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E33E-A2DE-4FCE-9369-A15E5C4AF26B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FF2FE-EFB5-44E2-969D-A3E91E415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9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BE4895-1E4D-4201-967D-7A6156B0E54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7C22EE-CA6C-45EF-9498-6A612908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895-1E4D-4201-967D-7A6156B0E54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22EE-CA6C-45EF-9498-6A612908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895-1E4D-4201-967D-7A6156B0E54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22EE-CA6C-45EF-9498-6A612908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BE4895-1E4D-4201-967D-7A6156B0E54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7C22EE-CA6C-45EF-9498-6A612908F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BE4895-1E4D-4201-967D-7A6156B0E54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7C22EE-CA6C-45EF-9498-6A612908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895-1E4D-4201-967D-7A6156B0E54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22EE-CA6C-45EF-9498-6A612908F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895-1E4D-4201-967D-7A6156B0E54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22EE-CA6C-45EF-9498-6A612908F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BE4895-1E4D-4201-967D-7A6156B0E54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7C22EE-CA6C-45EF-9498-6A612908F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895-1E4D-4201-967D-7A6156B0E54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22EE-CA6C-45EF-9498-6A612908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BE4895-1E4D-4201-967D-7A6156B0E54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7C22EE-CA6C-45EF-9498-6A612908F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BE4895-1E4D-4201-967D-7A6156B0E54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7C22EE-CA6C-45EF-9498-6A612908F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BE4895-1E4D-4201-967D-7A6156B0E54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7C22EE-CA6C-45EF-9498-6A612908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Религиозные праздники и обряды народов мира.</a:t>
            </a:r>
            <a:endParaRPr lang="ru-RU" sz="6000" dirty="0"/>
          </a:p>
        </p:txBody>
      </p:sp>
      <p:pic>
        <p:nvPicPr>
          <p:cNvPr id="2050" name="Picture 2" descr="C:\Documents and Settings\Admin\Рабочий стол\3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2068" y="4869160"/>
            <a:ext cx="2357454" cy="182614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071678"/>
            <a:ext cx="1584316" cy="1258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1694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sz="4400" i="1" dirty="0" smtClean="0"/>
              <a:t>Кааба.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186766" cy="5330968"/>
          </a:xfrm>
        </p:spPr>
        <p:txBody>
          <a:bodyPr/>
          <a:lstStyle/>
          <a:p>
            <a:r>
              <a:rPr lang="ru-RU" dirty="0" smtClean="0"/>
              <a:t>На площади у Большой мечети, находится главная святыня ислама – Кааба – здание из серого камня в форме куба, покрытое чёрной парчой с вышитыми золотом строками из Корана.</a:t>
            </a:r>
            <a:endParaRPr lang="ru-RU" dirty="0"/>
          </a:p>
        </p:txBody>
      </p:sp>
      <p:pic>
        <p:nvPicPr>
          <p:cNvPr id="4099" name="Picture 3" descr="C:\Documents and Settings\Admin\Рабочий стол\mek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38450"/>
            <a:ext cx="6572296" cy="344807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4800" i="1" dirty="0" smtClean="0"/>
              <a:t>      Чёрный камень.</a:t>
            </a:r>
            <a:endParaRPr lang="ru-RU" sz="4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562" y="1500174"/>
            <a:ext cx="3900486" cy="4973778"/>
          </a:xfrm>
        </p:spPr>
        <p:txBody>
          <a:bodyPr/>
          <a:lstStyle/>
          <a:p>
            <a:r>
              <a:rPr lang="ru-RU" dirty="0" smtClean="0"/>
              <a:t>Внутри Каабы хранится свящённая реликвия мусульман – </a:t>
            </a:r>
            <a:r>
              <a:rPr lang="ru-RU" b="1" dirty="0" smtClean="0"/>
              <a:t>чёрный камень,</a:t>
            </a:r>
            <a:r>
              <a:rPr lang="ru-RU" dirty="0" smtClean="0"/>
              <a:t> символизирующий ключ к небесному Храму.</a:t>
            </a:r>
            <a:endParaRPr lang="ru-RU" dirty="0"/>
          </a:p>
        </p:txBody>
      </p:sp>
      <p:pic>
        <p:nvPicPr>
          <p:cNvPr id="5122" name="Picture 2" descr="C:\Documents and Settings\Admin\Рабочий стол\ka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357586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4186238" cy="567215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Согласно легенде, здесь, в Мекке, он был передан архангелом Гавриилом первому человеку Адаму, когда тот, изгнанный из рая, добрался до Мекки и построил над камнем первую Каабу. Некогда камень имел осле</a:t>
            </a:r>
            <a:r>
              <a:rPr lang="ru-RU" dirty="0"/>
              <a:t>п</a:t>
            </a:r>
            <a:r>
              <a:rPr lang="ru-RU" dirty="0" smtClean="0"/>
              <a:t>ительно белый цвет, но из-за людских пороков и грехов он стал чёрным. Считается, что любой человек, увидевший рай сквозь этот камень, должен туда попасть после смерти.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000628" y="500042"/>
            <a:ext cx="3516462" cy="5672158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4101" name="Picture 5" descr="C:\Documents and Settings\Admin\Рабочий стол\9809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571480"/>
            <a:ext cx="4006023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</a:t>
            </a:r>
            <a:r>
              <a:rPr lang="ru-RU" sz="3600" i="1" dirty="0" smtClean="0"/>
              <a:t>Паломничество в Мекку.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829576" cy="5259530"/>
          </a:xfrm>
        </p:spPr>
        <p:txBody>
          <a:bodyPr/>
          <a:lstStyle/>
          <a:p>
            <a:r>
              <a:rPr lang="ru-RU" dirty="0" smtClean="0"/>
              <a:t>Каждый мусульманин стремится хотя бы раз в жизни совершить </a:t>
            </a:r>
            <a:r>
              <a:rPr lang="ru-RU" b="1" dirty="0" smtClean="0"/>
              <a:t>хадж, </a:t>
            </a:r>
            <a:r>
              <a:rPr lang="ru-RU" dirty="0" smtClean="0"/>
              <a:t>то есть паломничество в Мекку. Таким образом, правоверный поднимается к главной награде – вечной жизни в «лучшем мире».</a:t>
            </a:r>
            <a:endParaRPr lang="ru-RU" dirty="0"/>
          </a:p>
        </p:txBody>
      </p:sp>
      <p:pic>
        <p:nvPicPr>
          <p:cNvPr id="6146" name="Picture 2" descr="C:\Documents and Settings\Admin\Рабочий стол\77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86058"/>
            <a:ext cx="6350000" cy="35988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4000" i="1" dirty="0" smtClean="0"/>
              <a:t>Чёрный камень Каабы.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14744" y="1142984"/>
            <a:ext cx="5214974" cy="5029216"/>
          </a:xfrm>
        </p:spPr>
        <p:txBody>
          <a:bodyPr>
            <a:normAutofit fontScale="62500" lnSpcReduction="20000"/>
          </a:bodyPr>
          <a:lstStyle/>
          <a:p>
            <a:r>
              <a:rPr lang="ru-RU" sz="3100" dirty="0" smtClean="0"/>
              <a:t>Он драгоценной яшмой был когда-то,     Он был неизреченной белизны –            Как цвет садов блаженного </a:t>
            </a:r>
            <a:r>
              <a:rPr lang="ru-RU" sz="3100" dirty="0" err="1" smtClean="0"/>
              <a:t>Джинната</a:t>
            </a:r>
            <a:r>
              <a:rPr lang="ru-RU" sz="3100" dirty="0" smtClean="0"/>
              <a:t>,   Как горный снег в дни солнца и весны.</a:t>
            </a:r>
          </a:p>
          <a:p>
            <a:r>
              <a:rPr lang="ru-RU" sz="3100" dirty="0" smtClean="0"/>
              <a:t>Дух Гавриил для старца Авраама           Его нашел среди песков и скал,                 И гении хранили двери храма,                 Где он жемчужной грудою сверкал. </a:t>
            </a:r>
          </a:p>
          <a:p>
            <a:r>
              <a:rPr lang="ru-RU" sz="3100" dirty="0" smtClean="0"/>
              <a:t>Но шли века - со всех концов вселенной   К нему неслись молитвы, и рекой                           Текли во храм, далекий и священный, Сердца, обремененные тоской...     Аллах! Аллах! Померк твой дар бесценный-                                       Померк от слез и горести людской</a:t>
            </a:r>
            <a:r>
              <a:rPr lang="ru-RU" sz="2000" dirty="0" smtClean="0"/>
              <a:t>! </a:t>
            </a:r>
          </a:p>
          <a:p>
            <a:pPr>
              <a:buNone/>
            </a:pPr>
            <a:r>
              <a:rPr lang="ru-RU" sz="2900" dirty="0" smtClean="0"/>
              <a:t>     Так писал известный поэт И. Бунин о Чёрном камне Каабы.</a:t>
            </a:r>
            <a:endParaRPr lang="ru-RU" sz="3400" dirty="0" smtClean="0"/>
          </a:p>
        </p:txBody>
      </p:sp>
      <p:pic>
        <p:nvPicPr>
          <p:cNvPr id="5123" name="Picture 3" descr="C:\Documents and Settings\Admin\Рабочий стол\260px-Ivan_Bunin-1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214422"/>
            <a:ext cx="3357586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                 </a:t>
            </a:r>
            <a:r>
              <a:rPr lang="ru-RU" sz="4400" i="1" dirty="0" smtClean="0"/>
              <a:t>Хадж.</a:t>
            </a:r>
            <a:endParaRPr lang="ru-RU" sz="44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972072"/>
          </a:xfrm>
        </p:spPr>
        <p:txBody>
          <a:bodyPr>
            <a:noAutofit/>
          </a:bodyPr>
          <a:lstStyle/>
          <a:p>
            <a:r>
              <a:rPr lang="ru-RU" sz="2000" dirty="0" smtClean="0"/>
              <a:t>Хадж начинается с обряда приведения себя в состояние ритуальной чистоты – символом которой является одежда паломника, состоящая из двух кусков белого полотна: один оборачивается вокруг бёдер, а другой набрасывается на плечи. Затем каждый произносит слова, обращённые к Всевышнему: «Вот я перед Тобой! Воистину хвала Тебе, милость и могущество!»</a:t>
            </a:r>
            <a:endParaRPr lang="ru-RU" sz="2000" dirty="0"/>
          </a:p>
        </p:txBody>
      </p:sp>
      <p:pic>
        <p:nvPicPr>
          <p:cNvPr id="6146" name="Picture 2" descr="C:\Documents and Settings\Admin\Рабочий стол\palomniki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785926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Admin\Рабочий стол\24468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70" cy="5324247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5643578"/>
            <a:ext cx="7467600" cy="830374"/>
          </a:xfrm>
        </p:spPr>
        <p:txBody>
          <a:bodyPr/>
          <a:lstStyle/>
          <a:p>
            <a:r>
              <a:rPr lang="ru-RU" dirty="0" smtClean="0"/>
              <a:t>Ритуал Хаджа включает также переход паломников через долину Мина к горе Арафат.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4414" y="4929198"/>
            <a:ext cx="6710386" cy="15447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Здесь они слушают проповедь и молятся, а затем бегом устремляются в долину к ярко освещённой мечети, где читаются вечерние и ночные молитвы.</a:t>
            </a:r>
            <a:endParaRPr lang="ru-RU" dirty="0"/>
          </a:p>
        </p:txBody>
      </p:sp>
      <p:pic>
        <p:nvPicPr>
          <p:cNvPr id="2054" name="Picture 6" descr="C:\Documents and Settings\Admin\Рабочий стол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7165"/>
            <a:ext cx="6572296" cy="43280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      Ритуалы Хаджа.</a:t>
            </a: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Затем следует обряд жертвоприношения животных в память о готовности Авраама принести жертву Богу своего единственного сына. После заклания овцы или ягнёнка следует щедро накормить бедных и всех желающих. Многие мусульмане заклания животных денежным взносом в мечеть.</a:t>
            </a:r>
          </a:p>
          <a:p>
            <a:r>
              <a:rPr lang="ru-RU" dirty="0" smtClean="0"/>
              <a:t> После жертвоприношения  паломники направляются в Мекку для совершения обхода вокруг Каабы и молитвы у чёрного камня. Немощных стариков несут на носилках. Подобный ритуал предание объясняет семикратными поисками воды среди холмов.</a:t>
            </a:r>
          </a:p>
          <a:p>
            <a:r>
              <a:rPr lang="ru-RU" dirty="0" smtClean="0"/>
              <a:t>Один и тот же обряд одновременно совершает около двух миллионов человек. А мусульманин, совершивший хадж, отныне получает носить белую чалму и почётную приставку к имени – хаджи.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00694" y="3143248"/>
            <a:ext cx="3043230" cy="3143272"/>
          </a:xfrm>
        </p:spPr>
        <p:txBody>
          <a:bodyPr/>
          <a:lstStyle/>
          <a:p>
            <a:r>
              <a:rPr lang="ru-RU" dirty="0" smtClean="0"/>
              <a:t>Буддийские праздники и обряды отличаются удивительным своеобразием и богатством традиций.</a:t>
            </a:r>
            <a:endParaRPr lang="ru-RU" dirty="0"/>
          </a:p>
        </p:txBody>
      </p:sp>
      <p:pic>
        <p:nvPicPr>
          <p:cNvPr id="5122" name="Picture 2" descr="C:\Documents and Settings\Admin\Рабочий стол\b8122ecced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4190996" cy="3143248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679708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90692"/>
            <a:ext cx="4643470" cy="2632104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2300.j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00042"/>
            <a:ext cx="3039016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363272" cy="5473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u="sng" dirty="0" smtClean="0"/>
              <a:t> </a:t>
            </a:r>
            <a:r>
              <a:rPr lang="ru-RU" sz="3000" b="1" i="1" u="sng" dirty="0" smtClean="0"/>
              <a:t>Цель:</a:t>
            </a:r>
            <a:r>
              <a:rPr lang="ru-RU" sz="3000" b="1" u="sng" dirty="0" smtClean="0"/>
              <a:t> </a:t>
            </a:r>
            <a:r>
              <a:rPr lang="ru-RU" sz="3000" dirty="0" smtClean="0"/>
              <a:t>Ознакомиться с религиозными праздниками и обрядами народов мира. Обобщить знания по изученному материалу.</a:t>
            </a:r>
          </a:p>
          <a:p>
            <a:pPr marL="0" indent="0">
              <a:buNone/>
            </a:pPr>
            <a:r>
              <a:rPr lang="ru-RU" sz="3000" i="1" dirty="0" smtClean="0"/>
              <a:t> </a:t>
            </a:r>
            <a:r>
              <a:rPr lang="ru-RU" sz="3000" b="1" i="1" u="sng" dirty="0" smtClean="0"/>
              <a:t>Задача: </a:t>
            </a:r>
            <a:r>
              <a:rPr lang="ru-RU" sz="3000" dirty="0" smtClean="0"/>
              <a:t>Систематизировать информацию по теме «Религиозные праздники и обряды народов мира. </a:t>
            </a:r>
            <a:endParaRPr lang="ru-RU" sz="3000" b="1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100" dirty="0" smtClean="0"/>
          </a:p>
          <a:p>
            <a:pPr marL="0" indent="0">
              <a:buNone/>
            </a:pPr>
            <a:r>
              <a:rPr lang="ru-RU" sz="3100" dirty="0" smtClean="0"/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944128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</a:t>
            </a:r>
            <a:r>
              <a:rPr lang="ru-RU" sz="4000" i="1" dirty="0" smtClean="0"/>
              <a:t>Великие хуралы в Монголии.</a:t>
            </a:r>
            <a:endParaRPr lang="ru-RU" sz="4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3657600" cy="51720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71472" y="1071546"/>
            <a:ext cx="3857652" cy="5786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Так, например, в Монголии в течение года отмечаются пять основных праздников, называемых Великими хуралами. Во время торжественных процессий под звуки барабанов и труб из буддийских храмов монахи выносят священные реликвии и обносят их вокруг монастыря. Совершая ритуальный обход, верующие стремятся прикоснуться к священным реликвиям, а к стенам монастыря они возлагают свои скромные дары и приношения.</a:t>
            </a:r>
            <a:endParaRPr lang="ru-RU" dirty="0"/>
          </a:p>
        </p:txBody>
      </p:sp>
      <p:pic>
        <p:nvPicPr>
          <p:cNvPr id="4098" name="Picture 2" descr="C:\Documents and Settings\Admin\Рабочий стол\679708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848077"/>
            <a:ext cx="4071966" cy="2308155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2300.j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71546"/>
            <a:ext cx="4182236" cy="24622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3600" i="1" dirty="0" smtClean="0"/>
              <a:t>Провод в монахи в Таиланде.</a:t>
            </a:r>
            <a:endParaRPr lang="ru-RU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071538" y="1285860"/>
            <a:ext cx="6856310" cy="164307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Юго</a:t>
            </a:r>
            <a:r>
              <a:rPr lang="ru-RU" sz="2000" dirty="0" smtClean="0"/>
              <a:t> – Восточной Азии, в Таиланде, особой популярностью пользуется праздник проводов в монахи. Каждый житель этой страны должен хотя бы один раз в жизни не менее двух недель прожить в монастыре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Admin\Рабочий стол\b8122ecced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644" y="2924906"/>
            <a:ext cx="5816644" cy="371421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1643050"/>
            <a:ext cx="6457968" cy="1357322"/>
          </a:xfrm>
        </p:spPr>
        <p:txBody>
          <a:bodyPr>
            <a:normAutofit/>
          </a:bodyPr>
          <a:lstStyle/>
          <a:p>
            <a:r>
              <a:rPr lang="ru-RU" sz="4000" b="0" dirty="0" smtClean="0"/>
              <a:t>        </a:t>
            </a:r>
            <a:r>
              <a:rPr lang="ru-RU" sz="4000" u="sng" dirty="0" smtClean="0"/>
              <a:t>Вывод:</a:t>
            </a:r>
            <a:endParaRPr lang="ru-RU" sz="4000" u="sng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3143248"/>
            <a:ext cx="6172200" cy="3231674"/>
          </a:xfrm>
        </p:spPr>
        <p:txBody>
          <a:bodyPr/>
          <a:lstStyle/>
          <a:p>
            <a:r>
              <a:rPr lang="ru-RU" dirty="0" smtClean="0"/>
              <a:t>Каждому народу дороги собственные традиции, обряды и обычаи. И каждый народ убеждён, что его собственные обычаи и образ жизни, в которых отражены их культурные традиции, некоторым образом наилучшие.</a:t>
            </a:r>
            <a:endParaRPr lang="ru-RU" dirty="0"/>
          </a:p>
        </p:txBody>
      </p:sp>
      <p:pic>
        <p:nvPicPr>
          <p:cNvPr id="6" name="Picture 5" descr="C:\Documents and Settings\Admin\Рабочий стол\24468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000108"/>
            <a:ext cx="2721163" cy="1802470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afrikan_d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290"/>
            <a:ext cx="2643206" cy="2015117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3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267" y="4349662"/>
            <a:ext cx="3143271" cy="229198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32656"/>
            <a:ext cx="6172200" cy="3600400"/>
          </a:xfrm>
        </p:spPr>
        <p:txBody>
          <a:bodyPr>
            <a:normAutofit fontScale="90000"/>
          </a:bodyPr>
          <a:lstStyle/>
          <a:p>
            <a:r>
              <a:rPr lang="ru-RU" sz="11500" dirty="0" smtClean="0"/>
              <a:t>  </a:t>
            </a:r>
            <a:r>
              <a:rPr lang="ru-RU" sz="8900" dirty="0" smtClean="0"/>
              <a:t>Спасибо </a:t>
            </a:r>
            <a:br>
              <a:rPr lang="ru-RU" sz="8900" dirty="0" smtClean="0"/>
            </a:br>
            <a:r>
              <a:rPr lang="ru-RU" sz="8900" dirty="0" smtClean="0"/>
              <a:t>      за    внимание.</a:t>
            </a:r>
            <a:endParaRPr lang="ru-RU" sz="8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725144"/>
            <a:ext cx="8638728" cy="1656606"/>
          </a:xfrm>
        </p:spPr>
        <p:txBody>
          <a:bodyPr/>
          <a:lstStyle/>
          <a:p>
            <a:r>
              <a:rPr lang="ru-RU" dirty="0" smtClean="0"/>
              <a:t>Презентацию выполнили ученицы 8 Б класса:      Смирнова Ангелина,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</a:t>
            </a:r>
            <a:r>
              <a:rPr lang="ru-RU" dirty="0" err="1" smtClean="0"/>
              <a:t>Шигапова</a:t>
            </a:r>
            <a:r>
              <a:rPr lang="ru-RU" dirty="0" smtClean="0"/>
              <a:t> Алина.</a:t>
            </a:r>
          </a:p>
          <a:p>
            <a:r>
              <a:rPr lang="ru-RU" dirty="0" smtClean="0"/>
              <a:t>Преподаватель: Лебедева Римма Петровна.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3657600" cy="5479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Д</a:t>
            </a:r>
            <a:r>
              <a:rPr lang="ru-RU" dirty="0" smtClean="0"/>
              <a:t>ревняя летопись рассказывает о том, как однажды киевский князь Владимир собрал бояр и старцев на совет и спросил их о том, чья вера лучше: магометан, иудеев, католиков или греков. «Государь! – сказали бояре и старцы. – Всякий человек хвалит веру свою: ежели хочешь избрать лучшую, то пошли умных людей в разные земли испытать, который народ достойнее поклоняется божеству». Великий князь Владимир отправил десять благоразумных мужей для сего испытания.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355976" y="836712"/>
            <a:ext cx="3657600" cy="5364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Documents and Settings\Admin\Рабочий стол\ae864db9e1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714356"/>
            <a:ext cx="4500594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0438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3657600" cy="37147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Наконец, прибыли они в столицу Византии Константинополь и пошли в Софийскую церковь, где сам патриарх, облачённый в священные ризы, совершал литургию. И замерли от красоты увиденной. «Великолепие храма, богатые одежды служебные, убранства алтарей, красота живописи, священная важность и таинственность обрядов изумили россиян; им казалось, что сам всевышний обитает в сем храме и непосредственно с людьми соединяется….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2"/>
          </p:nvPr>
        </p:nvSpPr>
        <p:spPr>
          <a:xfrm>
            <a:off x="4270248" y="3429000"/>
            <a:ext cx="3657600" cy="2743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Возвратились в Киев послы и с восторгом рассказали князю об увиденном.</a:t>
            </a:r>
          </a:p>
          <a:p>
            <a:pPr marL="0" indent="0">
              <a:buNone/>
            </a:pPr>
            <a:r>
              <a:rPr lang="ru-RU" dirty="0" smtClean="0"/>
              <a:t> С тех пор прошло много лет, давно уже князь Владимир крестил Русь, но великолепие церковного богослужения, пышность обрядов сохраняются до нашего времени.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Aya_sof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642918"/>
            <a:ext cx="3929090" cy="2714643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art_3308_1_natale ortodos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3643338" cy="2563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9386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Церковная служба</a:t>
            </a:r>
            <a:endParaRPr lang="ru-RU" sz="60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829576" cy="51166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Церковная служба сродни театральному действу ,а потому она являет собой синтез многих искусств, идеал гармонии и красоты. Важную роль в ней играют внутренние убранства храма( иконы, фресковые росписи на стенах, предметы церковной утвари) ,вокальная и хоровая музыка, колокольные звоны, а главное-Слово молитвы, обращённое к Богу. Существенное влияние на церковную службу оказывают и традиции национальной культуры. Так, например, в Центральной Африке она сопровождается звуками тамтама, в Эфиопии сохранился древний обычай ритуальных танцев священников, а в Индии в богослужение включён обряд принесения в дар цветов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24306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3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7429551" cy="575513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5000"/>
            <a:ext cx="7467600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afrikan_d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215238" cy="55007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67576" cy="1143000"/>
          </a:xfrm>
        </p:spPr>
        <p:txBody>
          <a:bodyPr>
            <a:noAutofit/>
          </a:bodyPr>
          <a:lstStyle/>
          <a:p>
            <a:r>
              <a:rPr lang="ru-RU" sz="6000" i="1" dirty="0" smtClean="0"/>
              <a:t>Церковный день.</a:t>
            </a:r>
            <a:endParaRPr lang="ru-RU" sz="6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972452" cy="55007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 православном богослужении различают три основных «круга времени»: дневной, недельный и годовой. </a:t>
            </a:r>
          </a:p>
          <a:p>
            <a:r>
              <a:rPr lang="ru-RU" dirty="0" smtClean="0"/>
              <a:t>Церковный день начинается с вечера, когда на небе восходит первая звезда, напоминающая христианам Вифлеемскую звезду, осветившую рождение Спасителя. Священник с кадилом обходит храм и наполняет его благоуханием ладана. </a:t>
            </a:r>
          </a:p>
          <a:p>
            <a:r>
              <a:rPr lang="ru-RU" dirty="0" smtClean="0"/>
              <a:t> В утренние часы исполняется так называемая утреня, посвящённая встрече Мессии. В храме гасится свет и читаются шесть псалмов, в которых часто звучит слово «аллилуйя», то есть «хвалите Господа».</a:t>
            </a:r>
          </a:p>
          <a:p>
            <a:r>
              <a:rPr lang="ru-RU" dirty="0" smtClean="0"/>
              <a:t>  Основной  дневного богослужения является литургия, состоящая из трёх частей: проскомидии (приготовляют Святые Дары), литургии оглашенных (верующие просят у Бога спасения души, мира, плодородия земли) и литургии верных (вносят в алтарь Святые Дары). В завершении службы исполняется молитва «Отче наш».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/>
              <a:t>              Мекка.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ru-RU" dirty="0" smtClean="0"/>
              <a:t>    Мекка – город в Саудовской Аравии, родина ислама, средоточие помыслов и молитв каждого мусульманина. Он расположен на юго-западе Аравийского полуострова в долине, окружённой горами.</a:t>
            </a:r>
            <a:endParaRPr lang="ru-RU" dirty="0"/>
          </a:p>
        </p:txBody>
      </p:sp>
      <p:pic>
        <p:nvPicPr>
          <p:cNvPr id="3074" name="Picture 2" descr="C:\Documents and Settings\Admin\Рабочий стол\280px-Mecca_from_Jabal_N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86058"/>
            <a:ext cx="492922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290</TotalTime>
  <Words>1180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Религиозные праздники и обряды народов мира.</vt:lpstr>
      <vt:lpstr>Презентация PowerPoint</vt:lpstr>
      <vt:lpstr>                                     </vt:lpstr>
      <vt:lpstr>Презентация PowerPoint</vt:lpstr>
      <vt:lpstr>Церковная служба</vt:lpstr>
      <vt:lpstr>Презентация PowerPoint</vt:lpstr>
      <vt:lpstr>Презентация PowerPoint</vt:lpstr>
      <vt:lpstr>Церковный день.</vt:lpstr>
      <vt:lpstr>              Мекка.</vt:lpstr>
      <vt:lpstr>                            Кааба.</vt:lpstr>
      <vt:lpstr>      Чёрный камень.</vt:lpstr>
      <vt:lpstr>Презентация PowerPoint</vt:lpstr>
      <vt:lpstr>       Паломничество в Мекку.</vt:lpstr>
      <vt:lpstr>     Чёрный камень Каабы.</vt:lpstr>
      <vt:lpstr>                     Хадж.</vt:lpstr>
      <vt:lpstr>Презентация PowerPoint</vt:lpstr>
      <vt:lpstr>Презентация PowerPoint</vt:lpstr>
      <vt:lpstr>      Ритуалы Хаджа.</vt:lpstr>
      <vt:lpstr>Презентация PowerPoint</vt:lpstr>
      <vt:lpstr>    Великие хуралы в Монголии.</vt:lpstr>
      <vt:lpstr>     Провод в монахи в Таиланде.</vt:lpstr>
      <vt:lpstr>        Вывод:</vt:lpstr>
      <vt:lpstr>  Спасибо        за   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Религиозные праздники и обряды народов мира.</dc:title>
  <dc:creator>Пользователь Windows</dc:creator>
  <cp:lastModifiedBy>Пользователь Windows</cp:lastModifiedBy>
  <cp:revision>17</cp:revision>
  <dcterms:created xsi:type="dcterms:W3CDTF">2013-02-18T07:44:08Z</dcterms:created>
  <dcterms:modified xsi:type="dcterms:W3CDTF">2013-05-24T08:45:48Z</dcterms:modified>
</cp:coreProperties>
</file>