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sldIdLst>
    <p:sldId id="334" r:id="rId2"/>
    <p:sldId id="261" r:id="rId3"/>
    <p:sldId id="270" r:id="rId4"/>
    <p:sldId id="279" r:id="rId5"/>
    <p:sldId id="287" r:id="rId6"/>
    <p:sldId id="296" r:id="rId7"/>
    <p:sldId id="310" r:id="rId8"/>
    <p:sldId id="311" r:id="rId9"/>
    <p:sldId id="312" r:id="rId10"/>
    <p:sldId id="315" r:id="rId11"/>
    <p:sldId id="316" r:id="rId12"/>
    <p:sldId id="320" r:id="rId13"/>
    <p:sldId id="325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BA107-848D-4D71-AFAB-3290F7D876C4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FF050-34AD-404A-81CC-196F57DCBE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67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615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615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615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7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8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59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60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616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616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6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6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6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6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6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6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6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6171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2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3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4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5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6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7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8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79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0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1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2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3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4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5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6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7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8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6189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619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9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619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0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6201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202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203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6204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05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130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5131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132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3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4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5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6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37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5138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39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0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1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2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3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4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5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5147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8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49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0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1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2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3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4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5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6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7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8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59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0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1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2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3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4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5165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516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7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8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6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3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5175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7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79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CE6D75E0-9D5F-49F0-85A2-D16077D1129D}" type="datetimeFigureOut">
              <a:rPr lang="ru-RU" smtClean="0"/>
              <a:pPr/>
              <a:t>21.04.2013</a:t>
            </a:fld>
            <a:endParaRPr lang="ru-RU"/>
          </a:p>
        </p:txBody>
      </p:sp>
      <p:sp>
        <p:nvSpPr>
          <p:cNvPr id="5180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5181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6CA5409-35AB-465C-86E6-52FC22E04B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ЧЕЛОВЕК В ОБЩЕСТВЕ И ОБЩЕСТВО В ЧЕЛОВЕКЕ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ЗАЧЕТНАЯ РАБОТА ПО ОБЩЕСТВОЗНАНИЮ </a:t>
            </a:r>
          </a:p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8 КЛАСС.  </a:t>
            </a:r>
          </a:p>
          <a:p>
            <a:endParaRPr lang="ru-RU" dirty="0" smtClean="0"/>
          </a:p>
          <a:p>
            <a:r>
              <a:rPr lang="ru-RU" b="1" dirty="0" smtClean="0"/>
              <a:t> </a:t>
            </a:r>
            <a:fld id="{A69A6C7E-820A-4540-8DC3-98270EA9419E}" type="datetime1">
              <a:rPr lang="ru-RU" b="1" smtClean="0"/>
              <a:pPr/>
              <a:t>21.04.2013</a:t>
            </a:fld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smtClean="0"/>
              <a:t>Сорокина Людмила Николаевна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R="0" algn="just" rtl="0"/>
            <a:r>
              <a:rPr lang="ru-RU" sz="2400" baseline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9.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Десятиклассник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 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Иван интересуется математикой. Он много занимается, принимает участие в математических олимпиадах школьников, хотя пока ему не удавалось занять призовое место. Как можно назвать качества Ивана, проявляющиеся в этой деятельности?</a:t>
            </a:r>
            <a:endParaRPr lang="ru-RU" sz="2800" b="1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857496"/>
            <a:ext cx="8229600" cy="3268667"/>
          </a:xfrm>
        </p:spPr>
        <p:txBody>
          <a:bodyPr>
            <a:normAutofit/>
          </a:bodyPr>
          <a:lstStyle/>
          <a:p>
            <a:pPr marR="0" lvl="3" rtl="0">
              <a:buNone/>
            </a:pPr>
            <a:r>
              <a:rPr lang="ru-RU" sz="3600" b="1" dirty="0" smtClean="0"/>
              <a:t>1)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задатки</a:t>
            </a:r>
          </a:p>
          <a:p>
            <a:pPr marR="0" lvl="3" rtl="0">
              <a:buNone/>
            </a:pPr>
            <a:r>
              <a:rPr lang="ru-RU" sz="3600" b="1" dirty="0" smtClean="0"/>
              <a:t>2)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способности</a:t>
            </a:r>
          </a:p>
          <a:p>
            <a:pPr marR="0" lvl="3" rtl="0">
              <a:buNone/>
            </a:pPr>
            <a:r>
              <a:rPr lang="ru-RU" sz="3600" b="1" dirty="0" smtClean="0"/>
              <a:t>3)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талант</a:t>
            </a:r>
          </a:p>
          <a:p>
            <a:pPr marR="0" lvl="3" rtl="0">
              <a:buNone/>
            </a:pPr>
            <a:r>
              <a:rPr lang="ru-RU" sz="3600" b="1" dirty="0" smtClean="0"/>
              <a:t>4)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гениальность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2"/>
            <a:ext cx="7477125" cy="127316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R="0" rtl="0"/>
            <a:r>
              <a:rPr lang="ru-RU" sz="32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10. Верны ли следующие суждения о глобальных проблемах современного мира?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571612"/>
            <a:ext cx="7500990" cy="455455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R="140" lvl="7" algn="just" rtl="0">
              <a:buNone/>
            </a:pP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А. Глобальные проблемы успешно решаются наиболее развитыми странами мира.</a:t>
            </a:r>
          </a:p>
          <a:p>
            <a:pPr marR="70" lvl="7" algn="just" rtl="0">
              <a:buNone/>
            </a:pP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Б. Наименее развитые страны мира не подвержены влиянию глобальных проблем.</a:t>
            </a:r>
          </a:p>
          <a:p>
            <a:pPr marR="0" lvl="4" rtl="0">
              <a:buNone/>
            </a:pPr>
            <a:r>
              <a:rPr lang="ru-RU" sz="2400" b="1" dirty="0" smtClean="0"/>
              <a:t>1)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верно только А</a:t>
            </a:r>
          </a:p>
          <a:p>
            <a:pPr marR="0" lvl="4" rtl="0">
              <a:buNone/>
            </a:pPr>
            <a:r>
              <a:rPr lang="ru-RU" sz="2400" b="1" dirty="0" smtClean="0"/>
              <a:t>2)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верно только Б</a:t>
            </a:r>
          </a:p>
          <a:p>
            <a:pPr marR="0" lvl="4" rtl="0">
              <a:buNone/>
            </a:pPr>
            <a:r>
              <a:rPr lang="ru-RU" sz="2400" b="1" dirty="0" smtClean="0"/>
              <a:t>3)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верны оба суждения</a:t>
            </a:r>
          </a:p>
          <a:p>
            <a:pPr marR="0" lvl="4" rtl="0">
              <a:buNone/>
            </a:pPr>
            <a:r>
              <a:rPr lang="ru-RU" sz="2400" b="1" dirty="0" smtClean="0"/>
              <a:t>4)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оба суждения неверны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2"/>
            <a:ext cx="7477125" cy="227329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baseline="0" dirty="0" smtClean="0">
                <a:solidFill>
                  <a:srgbClr val="000000"/>
                </a:solidFill>
                <a:latin typeface="Times New Roman"/>
              </a:rPr>
              <a:t>	</a:t>
            </a:r>
            <a:br>
              <a:rPr lang="ru-RU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11.</a:t>
            </a:r>
            <a:r>
              <a:rPr lang="ru-RU" sz="36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Ниже приведен ряд понятий. Все они, за исключением одного, относятся к институтам, осуществляющим социализацию индивида. </a:t>
            </a:r>
            <a:r>
              <a:rPr lang="ru-RU" sz="3600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3600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3600" baseline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714620"/>
            <a:ext cx="7186634" cy="36433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None/>
            </a:pPr>
            <a:r>
              <a:rPr lang="ru-RU" sz="3600" b="1" i="1" baseline="0" dirty="0" smtClean="0">
                <a:solidFill>
                  <a:srgbClr val="000000"/>
                </a:solidFill>
                <a:latin typeface="Times New Roman"/>
              </a:rPr>
              <a:t>1)Семья, </a:t>
            </a:r>
          </a:p>
          <a:p>
            <a:pPr marL="514350" indent="-514350">
              <a:buNone/>
            </a:pPr>
            <a:r>
              <a:rPr lang="ru-RU" sz="3600" b="1" i="1" baseline="0" dirty="0" smtClean="0">
                <a:solidFill>
                  <a:srgbClr val="000000"/>
                </a:solidFill>
                <a:latin typeface="Times New Roman"/>
              </a:rPr>
              <a:t>2) природа, </a:t>
            </a:r>
          </a:p>
          <a:p>
            <a:pPr marL="514350" indent="-514350">
              <a:buNone/>
            </a:pPr>
            <a:r>
              <a:rPr lang="ru-RU" sz="3600" b="1" i="1" baseline="0" dirty="0" smtClean="0">
                <a:solidFill>
                  <a:srgbClr val="000000"/>
                </a:solidFill>
                <a:latin typeface="Times New Roman"/>
              </a:rPr>
              <a:t>3) система образования,</a:t>
            </a:r>
          </a:p>
          <a:p>
            <a:pPr marL="514350" indent="-514350">
              <a:buNone/>
            </a:pPr>
            <a:r>
              <a:rPr lang="ru-RU" sz="3600" b="1" i="1" baseline="0" dirty="0" smtClean="0">
                <a:solidFill>
                  <a:srgbClr val="000000"/>
                </a:solidFill>
                <a:latin typeface="Times New Roman"/>
              </a:rPr>
              <a:t> 4) государство, </a:t>
            </a:r>
          </a:p>
          <a:p>
            <a:pPr marL="514350" indent="-514350">
              <a:buNone/>
            </a:pPr>
            <a:r>
              <a:rPr lang="ru-RU" sz="3600" b="1" i="1" baseline="0" dirty="0" smtClean="0">
                <a:solidFill>
                  <a:srgbClr val="000000"/>
                </a:solidFill>
                <a:latin typeface="Times New Roman"/>
              </a:rPr>
              <a:t>5) церковь.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0948" cy="16541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R="0" rtl="0"/>
            <a:r>
              <a:rPr lang="ru-RU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12. Совокупность социально значимых качеств человека ученые обозначают понятием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214554"/>
            <a:ext cx="7329510" cy="421484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R="0" lvl="4" rtl="0">
              <a:buNone/>
            </a:pPr>
            <a:r>
              <a:rPr lang="ru-RU" sz="4000" b="1" dirty="0" smtClean="0"/>
              <a:t>1)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индивид</a:t>
            </a:r>
          </a:p>
          <a:p>
            <a:pPr marR="0" lvl="4" rtl="0">
              <a:buNone/>
            </a:pPr>
            <a:r>
              <a:rPr lang="ru-RU" sz="4000" b="1" dirty="0" smtClean="0"/>
              <a:t>2)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личность</a:t>
            </a:r>
          </a:p>
          <a:p>
            <a:pPr marR="0" lvl="4" rtl="0">
              <a:buNone/>
            </a:pPr>
            <a:r>
              <a:rPr lang="ru-RU" sz="4000" b="1" dirty="0" smtClean="0"/>
              <a:t>3)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индивидуальность</a:t>
            </a:r>
          </a:p>
          <a:p>
            <a:pPr marR="0" lvl="4" rtl="0">
              <a:buNone/>
            </a:pPr>
            <a:r>
              <a:rPr lang="ru-RU" sz="4000" b="1" dirty="0" smtClean="0"/>
              <a:t>4)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талант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758138" cy="32147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R="0" algn="just" rtl="0"/>
            <a:r>
              <a:rPr lang="ru-RU" sz="2800" b="1" baseline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13.В обществе </a:t>
            </a:r>
            <a:r>
              <a:rPr lang="en-US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Z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 большинство населения живет в крупных городах. Во всех сферах жизни общества используются компьютерные технологии, интенсивно развивается наука, достижения которой широко используются в экономике и социальном управлении. К какому типу относится данное общество?</a:t>
            </a:r>
            <a:endParaRPr lang="ru-RU" sz="2800" b="1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643314"/>
            <a:ext cx="7400948" cy="248284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R="0" lvl="3" rtl="0">
              <a:buNone/>
            </a:pPr>
            <a:r>
              <a:rPr lang="ru-RU" sz="3600" b="1" dirty="0" smtClean="0"/>
              <a:t>1)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аграрное</a:t>
            </a:r>
          </a:p>
          <a:p>
            <a:pPr marR="0" lvl="3" rtl="0">
              <a:buNone/>
            </a:pPr>
            <a:r>
              <a:rPr lang="ru-RU" sz="3600" b="1" dirty="0" smtClean="0"/>
              <a:t>2)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индустриальное</a:t>
            </a:r>
          </a:p>
          <a:p>
            <a:pPr marR="0" lvl="3" rtl="0">
              <a:buNone/>
            </a:pPr>
            <a:r>
              <a:rPr lang="ru-RU" sz="3600" b="1" dirty="0" smtClean="0"/>
              <a:t>3)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традиционное</a:t>
            </a:r>
          </a:p>
          <a:p>
            <a:pPr marR="0" lvl="3" rtl="0">
              <a:buNone/>
            </a:pPr>
            <a:r>
              <a:rPr lang="ru-RU" sz="3600" b="1" dirty="0" smtClean="0"/>
              <a:t>4)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постиндустриальное</a:t>
            </a:r>
          </a:p>
          <a:p>
            <a:pPr marR="0" lvl="3" rtl="0"/>
            <a:endParaRPr lang="ru-RU" baseline="0" dirty="0" smtClean="0">
              <a:solidFill>
                <a:srgbClr val="000000"/>
              </a:solidFill>
              <a:latin typeface="Times New Roman"/>
            </a:endParaRPr>
          </a:p>
          <a:p>
            <a:pPr marR="0" lvl="3" rtl="0">
              <a:buNone/>
            </a:pPr>
            <a:endParaRPr lang="ru-RU" baseline="0" dirty="0" smtClean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3" algn="ctr" rtl="0">
              <a:spcBef>
                <a:spcPct val="0"/>
              </a:spcBef>
            </a:pPr>
            <a:r>
              <a:rPr lang="ru-RU" sz="3200" baseline="0" dirty="0" smtClean="0">
                <a:solidFill>
                  <a:srgbClr val="000000"/>
                </a:solidFill>
                <a:latin typeface="Times New Roman"/>
              </a:rPr>
              <a:t> </a:t>
            </a:r>
            <a:br>
              <a:rPr lang="ru-RU" sz="3200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32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14.Верны ли следующие суждения об обществе?</a:t>
            </a:r>
            <a:r>
              <a:rPr lang="ru-RU" sz="3200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3200" baseline="0" dirty="0" smtClean="0">
                <a:solidFill>
                  <a:srgbClr val="000000"/>
                </a:solidFill>
                <a:latin typeface="Times New Roman"/>
              </a:rPr>
            </a:br>
            <a:endParaRPr lang="ru-RU" sz="3200" baseline="0" dirty="0" smtClean="0"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3">
              <a:buNone/>
            </a:pPr>
            <a:endParaRPr lang="ru-RU" baseline="0" dirty="0" smtClean="0">
              <a:solidFill>
                <a:srgbClr val="000000"/>
              </a:solidFill>
              <a:latin typeface="Times New Roman"/>
            </a:endParaRPr>
          </a:p>
          <a:p>
            <a:pPr marR="140" lvl="7">
              <a:buNone/>
            </a:pP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А. Обществом называют всех людей, ныне живущих на Земле.</a:t>
            </a:r>
          </a:p>
          <a:p>
            <a:pPr marR="140" lvl="7">
              <a:buNone/>
            </a:pP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Б. Обществом называют исторические периоды развития человечества.</a:t>
            </a:r>
          </a:p>
          <a:p>
            <a:pPr lvl="4">
              <a:buNone/>
            </a:pPr>
            <a:r>
              <a:rPr lang="ru-RU" sz="2400" b="1" dirty="0" smtClean="0"/>
              <a:t>1)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верно только А</a:t>
            </a:r>
          </a:p>
          <a:p>
            <a:pPr lvl="4">
              <a:buNone/>
            </a:pPr>
            <a:r>
              <a:rPr lang="ru-RU" sz="2400" b="1" dirty="0" smtClean="0"/>
              <a:t>2)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верно только Б</a:t>
            </a:r>
          </a:p>
          <a:p>
            <a:pPr lvl="4">
              <a:buNone/>
            </a:pPr>
            <a:r>
              <a:rPr lang="ru-RU" sz="2400" b="1" dirty="0" smtClean="0"/>
              <a:t>3)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верны оба суждения</a:t>
            </a:r>
          </a:p>
          <a:p>
            <a:pPr lvl="4">
              <a:buNone/>
            </a:pPr>
            <a:r>
              <a:rPr lang="ru-RU" sz="2400" b="1" dirty="0" smtClean="0"/>
              <a:t>4)</a:t>
            </a:r>
            <a:r>
              <a:rPr lang="ru-RU" sz="2400" b="1" baseline="0" dirty="0" smtClean="0">
                <a:solidFill>
                  <a:srgbClr val="000000"/>
                </a:solidFill>
                <a:latin typeface="Times New Roman"/>
              </a:rPr>
              <a:t>оба суждения неверны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15.Ученые-обществоведы определяют общество как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1" rtl="0">
              <a:buNone/>
            </a:pPr>
            <a:endParaRPr lang="ru-RU" b="1" baseline="0" dirty="0" smtClean="0">
              <a:solidFill>
                <a:srgbClr val="000000"/>
              </a:solidFill>
              <a:latin typeface="Times New Roman"/>
            </a:endParaRPr>
          </a:p>
          <a:p>
            <a:pPr marR="0" lvl="0" rtl="0">
              <a:buNone/>
            </a:pPr>
            <a:r>
              <a:rPr lang="ru-RU" dirty="0" smtClean="0"/>
              <a:t>1)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весь мир в многообразии его форм и проявлений</a:t>
            </a:r>
          </a:p>
          <a:p>
            <a:pPr marR="0" lvl="0" rtl="0">
              <a:buNone/>
            </a:pPr>
            <a:r>
              <a:rPr lang="ru-RU" dirty="0" smtClean="0"/>
              <a:t>2)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единство живой и неживой природы</a:t>
            </a:r>
          </a:p>
          <a:p>
            <a:pPr marR="0" lvl="0" rtl="0">
              <a:buNone/>
            </a:pPr>
            <a:r>
              <a:rPr lang="ru-RU" dirty="0" smtClean="0"/>
              <a:t>3)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обособившуюся от природы часть мира</a:t>
            </a:r>
          </a:p>
          <a:p>
            <a:pPr marR="0" lvl="0" rtl="0">
              <a:buNone/>
            </a:pPr>
            <a:r>
              <a:rPr lang="ru-RU" dirty="0" smtClean="0"/>
              <a:t>4)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неотъемлемую часть природы</a:t>
            </a:r>
          </a:p>
          <a:p>
            <a:pPr marR="0" lvl="7" rtl="0"/>
            <a:endParaRPr lang="ru-RU" b="1" baseline="0" dirty="0" smtClean="0">
              <a:solidFill>
                <a:srgbClr val="000000"/>
              </a:solidFill>
              <a:latin typeface="Times New Roman"/>
            </a:endParaRPr>
          </a:p>
          <a:p>
            <a:pPr marR="0" lvl="7" rtl="0">
              <a:buNone/>
            </a:pP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2"/>
            <a:ext cx="7477125" cy="184466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7" rtl="0">
              <a:spcBef>
                <a:spcPct val="0"/>
              </a:spcBef>
            </a:pP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ru-RU" sz="32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16.Какой пример</a:t>
            </a:r>
            <a:br>
              <a:rPr lang="ru-RU" sz="32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</a:br>
            <a:r>
              <a:rPr lang="ru-RU" sz="32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характеризует человека как личность?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</a:br>
            <a:endParaRPr lang="ru-RU" sz="3200" baseline="0" dirty="0" smtClean="0"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7">
              <a:buNone/>
            </a:pP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0">
              <a:buNone/>
            </a:pPr>
            <a:r>
              <a:rPr lang="ru-RU" dirty="0" smtClean="0"/>
              <a:t>1)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У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 Марины светлые волосы и зеленые глаза</a:t>
            </a:r>
          </a:p>
          <a:p>
            <a:pPr lvl="0">
              <a:buNone/>
            </a:pPr>
            <a:r>
              <a:rPr lang="ru-RU" dirty="0" smtClean="0"/>
              <a:t>2)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Андрей носит очки, потому что у него плохое зрение</a:t>
            </a:r>
          </a:p>
          <a:p>
            <a:pPr lvl="0">
              <a:buNone/>
            </a:pPr>
            <a:r>
              <a:rPr lang="ru-RU" dirty="0" smtClean="0"/>
              <a:t>3)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Сережа быстро устает во время футбольных тренировок</a:t>
            </a:r>
          </a:p>
          <a:p>
            <a:pPr lvl="0">
              <a:buNone/>
            </a:pPr>
            <a:r>
              <a:rPr lang="ru-RU" dirty="0"/>
              <a:t>4</a:t>
            </a:r>
            <a:r>
              <a:rPr lang="ru-RU" dirty="0" smtClean="0"/>
              <a:t>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для Васи важно, чтобы одноклассники его уважали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8573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R="180" algn="just" rtl="0"/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17.</a:t>
            </a:r>
            <a:r>
              <a:rPr lang="ru-RU" sz="36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Процесс приобщения к знаниям о мире, накопленным предыдущими поколениями, называется</a:t>
            </a:r>
            <a:endParaRPr lang="ru-RU" sz="3600" b="1" baseline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ru-RU" sz="4000" dirty="0" smtClean="0"/>
              <a:t>            1)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творчеством</a:t>
            </a:r>
          </a:p>
          <a:p>
            <a:pPr marR="0" lvl="4" rtl="0">
              <a:buNone/>
            </a:pPr>
            <a:r>
              <a:rPr lang="ru-RU" sz="4000" dirty="0" smtClean="0"/>
              <a:t>2)</a:t>
            </a:r>
            <a:r>
              <a:rPr lang="ru-RU" sz="4000" b="1" dirty="0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бразованием</a:t>
            </a:r>
            <a:endParaRPr lang="ru-RU" sz="4000" b="1" dirty="0">
              <a:solidFill>
                <a:srgbClr val="000000"/>
              </a:solidFill>
              <a:latin typeface="Times New Roman"/>
            </a:endParaRPr>
          </a:p>
          <a:p>
            <a:pPr marR="0" lvl="4" rtl="0">
              <a:buNone/>
            </a:pPr>
            <a:r>
              <a:rPr lang="ru-RU" sz="4000" dirty="0" smtClean="0"/>
              <a:t>3)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искусством</a:t>
            </a:r>
          </a:p>
          <a:p>
            <a:pPr marR="0" lvl="4" rtl="0">
              <a:buNone/>
            </a:pPr>
            <a:r>
              <a:rPr lang="ru-RU" sz="4000" dirty="0" smtClean="0"/>
              <a:t>4)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наукой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18. Что характеризует человека как личность?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8715404" cy="4525963"/>
          </a:xfrm>
        </p:spPr>
        <p:txBody>
          <a:bodyPr>
            <a:normAutofit/>
          </a:bodyPr>
          <a:lstStyle/>
          <a:p>
            <a:pPr marR="0" lvl="7" rtl="0">
              <a:buNone/>
            </a:pPr>
            <a:endParaRPr lang="ru-RU" b="1" baseline="0" dirty="0" smtClean="0">
              <a:solidFill>
                <a:srgbClr val="000000"/>
              </a:solidFill>
              <a:latin typeface="Times New Roman"/>
            </a:endParaRPr>
          </a:p>
          <a:p>
            <a:pPr marR="0" lvl="7" rtl="0">
              <a:buNone/>
            </a:pPr>
            <a:r>
              <a:rPr lang="ru-RU" sz="3200" b="1" dirty="0" smtClean="0"/>
              <a:t>1)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тип темперамента</a:t>
            </a:r>
          </a:p>
          <a:p>
            <a:pPr marR="0" lvl="7" rtl="0">
              <a:buNone/>
            </a:pPr>
            <a:r>
              <a:rPr lang="ru-RU" sz="3200" b="1" dirty="0"/>
              <a:t>2</a:t>
            </a:r>
            <a:r>
              <a:rPr lang="ru-RU" sz="3200" b="1" dirty="0" smtClean="0"/>
              <a:t>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черты внешнего облика</a:t>
            </a:r>
          </a:p>
          <a:p>
            <a:pPr marR="0" lvl="7" rtl="0">
              <a:buNone/>
            </a:pPr>
            <a:r>
              <a:rPr lang="ru-RU" sz="3200" b="1" dirty="0" smtClean="0"/>
              <a:t>3)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принадлежность к определенной расе</a:t>
            </a:r>
          </a:p>
          <a:p>
            <a:pPr marR="0" lvl="7" rtl="0">
              <a:buNone/>
            </a:pPr>
            <a:r>
              <a:rPr lang="ru-RU" sz="3200" b="1" dirty="0" smtClean="0"/>
              <a:t>4)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умение общаться с другими людьми</a:t>
            </a:r>
          </a:p>
          <a:p>
            <a:pPr marR="0" lvl="3" rtl="0"/>
            <a:endParaRPr lang="ru-RU" sz="3200" b="1" baseline="0" dirty="0" smtClean="0">
              <a:solidFill>
                <a:srgbClr val="000000"/>
              </a:solidFill>
              <a:latin typeface="Times New Roman"/>
            </a:endParaRPr>
          </a:p>
          <a:p>
            <a:pPr marR="0" lvl="3" rtl="0">
              <a:buNone/>
            </a:pPr>
            <a:endParaRPr lang="ru-RU" baseline="0" dirty="0" smtClean="0">
              <a:solidFill>
                <a:srgbClr val="000000"/>
              </a:solidFill>
              <a:latin typeface="Times New Roman"/>
            </a:endParaRPr>
          </a:p>
          <a:p>
            <a:pPr marR="0" lvl="3" rtl="0"/>
            <a:endParaRPr lang="ru-RU" baseline="0" dirty="0" smtClean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ru-RU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1. Воздействие природы на развитие общества иллюстрирует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aseline="0" dirty="0" smtClean="0">
                <a:latin typeface="Times New Roman"/>
              </a:rPr>
              <a:t>1</a:t>
            </a:r>
            <a:r>
              <a:rPr lang="ru-RU" b="1" baseline="0" dirty="0" smtClean="0">
                <a:latin typeface="Times New Roman"/>
              </a:rPr>
              <a:t>)  создание природного заповедника </a:t>
            </a:r>
          </a:p>
          <a:p>
            <a:r>
              <a:rPr lang="ru-RU" b="1" baseline="0" dirty="0" smtClean="0">
                <a:latin typeface="Times New Roman"/>
              </a:rPr>
              <a:t>2)  ликвидация горожанами последствий землетрясения </a:t>
            </a:r>
          </a:p>
          <a:p>
            <a:r>
              <a:rPr lang="ru-RU" b="1" baseline="0" dirty="0" smtClean="0">
                <a:latin typeface="Times New Roman"/>
              </a:rPr>
              <a:t>3)  законодательное ограничение охоты на волков </a:t>
            </a:r>
          </a:p>
          <a:p>
            <a:r>
              <a:rPr lang="ru-RU" b="1" baseline="0" dirty="0" smtClean="0">
                <a:latin typeface="Times New Roman"/>
              </a:rPr>
              <a:t>4)  загрязнение реки промышленными отходами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19. N — небольшое островное государство, в котором активно развивается массовое промышленное производство, увеличивается численность рабочего класса, появляются новые города. К какому типу относится общество </a:t>
            </a:r>
            <a:r>
              <a:rPr lang="en-US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N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000372"/>
            <a:ext cx="8229600" cy="335758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4000" b="1" dirty="0" smtClean="0"/>
              <a:t>1)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традиционному</a:t>
            </a:r>
          </a:p>
          <a:p>
            <a:pPr lvl="0">
              <a:buNone/>
            </a:pPr>
            <a:r>
              <a:rPr lang="ru-RU" sz="4000" b="1" dirty="0" smtClean="0"/>
              <a:t>2)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индустриальному</a:t>
            </a:r>
          </a:p>
          <a:p>
            <a:pPr lvl="0">
              <a:buNone/>
            </a:pPr>
            <a:r>
              <a:rPr lang="ru-RU" sz="4000" b="1" dirty="0" smtClean="0"/>
              <a:t>3)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информационному</a:t>
            </a:r>
          </a:p>
          <a:p>
            <a:pPr lvl="0">
              <a:buNone/>
            </a:pPr>
            <a:r>
              <a:rPr lang="ru-RU" sz="4000" b="1" dirty="0" smtClean="0"/>
              <a:t>4)</a:t>
            </a:r>
            <a:r>
              <a:rPr lang="ru-RU" sz="4000" b="1" baseline="0" dirty="0" smtClean="0">
                <a:solidFill>
                  <a:srgbClr val="000000"/>
                </a:solidFill>
                <a:latin typeface="Times New Roman"/>
              </a:rPr>
              <a:t>постиндустриальному</a:t>
            </a:r>
          </a:p>
          <a:p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Нормы оценок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каждый правильный ответ -1б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18-19б -оценка «5»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14-17б -оценка «4»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10-13б - оценка «3»</a:t>
            </a:r>
          </a:p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Менее 10б -оценка «2»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aseline="0" dirty="0" smtClean="0">
                <a:latin typeface="Times New Roman"/>
              </a:rPr>
              <a:t/>
            </a:r>
            <a:br>
              <a:rPr lang="ru-RU" sz="3100" baseline="0" dirty="0" smtClean="0">
                <a:latin typeface="Times New Roman"/>
              </a:rPr>
            </a:br>
            <a:r>
              <a:rPr lang="ru-RU" sz="3100" dirty="0">
                <a:latin typeface="Times New Roman"/>
              </a:rPr>
              <a:t/>
            </a:r>
            <a:br>
              <a:rPr lang="ru-RU" sz="3100" dirty="0">
                <a:latin typeface="Times New Roman"/>
              </a:rPr>
            </a:br>
            <a:r>
              <a:rPr lang="ru-RU" sz="3100" dirty="0" smtClean="0">
                <a:latin typeface="Times New Roman"/>
              </a:rPr>
              <a:t/>
            </a:r>
            <a:br>
              <a:rPr lang="ru-RU" sz="3100" dirty="0" smtClean="0">
                <a:latin typeface="Times New Roman"/>
              </a:rPr>
            </a:br>
            <a:r>
              <a:rPr lang="ru-RU" sz="3100" dirty="0">
                <a:latin typeface="Times New Roman"/>
              </a:rPr>
              <a:t/>
            </a:r>
            <a:br>
              <a:rPr lang="ru-RU" sz="3100" dirty="0">
                <a:latin typeface="Times New Roman"/>
              </a:rPr>
            </a:br>
            <a:r>
              <a:rPr lang="ru-RU" sz="3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2. </a:t>
            </a:r>
            <a:r>
              <a:rPr lang="ru-RU" sz="31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Правительство  ввело  запрет  на  импорт  замороженного  мяса  и  птицы. Взаимосвязь каких сфер жизни общества иллюстрирует данный факт? </a:t>
            </a:r>
            <a:br>
              <a:rPr lang="ru-RU" sz="31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</a:br>
            <a:r>
              <a:rPr lang="ru-RU" sz="3200" baseline="0" dirty="0" smtClean="0">
                <a:latin typeface="Times New Roman"/>
              </a:rPr>
              <a:t> </a:t>
            </a:r>
            <a:br>
              <a:rPr lang="ru-RU" sz="3200" baseline="0" dirty="0" smtClean="0">
                <a:latin typeface="Times New Roman"/>
              </a:rPr>
            </a:br>
            <a:r>
              <a:rPr lang="ru-RU" sz="3100" baseline="0" dirty="0" smtClean="0">
                <a:latin typeface="Times New Roman"/>
              </a:rPr>
              <a:t/>
            </a:r>
            <a:br>
              <a:rPr lang="ru-RU" sz="3100" baseline="0" dirty="0" smtClean="0">
                <a:latin typeface="Times New Roman"/>
              </a:rPr>
            </a:br>
            <a:r>
              <a:rPr lang="ru-RU" sz="3100" baseline="0" dirty="0" smtClean="0">
                <a:latin typeface="Times New Roman"/>
              </a:rPr>
              <a:t/>
            </a:r>
            <a:br>
              <a:rPr lang="ru-RU" sz="3100" baseline="0" dirty="0" smtClean="0">
                <a:latin typeface="Times New Roman"/>
              </a:rPr>
            </a:br>
            <a:endParaRPr lang="ru-RU" sz="3100" baseline="0" dirty="0" smtClean="0">
              <a:latin typeface="Times New Roman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r>
              <a:rPr lang="ru-RU" b="1" baseline="0" dirty="0" smtClean="0">
                <a:latin typeface="Times New Roman"/>
              </a:rPr>
              <a:t>1)  политической и экономической </a:t>
            </a:r>
          </a:p>
          <a:p>
            <a:r>
              <a:rPr lang="ru-RU" b="1" baseline="0" dirty="0" smtClean="0">
                <a:latin typeface="Times New Roman"/>
              </a:rPr>
              <a:t>2)  экономической и социальной </a:t>
            </a:r>
          </a:p>
          <a:p>
            <a:r>
              <a:rPr lang="ru-RU" b="1" baseline="0" dirty="0" smtClean="0">
                <a:latin typeface="Times New Roman"/>
              </a:rPr>
              <a:t>3)  социальной и духовной </a:t>
            </a:r>
          </a:p>
          <a:p>
            <a:r>
              <a:rPr lang="ru-RU" b="1" baseline="0" dirty="0" smtClean="0">
                <a:latin typeface="Times New Roman"/>
              </a:rPr>
              <a:t>4)  духовной и политической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 fontScale="90000"/>
          </a:bodyPr>
          <a:lstStyle/>
          <a:p>
            <a:pPr marR="0" rtl="0"/>
            <a:r>
              <a:rPr lang="ru-RU" sz="36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3. Обмен информацией, мыслями, чувствами ученые обозначают понятием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r>
              <a:rPr lang="ru-RU" baseline="0" dirty="0" smtClean="0">
                <a:latin typeface="Times New Roman"/>
              </a:rPr>
              <a:t>1</a:t>
            </a:r>
            <a:r>
              <a:rPr lang="ru-RU" b="1" baseline="0" dirty="0" smtClean="0">
                <a:latin typeface="Times New Roman"/>
              </a:rPr>
              <a:t>)  познание</a:t>
            </a:r>
          </a:p>
          <a:p>
            <a:r>
              <a:rPr lang="ru-RU" b="1" baseline="0" dirty="0" smtClean="0">
                <a:latin typeface="Times New Roman"/>
              </a:rPr>
              <a:t>2)  свобода </a:t>
            </a:r>
          </a:p>
          <a:p>
            <a:r>
              <a:rPr lang="ru-RU" b="1" baseline="0" dirty="0" smtClean="0">
                <a:latin typeface="Times New Roman"/>
              </a:rPr>
              <a:t>3)  творчество</a:t>
            </a:r>
          </a:p>
          <a:p>
            <a:r>
              <a:rPr lang="ru-RU" b="1" baseline="0" dirty="0" smtClean="0">
                <a:latin typeface="Times New Roman"/>
              </a:rPr>
              <a:t>4)  общение 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baseline="0" dirty="0" smtClean="0">
                <a:latin typeface="Times New Roman"/>
              </a:rPr>
              <a:t/>
            </a:r>
            <a:br>
              <a:rPr lang="ru-RU" sz="2800" b="1" baseline="0" dirty="0" smtClean="0">
                <a:latin typeface="Times New Roman"/>
              </a:rPr>
            </a:b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4. Саша хорошо учится в общеобразовательной и музыкальной школе. Он помогает  маме  воспитывать  младших  сестренку  и  брата. </a:t>
            </a:r>
            <a:b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</a:b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 Все  это характеризует Сашу как </a:t>
            </a:r>
            <a:endParaRPr lang="ru-RU" sz="2800" b="1" baseline="0" dirty="0" smtClean="0"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643182"/>
            <a:ext cx="8229600" cy="3482981"/>
          </a:xfrm>
        </p:spPr>
        <p:txBody>
          <a:bodyPr/>
          <a:lstStyle/>
          <a:p>
            <a:r>
              <a:rPr lang="ru-RU" sz="4000" b="1" baseline="0" dirty="0" smtClean="0">
                <a:latin typeface="Times New Roman"/>
              </a:rPr>
              <a:t>1)  гражданина </a:t>
            </a:r>
          </a:p>
          <a:p>
            <a:r>
              <a:rPr lang="ru-RU" sz="4000" b="1" baseline="0" dirty="0" smtClean="0">
                <a:latin typeface="Times New Roman"/>
              </a:rPr>
              <a:t>2)  индивида </a:t>
            </a:r>
          </a:p>
          <a:p>
            <a:r>
              <a:rPr lang="ru-RU" sz="4000" b="1" baseline="0" dirty="0" smtClean="0">
                <a:latin typeface="Times New Roman"/>
              </a:rPr>
              <a:t>3)  личность</a:t>
            </a:r>
          </a:p>
          <a:p>
            <a:r>
              <a:rPr lang="ru-RU" sz="4000" b="1" baseline="0" dirty="0" smtClean="0">
                <a:latin typeface="Times New Roman"/>
              </a:rPr>
              <a:t>4)  сына 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8575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800" baseline="0" dirty="0" smtClean="0">
                <a:latin typeface="Times New Roman"/>
              </a:rPr>
              <a:t/>
            </a:r>
            <a:br>
              <a:rPr lang="ru-RU" sz="2800" baseline="0" dirty="0" smtClean="0">
                <a:latin typeface="Times New Roman"/>
              </a:rPr>
            </a:b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5. В приведенном списке указаны черты сходства человека </a:t>
            </a:r>
            <a:r>
              <a:rPr lang="ru-RU" sz="2800" b="1" baseline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c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 животными и отличия человека от животных. Выберите и запишите  сначала порядковые  номера  черт  сходства,  а потом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 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 – порядковые номера черт отличия. Цифры записывайте в порядке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 возрастания</a:t>
            </a:r>
            <a: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/>
            </a:r>
            <a:br>
              <a:rPr lang="ru-RU" sz="28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</a:br>
            <a:r>
              <a:rPr lang="ru-RU" sz="2800" b="1" baseline="0" dirty="0" smtClean="0">
                <a:latin typeface="Times New Roman"/>
              </a:rPr>
              <a:t>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928934"/>
            <a:ext cx="8229600" cy="3197229"/>
          </a:xfrm>
        </p:spPr>
        <p:txBody>
          <a:bodyPr/>
          <a:lstStyle/>
          <a:p>
            <a:r>
              <a:rPr lang="ru-RU" b="1" baseline="0" dirty="0" smtClean="0">
                <a:latin typeface="Times New Roman"/>
              </a:rPr>
              <a:t>1) потребность в пище и воде </a:t>
            </a:r>
          </a:p>
          <a:p>
            <a:r>
              <a:rPr lang="ru-RU" b="1" baseline="0" dirty="0" smtClean="0">
                <a:latin typeface="Times New Roman"/>
              </a:rPr>
              <a:t>2) способность к творчеству </a:t>
            </a:r>
          </a:p>
          <a:p>
            <a:r>
              <a:rPr lang="ru-RU" b="1" baseline="0" dirty="0" smtClean="0">
                <a:latin typeface="Times New Roman"/>
              </a:rPr>
              <a:t>3)  потребность</a:t>
            </a:r>
            <a:r>
              <a:rPr lang="ru-RU" b="1" dirty="0" smtClean="0">
                <a:latin typeface="Times New Roman"/>
              </a:rPr>
              <a:t> в безопасности</a:t>
            </a:r>
            <a:endParaRPr lang="ru-RU" b="1" baseline="0" dirty="0" smtClean="0">
              <a:latin typeface="Times New Roman"/>
            </a:endParaRPr>
          </a:p>
          <a:p>
            <a:r>
              <a:rPr lang="ru-RU" b="1" baseline="0" dirty="0" smtClean="0">
                <a:latin typeface="Times New Roman"/>
              </a:rPr>
              <a:t>4) наличие сознания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142852"/>
            <a:ext cx="7477125" cy="15716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R="0" rtl="0"/>
            <a:r>
              <a:rPr lang="ru-RU" b="1" baseline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</a:rPr>
              <a:t> </a:t>
            </a:r>
            <a:r>
              <a:rPr lang="ru-RU" sz="36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6. Какой из примеров иллюстрирует влияние природы на деятельность людей?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92500" lnSpcReduction="20000"/>
          </a:bodyPr>
          <a:lstStyle/>
          <a:p>
            <a:pPr marR="0" lvl="0" rtl="0">
              <a:buNone/>
            </a:pPr>
            <a:r>
              <a:rPr lang="ru-RU" b="1" dirty="0" smtClean="0"/>
              <a:t>1)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ликвидация последствий стихийного бедствия</a:t>
            </a:r>
          </a:p>
          <a:p>
            <a:pPr marR="0" lvl="0" rtl="0">
              <a:buNone/>
            </a:pPr>
            <a:r>
              <a:rPr lang="ru-RU" b="1" dirty="0" smtClean="0"/>
              <a:t>2)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загрязнение реки промышленными отходами</a:t>
            </a:r>
          </a:p>
          <a:p>
            <a:pPr marR="0" lvl="0" rtl="0">
              <a:buNone/>
            </a:pPr>
            <a:r>
              <a:rPr lang="ru-RU" b="1" dirty="0" smtClean="0"/>
              <a:t>3)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высадка на пустыре деревьев и кустарников</a:t>
            </a:r>
          </a:p>
          <a:p>
            <a:pPr marR="0" lvl="0" rtl="0">
              <a:buNone/>
            </a:pPr>
            <a:r>
              <a:rPr lang="ru-RU" b="1" dirty="0" smtClean="0"/>
              <a:t>4)</a:t>
            </a: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административное ограничение охоты </a:t>
            </a:r>
          </a:p>
          <a:p>
            <a:pPr marR="0" lvl="0" rtl="0">
              <a:buNone/>
            </a:pP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на оленей</a:t>
            </a:r>
          </a:p>
          <a:p>
            <a:pPr marR="0" lvl="0" rtl="0">
              <a:buNone/>
            </a:pP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7. Антон — жизнерадостный общительный человек, всегда готовый придти на помощь своим многочисленным друзьям. Все это характеризует Антона как</a:t>
            </a:r>
            <a:endParaRPr lang="ru-RU" sz="3200" b="1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pPr lvl="0"/>
            <a:endParaRPr lang="ru-RU" sz="1900" baseline="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None/>
            </a:pPr>
            <a:r>
              <a:rPr lang="ru-RU" sz="3600" b="1" dirty="0" smtClean="0"/>
              <a:t>1)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индивида</a:t>
            </a:r>
          </a:p>
          <a:p>
            <a:pPr lvl="1">
              <a:buNone/>
            </a:pPr>
            <a:r>
              <a:rPr lang="ru-RU" sz="3600" b="1" dirty="0" smtClean="0"/>
              <a:t>2)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гражданина</a:t>
            </a:r>
          </a:p>
          <a:p>
            <a:pPr lvl="1">
              <a:buNone/>
            </a:pPr>
            <a:r>
              <a:rPr lang="ru-RU" sz="3600" b="1" dirty="0" smtClean="0"/>
              <a:t>3)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личность</a:t>
            </a:r>
          </a:p>
          <a:p>
            <a:pPr lvl="1">
              <a:buNone/>
            </a:pPr>
            <a:r>
              <a:rPr lang="ru-RU" sz="3600" b="1" dirty="0" smtClean="0"/>
              <a:t>4)</a:t>
            </a:r>
            <a:r>
              <a:rPr lang="ru-RU" sz="3600" b="1" baseline="0" dirty="0" smtClean="0">
                <a:solidFill>
                  <a:srgbClr val="000000"/>
                </a:solidFill>
                <a:latin typeface="Times New Roman"/>
              </a:rPr>
              <a:t>профессионала</a:t>
            </a:r>
          </a:p>
          <a:p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b="1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/>
              </a:rPr>
              <a:t>8. Что свойственно обществу традиционного типа?</a:t>
            </a:r>
            <a:endParaRPr lang="ru-RU" sz="4000" baseline="0" dirty="0" smtClean="0">
              <a:latin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1" rtl="0">
              <a:buNone/>
            </a:pPr>
            <a:r>
              <a:rPr lang="ru-RU" b="1" baseline="0" dirty="0" smtClean="0">
                <a:solidFill>
                  <a:srgbClr val="000000"/>
                </a:solidFill>
                <a:latin typeface="Times New Roman"/>
              </a:rPr>
              <a:t>  </a:t>
            </a:r>
          </a:p>
          <a:p>
            <a:pPr marR="0" lvl="2" rtl="0">
              <a:buNone/>
            </a:pPr>
            <a:r>
              <a:rPr lang="ru-RU" sz="3200" b="1" dirty="0" smtClean="0"/>
              <a:t>1)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преобладание сельского хозяйства в экономике</a:t>
            </a:r>
          </a:p>
          <a:p>
            <a:pPr marR="0" lvl="2" rtl="0">
              <a:buNone/>
            </a:pPr>
            <a:r>
              <a:rPr lang="ru-RU" sz="3200" b="1" dirty="0" smtClean="0"/>
              <a:t>2)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высокий уровень развития промышленности</a:t>
            </a:r>
          </a:p>
          <a:p>
            <a:pPr marR="0" lvl="2" rtl="0">
              <a:buNone/>
            </a:pPr>
            <a:r>
              <a:rPr lang="ru-RU" sz="3200" b="1" dirty="0" smtClean="0"/>
              <a:t>3)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распространение компьютерных технологий</a:t>
            </a:r>
          </a:p>
          <a:p>
            <a:pPr marR="0" lvl="2" rtl="0">
              <a:buNone/>
            </a:pPr>
            <a:r>
              <a:rPr lang="ru-RU" sz="3200" b="1" dirty="0" smtClean="0"/>
              <a:t>4)</a:t>
            </a:r>
            <a:r>
              <a:rPr lang="ru-RU" sz="3200" b="1" baseline="0" dirty="0" smtClean="0">
                <a:solidFill>
                  <a:srgbClr val="000000"/>
                </a:solidFill>
                <a:latin typeface="Times New Roman"/>
              </a:rPr>
              <a:t>интенсивное развитие науки и техники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имоно">
  <a:themeElements>
    <a:clrScheme name="Кимоно 6">
      <a:dk1>
        <a:srgbClr val="000000"/>
      </a:dk1>
      <a:lt1>
        <a:srgbClr val="D9EFE0"/>
      </a:lt1>
      <a:dk2>
        <a:srgbClr val="30605A"/>
      </a:dk2>
      <a:lt2>
        <a:srgbClr val="15331E"/>
      </a:lt2>
      <a:accent1>
        <a:srgbClr val="A4C6BA"/>
      </a:accent1>
      <a:accent2>
        <a:srgbClr val="558F7D"/>
      </a:accent2>
      <a:accent3>
        <a:srgbClr val="E9F6ED"/>
      </a:accent3>
      <a:accent4>
        <a:srgbClr val="000000"/>
      </a:accent4>
      <a:accent5>
        <a:srgbClr val="CFDFD9"/>
      </a:accent5>
      <a:accent6>
        <a:srgbClr val="4C8171"/>
      </a:accent6>
      <a:hlink>
        <a:srgbClr val="C1C177"/>
      </a:hlink>
      <a:folHlink>
        <a:srgbClr val="A08F5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кимоно</Template>
  <TotalTime>140</TotalTime>
  <Words>584</Words>
  <Application>Microsoft Office PowerPoint</Application>
  <PresentationFormat>Экран (4:3)</PresentationFormat>
  <Paragraphs>123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кимоно</vt:lpstr>
      <vt:lpstr>ЧЕЛОВЕК В ОБЩЕСТВЕ И ОБЩЕСТВО В ЧЕЛОВЕКЕ</vt:lpstr>
      <vt:lpstr>1. Воздействие природы на развитие общества иллюстрирует </vt:lpstr>
      <vt:lpstr>    2. Правительство  ввело  запрет  на  импорт  замороженного  мяса  и  птицы. Взаимосвязь каких сфер жизни общества иллюстрирует данный факт?      </vt:lpstr>
      <vt:lpstr>3. Обмен информацией, мыслями, чувствами ученые обозначают понятием </vt:lpstr>
      <vt:lpstr> 4. Саша хорошо учится в общеобразовательной и музыкальной школе. Он помогает  маме  воспитывать  младших  сестренку  и  брата.   Все  это характеризует Сашу как </vt:lpstr>
      <vt:lpstr> 5. В приведенном списке указаны черты сходства человека c животными и отличия человека от животных. Выберите и запишите  сначала порядковые  номера  черт  сходства,  а потом  – порядковые номера черт отличия. Цифры записывайте в порядке возрастания  </vt:lpstr>
      <vt:lpstr> 6. Какой из примеров иллюстрирует влияние природы на деятельность людей?</vt:lpstr>
      <vt:lpstr>7. Антон — жизнерадостный общительный человек, всегда готовый придти на помощь своим многочисленным друзьям. Все это характеризует Антона как</vt:lpstr>
      <vt:lpstr>8. Что свойственно обществу традиционного типа?</vt:lpstr>
      <vt:lpstr> 9.Десятиклассник Иван интересуется математикой. Он много занимается, принимает участие в математических олимпиадах школьников, хотя пока ему не удавалось занять призовое место. Как можно назвать качества Ивана, проявляющиеся в этой деятельности?</vt:lpstr>
      <vt:lpstr>10. Верны ли следующие суждения о глобальных проблемах современного мира?</vt:lpstr>
      <vt:lpstr>  11.Ниже приведен ряд понятий. Все они, за исключением одного, относятся к институтам, осуществляющим социализацию индивида.   </vt:lpstr>
      <vt:lpstr>12. Совокупность социально значимых качеств человека ученые обозначают понятием</vt:lpstr>
      <vt:lpstr> 13.В обществе Z большинство населения живет в крупных городах. Во всех сферах жизни общества используются компьютерные технологии, интенсивно развивается наука, достижения которой широко используются в экономике и социальном управлении. К какому типу относится данное общество?</vt:lpstr>
      <vt:lpstr>  14.Верны ли следующие суждения об обществе? </vt:lpstr>
      <vt:lpstr>15.Ученые-обществоведы определяют общество как</vt:lpstr>
      <vt:lpstr> 16.Какой пример характеризует человека как личность? </vt:lpstr>
      <vt:lpstr> 17.Процесс приобщения к знаниям о мире, накопленным предыдущими поколениями, называется</vt:lpstr>
      <vt:lpstr>18. Что характеризует человека как личность?</vt:lpstr>
      <vt:lpstr>19. N — небольшое островное государство, в котором активно развивается массовое промышленное производство, увеличивается численность рабочего класса, появляются новые города. К какому типу относится общество N?</vt:lpstr>
      <vt:lpstr>Нормы оценок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Воздействие природы на развитие общества иллюстрирует</dc:title>
  <dc:creator>Александра Евгеньевна</dc:creator>
  <cp:lastModifiedBy>DNA7 X86</cp:lastModifiedBy>
  <cp:revision>19</cp:revision>
  <dcterms:created xsi:type="dcterms:W3CDTF">2009-11-15T18:35:47Z</dcterms:created>
  <dcterms:modified xsi:type="dcterms:W3CDTF">2013-04-21T06:10:51Z</dcterms:modified>
</cp:coreProperties>
</file>