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61" r:id="rId2"/>
    <p:sldId id="263" r:id="rId3"/>
    <p:sldId id="262" r:id="rId4"/>
    <p:sldId id="264" r:id="rId5"/>
    <p:sldId id="268" r:id="rId6"/>
    <p:sldId id="267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9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0B08B-5243-4AB8-A351-4D51D9EF812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95193-6A55-4B93-98F2-ED5FCAF65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95193-6A55-4B93-98F2-ED5FCAF6507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95193-6A55-4B93-98F2-ED5FCAF6507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95193-6A55-4B93-98F2-ED5FCAF6507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95193-6A55-4B93-98F2-ED5FCAF6507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95193-6A55-4B93-98F2-ED5FCAF6507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B0DA89-6C9A-4AC7-9F19-5F0C6B7C36D0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95193-6A55-4B93-98F2-ED5FCAF6507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cuments\&#1055;&#1088;&#1086;&#1075;&#1088;&#1072;&#1084;&#1084;&#1072;%20&#1074;&#1086;&#1082;&#1072;&#1083;&#1072;\9%20&#1048;&#1075;&#1080;&#1083;,&#1093;&#1086;&#1086;&#1084;&#1077;&#1081;,&#1089;&#1099;&#1075;&#1099;&#1090;,&#1082;&#1072;&#1088;&#1075;&#1099;&#1088;&#1072;&#1072;.w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86808" cy="5398978"/>
          </a:xfrm>
        </p:spPr>
        <p:txBody>
          <a:bodyPr>
            <a:normAutofit fontScale="62500" lnSpcReduction="20000"/>
          </a:bodyPr>
          <a:lstStyle/>
          <a:p>
            <a:pPr marL="0"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9400" i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90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Музыкальное воспитание </a:t>
            </a:r>
            <a:r>
              <a:rPr lang="ru-RU" sz="9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это не воспитание музыканта, а прежде всего воспитание человека.</a:t>
            </a:r>
            <a:endParaRPr lang="ru-RU" sz="9400" i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54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	</a:t>
            </a:r>
            <a:r>
              <a:rPr lang="ru-RU" sz="39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В.А. Сухомлинский</a:t>
            </a:r>
            <a:endParaRPr lang="ru-RU" sz="3900" i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9" name="Picture 3" descr="C:\Users\user\Desktop\учитель года 2012\DSC_83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642918"/>
            <a:ext cx="3994282" cy="5143536"/>
          </a:xfrm>
          <a:prstGeom prst="rect">
            <a:avLst/>
          </a:prstGeom>
          <a:noFill/>
        </p:spPr>
      </p:pic>
      <p:pic>
        <p:nvPicPr>
          <p:cNvPr id="5" name="9 Игил,хоомей,сыгыт,каргыраа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86776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04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857256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latin typeface="Segoe Script" pitchFamily="34" charset="0"/>
              </a:rPr>
              <a:t/>
            </a:r>
            <a:br>
              <a:rPr lang="ru-RU" b="0" dirty="0" smtClean="0">
                <a:latin typeface="Segoe Script" pitchFamily="34" charset="0"/>
              </a:rPr>
            </a:br>
            <a:r>
              <a:rPr lang="ru-RU" b="0" dirty="0" smtClean="0">
                <a:latin typeface="Segoe Script" pitchFamily="34" charset="0"/>
              </a:rPr>
              <a:t/>
            </a:r>
            <a:br>
              <a:rPr lang="ru-RU" b="0" dirty="0" smtClean="0">
                <a:latin typeface="Segoe Script" pitchFamily="34" charset="0"/>
              </a:rPr>
            </a:br>
            <a:r>
              <a:rPr lang="ru-RU" b="0" dirty="0" smtClean="0">
                <a:latin typeface="Segoe Script" pitchFamily="34" charset="0"/>
              </a:rPr>
              <a:t/>
            </a:r>
            <a:br>
              <a:rPr lang="ru-RU" b="0" dirty="0" smtClean="0">
                <a:latin typeface="Segoe Script" pitchFamily="34" charset="0"/>
              </a:rPr>
            </a:br>
            <a:r>
              <a:rPr lang="ru-RU" b="0" dirty="0" smtClean="0">
                <a:latin typeface="Segoe Script" pitchFamily="34" charset="0"/>
              </a:rPr>
              <a:t/>
            </a:r>
            <a:br>
              <a:rPr lang="ru-RU" b="0" dirty="0" smtClean="0">
                <a:latin typeface="Segoe Script" pitchFamily="34" charset="0"/>
              </a:rPr>
            </a:br>
            <a:r>
              <a:rPr lang="ru-RU" b="0" dirty="0" smtClean="0">
                <a:latin typeface="Segoe Script" pitchFamily="34" charset="0"/>
              </a:rPr>
              <a:t/>
            </a:r>
            <a:br>
              <a:rPr lang="ru-RU" b="0" dirty="0" smtClean="0">
                <a:latin typeface="Segoe Script" pitchFamily="34" charset="0"/>
              </a:rPr>
            </a:br>
            <a:r>
              <a:rPr lang="ru-RU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Учитель музыки </a:t>
            </a:r>
            <a:br>
              <a:rPr lang="ru-RU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категории  МБОУ СОШ с.Межегей Оюн </a:t>
            </a:r>
            <a:r>
              <a:rPr lang="ru-RU" b="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Сыдым</a:t>
            </a:r>
            <a:r>
              <a:rPr lang="ru-RU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Маадыр-оолович</a:t>
            </a:r>
            <a:r>
              <a:rPr lang="ru-RU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стаж работы </a:t>
            </a:r>
            <a:r>
              <a:rPr lang="ru-RU" sz="4000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4000" b="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4000" b="0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714752"/>
            <a:ext cx="8929719" cy="914400"/>
          </a:xfrm>
        </p:spPr>
        <p:txBody>
          <a:bodyPr>
            <a:noAutofit/>
          </a:bodyPr>
          <a:lstStyle/>
          <a:p>
            <a:pPr algn="ctr"/>
            <a:endParaRPr lang="ru-RU" sz="36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 над которой работаю: «Формирование музыкальной культуры школьников на уроках музыки».</a:t>
            </a:r>
          </a:p>
          <a:p>
            <a:pPr algn="ctr"/>
            <a:endParaRPr lang="ru-RU" sz="3600" b="1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/>
              <a:t>Ф.И.О.:     </a:t>
            </a:r>
            <a:r>
              <a:rPr lang="ru-RU" sz="1500" i="1" dirty="0" err="1" smtClean="0">
                <a:solidFill>
                  <a:srgbClr val="FF0000"/>
                </a:solidFill>
              </a:rPr>
              <a:t>Оюн</a:t>
            </a:r>
            <a:r>
              <a:rPr lang="ru-RU" sz="1500" i="1" dirty="0" smtClean="0">
                <a:solidFill>
                  <a:srgbClr val="FF0000"/>
                </a:solidFill>
              </a:rPr>
              <a:t> </a:t>
            </a:r>
            <a:r>
              <a:rPr lang="ru-RU" sz="1500" i="1" dirty="0" err="1" smtClean="0">
                <a:solidFill>
                  <a:srgbClr val="FF0000"/>
                </a:solidFill>
              </a:rPr>
              <a:t>Сыдым</a:t>
            </a:r>
            <a:r>
              <a:rPr lang="ru-RU" sz="1500" i="1" dirty="0" smtClean="0">
                <a:solidFill>
                  <a:srgbClr val="FF0000"/>
                </a:solidFill>
              </a:rPr>
              <a:t> </a:t>
            </a:r>
            <a:r>
              <a:rPr lang="ru-RU" sz="1500" i="1" dirty="0" err="1" smtClean="0">
                <a:solidFill>
                  <a:srgbClr val="FF0000"/>
                </a:solidFill>
              </a:rPr>
              <a:t>Маадыр-оолович</a:t>
            </a:r>
            <a:endParaRPr lang="ru-RU" sz="1500" i="1" dirty="0" smtClean="0">
              <a:solidFill>
                <a:srgbClr val="FF0000"/>
              </a:solidFill>
            </a:endParaRPr>
          </a:p>
          <a:p>
            <a:r>
              <a:rPr lang="ru-RU" sz="1500" b="1" dirty="0" smtClean="0"/>
              <a:t>Год и место рождения:      </a:t>
            </a:r>
            <a:r>
              <a:rPr lang="ru-RU" sz="1500" i="1" dirty="0" smtClean="0">
                <a:solidFill>
                  <a:srgbClr val="FF0066"/>
                </a:solidFill>
              </a:rPr>
              <a:t>1980 г.р.   с. </a:t>
            </a:r>
            <a:r>
              <a:rPr lang="ru-RU" sz="1500" i="1" dirty="0" err="1" smtClean="0">
                <a:solidFill>
                  <a:srgbClr val="FF0066"/>
                </a:solidFill>
              </a:rPr>
              <a:t>Дурген</a:t>
            </a:r>
            <a:r>
              <a:rPr lang="ru-RU" sz="1500" i="1" dirty="0" smtClean="0">
                <a:solidFill>
                  <a:srgbClr val="FF0066"/>
                </a:solidFill>
              </a:rPr>
              <a:t>,   </a:t>
            </a:r>
            <a:r>
              <a:rPr lang="ru-RU" sz="1500" i="1" dirty="0" err="1" smtClean="0">
                <a:solidFill>
                  <a:srgbClr val="FF0066"/>
                </a:solidFill>
              </a:rPr>
              <a:t>Тандинский</a:t>
            </a:r>
            <a:r>
              <a:rPr lang="ru-RU" sz="1500" i="1" dirty="0" smtClean="0">
                <a:solidFill>
                  <a:srgbClr val="FF0066"/>
                </a:solidFill>
              </a:rPr>
              <a:t>   район,   Республика   Тыва</a:t>
            </a:r>
          </a:p>
          <a:p>
            <a:r>
              <a:rPr lang="ru-RU" sz="1500" b="1" dirty="0" smtClean="0"/>
              <a:t>Где учился, что закончил:</a:t>
            </a:r>
            <a:r>
              <a:rPr lang="ru-RU" sz="1500" dirty="0" smtClean="0"/>
              <a:t>    </a:t>
            </a:r>
            <a:r>
              <a:rPr lang="ru-RU" sz="1500" i="1" dirty="0" err="1" smtClean="0">
                <a:solidFill>
                  <a:srgbClr val="FF0066"/>
                </a:solidFill>
              </a:rPr>
              <a:t>Кызылское</a:t>
            </a:r>
            <a:r>
              <a:rPr lang="ru-RU" sz="1500" i="1" dirty="0" smtClean="0">
                <a:solidFill>
                  <a:srgbClr val="FF0066"/>
                </a:solidFill>
              </a:rPr>
              <a:t>  училище  искусств  –  2002 г., Московский государственный университет культуры и искусств – 2008 г.</a:t>
            </a:r>
            <a:r>
              <a:rPr lang="ru-RU" sz="1500" dirty="0" smtClean="0">
                <a:solidFill>
                  <a:srgbClr val="FF0066"/>
                </a:solidFill>
              </a:rPr>
              <a:t>  </a:t>
            </a:r>
            <a:r>
              <a:rPr lang="ru-RU" sz="1500" i="1" dirty="0" smtClean="0">
                <a:solidFill>
                  <a:srgbClr val="FF0066"/>
                </a:solidFill>
              </a:rPr>
              <a:t>В данное время  учусь в Сибирской Академии государственной службы, по специальности: «Государственное и муниципальное управление».</a:t>
            </a:r>
          </a:p>
          <a:p>
            <a:r>
              <a:rPr lang="ru-RU" sz="1500" b="1" dirty="0" smtClean="0"/>
              <a:t>Специальность по диплому:</a:t>
            </a:r>
            <a:r>
              <a:rPr lang="ru-RU" sz="1500" dirty="0" smtClean="0"/>
              <a:t>     </a:t>
            </a:r>
            <a:r>
              <a:rPr lang="ru-RU" sz="1500" i="1" dirty="0" smtClean="0">
                <a:solidFill>
                  <a:srgbClr val="FF0066"/>
                </a:solidFill>
              </a:rPr>
              <a:t>социально-культурная деятельность</a:t>
            </a:r>
            <a:r>
              <a:rPr lang="ru-RU" sz="1500" u="sng" dirty="0" smtClean="0">
                <a:solidFill>
                  <a:srgbClr val="FF0066"/>
                </a:solidFill>
              </a:rPr>
              <a:t> </a:t>
            </a:r>
            <a:endParaRPr lang="ru-RU" sz="1500" dirty="0" smtClean="0">
              <a:solidFill>
                <a:srgbClr val="FF0066"/>
              </a:solidFill>
            </a:endParaRPr>
          </a:p>
          <a:p>
            <a:r>
              <a:rPr lang="ru-RU" sz="1500" b="1" dirty="0" smtClean="0"/>
              <a:t>Преподаваемый предмет:</a:t>
            </a:r>
            <a:r>
              <a:rPr lang="ru-RU" sz="1500" dirty="0" smtClean="0"/>
              <a:t>   </a:t>
            </a:r>
            <a:r>
              <a:rPr lang="ru-RU" sz="1500" i="1" dirty="0" smtClean="0">
                <a:solidFill>
                  <a:srgbClr val="FF0066"/>
                </a:solidFill>
              </a:rPr>
              <a:t>музыка</a:t>
            </a:r>
          </a:p>
          <a:p>
            <a:r>
              <a:rPr lang="ru-RU" sz="1500" b="1" dirty="0" smtClean="0"/>
              <a:t>Дополнительное образование: </a:t>
            </a:r>
            <a:r>
              <a:rPr lang="ru-RU" sz="1500" i="1" dirty="0" smtClean="0">
                <a:solidFill>
                  <a:srgbClr val="FF0066"/>
                </a:solidFill>
              </a:rPr>
              <a:t>объединение  «</a:t>
            </a:r>
            <a:r>
              <a:rPr lang="ru-RU" sz="1500" i="1" dirty="0" err="1" smtClean="0">
                <a:solidFill>
                  <a:srgbClr val="FF0066"/>
                </a:solidFill>
              </a:rPr>
              <a:t>Амырга</a:t>
            </a:r>
            <a:r>
              <a:rPr lang="ru-RU" sz="1500" i="1" dirty="0" smtClean="0">
                <a:solidFill>
                  <a:srgbClr val="FF0066"/>
                </a:solidFill>
              </a:rPr>
              <a:t>»</a:t>
            </a:r>
          </a:p>
          <a:p>
            <a:r>
              <a:rPr lang="ru-RU" sz="1500" b="1" dirty="0" smtClean="0"/>
              <a:t>Педагогический стаж работы:</a:t>
            </a:r>
            <a:r>
              <a:rPr lang="ru-RU" sz="1500" dirty="0" smtClean="0"/>
              <a:t>    </a:t>
            </a:r>
            <a:r>
              <a:rPr lang="ru-RU" sz="1500" i="1" dirty="0" smtClean="0">
                <a:solidFill>
                  <a:srgbClr val="FF0066"/>
                </a:solidFill>
              </a:rPr>
              <a:t>12 </a:t>
            </a:r>
            <a:r>
              <a:rPr lang="ru-RU" sz="1500" i="1" dirty="0" smtClean="0">
                <a:solidFill>
                  <a:srgbClr val="FF0066"/>
                </a:solidFill>
              </a:rPr>
              <a:t>лет</a:t>
            </a:r>
          </a:p>
          <a:p>
            <a:r>
              <a:rPr lang="ru-RU" sz="1500" b="1" dirty="0" smtClean="0"/>
              <a:t>Год последней аттестации:</a:t>
            </a:r>
            <a:r>
              <a:rPr lang="ru-RU" sz="1500" dirty="0" smtClean="0"/>
              <a:t>     </a:t>
            </a:r>
            <a:r>
              <a:rPr lang="ru-RU" sz="1500" i="1" dirty="0" smtClean="0">
                <a:solidFill>
                  <a:srgbClr val="FF0066"/>
                </a:solidFill>
              </a:rPr>
              <a:t>2009 г.</a:t>
            </a:r>
          </a:p>
          <a:p>
            <a:r>
              <a:rPr lang="ru-RU" sz="1500" b="1" dirty="0" smtClean="0"/>
              <a:t>Присвоена:</a:t>
            </a:r>
            <a:r>
              <a:rPr lang="ru-RU" sz="1500" dirty="0" smtClean="0"/>
              <a:t>  </a:t>
            </a:r>
            <a:r>
              <a:rPr lang="ru-RU" sz="1500" i="1" dirty="0" smtClean="0"/>
              <a:t> </a:t>
            </a:r>
            <a:r>
              <a:rPr lang="en-US" sz="1500" i="1" dirty="0" smtClean="0">
                <a:solidFill>
                  <a:srgbClr val="FF0066"/>
                </a:solidFill>
              </a:rPr>
              <a:t>I</a:t>
            </a:r>
            <a:r>
              <a:rPr lang="ru-RU" sz="1500" i="1" dirty="0" smtClean="0">
                <a:solidFill>
                  <a:srgbClr val="FF0066"/>
                </a:solidFill>
              </a:rPr>
              <a:t> </a:t>
            </a:r>
            <a:r>
              <a:rPr lang="ru-RU" sz="1500" dirty="0" smtClean="0">
                <a:solidFill>
                  <a:srgbClr val="FF0066"/>
                </a:solidFill>
              </a:rPr>
              <a:t> категория</a:t>
            </a:r>
          </a:p>
          <a:p>
            <a:r>
              <a:rPr lang="ru-RU" sz="1500" b="1" dirty="0" smtClean="0"/>
              <a:t>Курсы повышения квалификации:        </a:t>
            </a:r>
            <a:r>
              <a:rPr lang="ru-RU" sz="1500" i="1" dirty="0" err="1" smtClean="0">
                <a:solidFill>
                  <a:srgbClr val="FF0066"/>
                </a:solidFill>
              </a:rPr>
              <a:t>ТГИПиПКК</a:t>
            </a:r>
            <a:r>
              <a:rPr lang="ru-RU" sz="1500" i="1" dirty="0" smtClean="0">
                <a:solidFill>
                  <a:srgbClr val="FF0066"/>
                </a:solidFill>
              </a:rPr>
              <a:t> Министерства образования, науки и молодежной политики РТ «Обновление содержания музыкального образования школьников»  -  с 02 ноября по 07 ноября 2009 г., удостоверение</a:t>
            </a:r>
          </a:p>
          <a:p>
            <a:r>
              <a:rPr lang="ru-RU" sz="1500" b="1" dirty="0" smtClean="0"/>
              <a:t>Проблема, над которой работает учитель:</a:t>
            </a:r>
            <a:r>
              <a:rPr lang="ru-RU" sz="1500" dirty="0" smtClean="0"/>
              <a:t>         </a:t>
            </a:r>
            <a:r>
              <a:rPr lang="ru-RU" sz="1500" i="1" dirty="0" smtClean="0">
                <a:solidFill>
                  <a:srgbClr val="FF0066"/>
                </a:solidFill>
              </a:rPr>
              <a:t>«Формирование музыкальной культуры школьников на уроках музыки»</a:t>
            </a:r>
          </a:p>
          <a:p>
            <a:r>
              <a:rPr lang="ru-RU" sz="1500" b="1" dirty="0" smtClean="0"/>
              <a:t>Награды, поощрения:</a:t>
            </a:r>
            <a:r>
              <a:rPr lang="ru-RU" sz="1500" dirty="0" smtClean="0"/>
              <a:t>           </a:t>
            </a:r>
            <a:r>
              <a:rPr lang="ru-RU" sz="1500" i="1" dirty="0" smtClean="0">
                <a:solidFill>
                  <a:srgbClr val="FF0066"/>
                </a:solidFill>
              </a:rPr>
              <a:t>Почетные грамоты </a:t>
            </a:r>
            <a:r>
              <a:rPr lang="ru-RU" sz="1500" i="1" dirty="0" err="1" smtClean="0">
                <a:solidFill>
                  <a:srgbClr val="FF0066"/>
                </a:solidFill>
              </a:rPr>
              <a:t>КожОО</a:t>
            </a:r>
            <a:r>
              <a:rPr lang="ru-RU" sz="1500" i="1" dirty="0" smtClean="0">
                <a:solidFill>
                  <a:srgbClr val="FF0066"/>
                </a:solidFill>
              </a:rPr>
              <a:t> – 2004 г., 2009 г. Почетная грамота Министерства образования, науки и молодежной политики РТ – 2006 г., Почетная грамота Министерства культуры и информационной политики РТ  – 2007 г. , Почетная грамота министерства молодежной политики и спорта – 2011 г.</a:t>
            </a:r>
            <a:endParaRPr lang="ru-RU" sz="1500" i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539423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	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Поистине неоценима в формировании человеческой личности роль музыки. Обладая способностью затронуть самые сокровенные струны души, пробудить в человеке светлые, благородные порывы, охватить единым настроением массы, музыка по праву считается одним из самых высших проявлений человеческой культуры.</a:t>
            </a:r>
            <a:b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	</a:t>
            </a: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85720" y="357166"/>
            <a:ext cx="85725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dirty="0"/>
              <a:t>	Чтобы заинтересовать, увлечь школьников музыкой я применяю элементы следующих современных технологий: </a:t>
            </a:r>
          </a:p>
          <a:p>
            <a:pPr algn="just"/>
            <a:r>
              <a:rPr lang="ru-RU" sz="1400" b="1" dirty="0">
                <a:solidFill>
                  <a:srgbClr val="990000"/>
                </a:solidFill>
              </a:rPr>
              <a:t>1. Предметно-ориентированные технологии обучения</a:t>
            </a:r>
            <a:r>
              <a:rPr lang="ru-RU" sz="1400" dirty="0"/>
              <a:t> – это технологии обеспечивающие высокий уровень предметных знаний,  умения и навыков. Работая в системе этой технологии, я руководствуюсь системным подходом своей деятельности, при этом учитываю  специфику предмета и возрастные особенности учащихся.</a:t>
            </a:r>
          </a:p>
          <a:p>
            <a:pPr algn="just"/>
            <a:r>
              <a:rPr lang="ru-RU" sz="1400" b="1" dirty="0">
                <a:solidFill>
                  <a:srgbClr val="990000"/>
                </a:solidFill>
              </a:rPr>
              <a:t>2. Технологии личностно-ориентированного образования</a:t>
            </a:r>
            <a:r>
              <a:rPr lang="ru-RU" sz="1400" b="1" dirty="0"/>
              <a:t>.</a:t>
            </a:r>
            <a:r>
              <a:rPr lang="ru-RU" sz="1400" dirty="0"/>
              <a:t> Применяя элементы этой технологии, я формирую и развиваю  музыкальный интеллект и музыкальную грамоту учащихся, развиваю критическое и творческое мышление. При этом учитываю возрастные психологические особенности ученика. Я опираюсь на трех принципах, сформулированных Ш. </a:t>
            </a:r>
            <a:r>
              <a:rPr lang="ru-RU" sz="1400" dirty="0" err="1"/>
              <a:t>Амонашвили</a:t>
            </a:r>
            <a:r>
              <a:rPr lang="ru-RU" sz="1400" dirty="0"/>
              <a:t>:</a:t>
            </a:r>
          </a:p>
          <a:p>
            <a:pPr algn="just"/>
            <a:r>
              <a:rPr lang="ru-RU" sz="1400" dirty="0"/>
              <a:t>	- любить ребенка;</a:t>
            </a:r>
          </a:p>
          <a:p>
            <a:pPr algn="just"/>
            <a:r>
              <a:rPr lang="ru-RU" sz="1400" dirty="0"/>
              <a:t>	- очеловечить среду, в которой он живет;</a:t>
            </a:r>
          </a:p>
          <a:p>
            <a:pPr algn="just"/>
            <a:r>
              <a:rPr lang="ru-RU" sz="1400" dirty="0"/>
              <a:t>	- прожить в ребенке свое детство.</a:t>
            </a:r>
          </a:p>
          <a:p>
            <a:pPr algn="just"/>
            <a:r>
              <a:rPr lang="ru-RU" sz="1400" b="1" dirty="0">
                <a:solidFill>
                  <a:srgbClr val="990000"/>
                </a:solidFill>
              </a:rPr>
              <a:t>3.  Технология  проектов</a:t>
            </a:r>
            <a:r>
              <a:rPr lang="ru-RU" sz="1400" dirty="0">
                <a:solidFill>
                  <a:srgbClr val="990000"/>
                </a:solidFill>
              </a:rPr>
              <a:t>.</a:t>
            </a:r>
            <a:r>
              <a:rPr lang="ru-RU" sz="1400" dirty="0"/>
              <a:t> С помощью этой технологии я позволяю решать задачи формирование развития музыкальных и интеллектуальных  умений, связанных с критическими творческими мышлениями. Проект – это самостоятельная исследовательская деятельность ученика. Мои ученики делают научные доклады, создание словаря музыкальных терминов,  музыкальных кроссвордов, викторин и т.д. </a:t>
            </a:r>
          </a:p>
          <a:p>
            <a:pPr algn="just"/>
            <a:r>
              <a:rPr lang="ru-RU" sz="1400" b="1" dirty="0">
                <a:solidFill>
                  <a:srgbClr val="990000"/>
                </a:solidFill>
              </a:rPr>
              <a:t>4. Технология коллективной </a:t>
            </a:r>
            <a:r>
              <a:rPr lang="ru-RU" sz="1400" b="1" dirty="0" err="1">
                <a:solidFill>
                  <a:srgbClr val="990000"/>
                </a:solidFill>
              </a:rPr>
              <a:t>мыследеятельности</a:t>
            </a:r>
            <a:r>
              <a:rPr lang="ru-RU" sz="1400" b="1" dirty="0"/>
              <a:t>.</a:t>
            </a:r>
            <a:r>
              <a:rPr lang="ru-RU" sz="1400" dirty="0"/>
              <a:t> На моих уроках мои ученики коллективно обсуждают  проблемные ситуации, работают по творческим группам. </a:t>
            </a:r>
          </a:p>
          <a:p>
            <a:pPr algn="just"/>
            <a:r>
              <a:rPr lang="ru-RU" sz="1400" b="1" dirty="0">
                <a:solidFill>
                  <a:srgbClr val="990000"/>
                </a:solidFill>
              </a:rPr>
              <a:t>5. Современные компьютерные технологии.</a:t>
            </a:r>
            <a:r>
              <a:rPr lang="ru-RU" sz="1400" dirty="0"/>
              <a:t> Здесь я применяю интерактивную доску, интернет, интернет-сайты, проектор, ноутбук, музыкальный центр, ДВД, телевизор, синтезатор, аудио-видео диски.</a:t>
            </a:r>
          </a:p>
          <a:p>
            <a:pPr algn="just"/>
            <a:r>
              <a:rPr lang="ru-RU" sz="1400" dirty="0"/>
              <a:t>	Так же я применяю элементы игровых технологий, технологию работы с одаренными детьми, </a:t>
            </a:r>
            <a:r>
              <a:rPr lang="ru-RU" sz="1400" dirty="0" err="1"/>
              <a:t>культурно-воспитывающюю</a:t>
            </a:r>
            <a:r>
              <a:rPr lang="ru-RU" sz="1400" dirty="0"/>
              <a:t> технологию, технологию «Диалога культур»,  технологию «Саморазвития» (</a:t>
            </a:r>
            <a:r>
              <a:rPr lang="ru-RU" sz="1400" dirty="0" err="1"/>
              <a:t>М.Монтессори</a:t>
            </a:r>
            <a:r>
              <a:rPr lang="ru-RU" sz="1400" dirty="0"/>
              <a:t>), технология </a:t>
            </a:r>
            <a:r>
              <a:rPr lang="ru-RU" sz="1400" dirty="0" err="1"/>
              <a:t>саморазвивающего</a:t>
            </a:r>
            <a:r>
              <a:rPr lang="ru-RU" sz="1400" dirty="0"/>
              <a:t> обучения (Г.К. </a:t>
            </a:r>
            <a:r>
              <a:rPr lang="ru-RU" sz="1400" dirty="0" err="1"/>
              <a:t>Селевко</a:t>
            </a:r>
            <a:r>
              <a:rPr lang="ru-RU" sz="1400" dirty="0"/>
              <a:t>)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8288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Monotype Corsiva" pitchFamily="66" charset="0"/>
              </a:rPr>
              <a:t>Спасибо за внимание!!!</a:t>
            </a:r>
            <a:endParaRPr lang="ru-RU" sz="66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685032"/>
            <a:ext cx="8429684" cy="26729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Поздравляю  с днем Святого Валентина! </a:t>
            </a:r>
          </a:p>
          <a:p>
            <a:pPr algn="ctr"/>
            <a:r>
              <a:rPr lang="ru-RU" sz="4000" dirty="0" smtClean="0">
                <a:latin typeface="Monotype Corsiva" pitchFamily="66" charset="0"/>
              </a:rPr>
              <a:t>Желаю всего самого наилучшего…</a:t>
            </a:r>
          </a:p>
          <a:p>
            <a:pPr algn="ctr"/>
            <a:endParaRPr lang="ru-RU" sz="4000" dirty="0" smtClean="0">
              <a:latin typeface="Monotype Corsiva" pitchFamily="66" charset="0"/>
            </a:endParaRPr>
          </a:p>
          <a:p>
            <a:endParaRPr lang="ru-RU" sz="1600" dirty="0" smtClean="0">
              <a:latin typeface="Monotype Corsiva" pitchFamily="66" charset="0"/>
            </a:endParaRPr>
          </a:p>
          <a:p>
            <a:endParaRPr lang="ru-RU" sz="1600" dirty="0" smtClean="0">
              <a:latin typeface="Monotype Corsiva" pitchFamily="66" charset="0"/>
            </a:endParaRPr>
          </a:p>
          <a:p>
            <a:r>
              <a:rPr lang="ru-RU" sz="1600" dirty="0" smtClean="0">
                <a:latin typeface="Monotype Corsiva" pitchFamily="66" charset="0"/>
              </a:rPr>
              <a:t>14 февраля </a:t>
            </a:r>
            <a:r>
              <a:rPr lang="ru-RU" sz="1600" dirty="0" smtClean="0">
                <a:latin typeface="Monotype Corsiva" pitchFamily="66" charset="0"/>
              </a:rPr>
              <a:t>2014г</a:t>
            </a:r>
            <a:r>
              <a:rPr lang="ru-RU" sz="1600" dirty="0" smtClean="0">
                <a:latin typeface="Monotype Corsiva" pitchFamily="66" charset="0"/>
              </a:rPr>
              <a:t>.</a:t>
            </a:r>
            <a:endParaRPr lang="ru-RU" sz="1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1275</TotalTime>
  <Words>251</Words>
  <PresentationFormat>Экран (4:3)</PresentationFormat>
  <Paragraphs>43</Paragraphs>
  <Slides>7</Slides>
  <Notes>7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     Учитель музыки  I категории  МБОУ СОШ с.Межегей Оюн Сыдым Маадыр-оолович  стаж работы 12 лет</vt:lpstr>
      <vt:lpstr>Слайд 4</vt:lpstr>
      <vt:lpstr> Поистине неоценима в формировании человеческой личности роль музыки. Обладая способностью затронуть самые сокровенные струны души, пробудить в человеке светлые, благородные порывы, охватить единым настроением массы, музыка по праву считается одним из самых высших проявлений человеческой культуры.  </vt:lpstr>
      <vt:lpstr>Слайд 6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Оюн</dc:creator>
  <cp:lastModifiedBy>user</cp:lastModifiedBy>
  <cp:revision>30</cp:revision>
  <dcterms:created xsi:type="dcterms:W3CDTF">2012-01-24T08:52:48Z</dcterms:created>
  <dcterms:modified xsi:type="dcterms:W3CDTF">2014-02-04T05:50:29Z</dcterms:modified>
</cp:coreProperties>
</file>