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5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6" r:id="rId29"/>
    <p:sldId id="287" r:id="rId30"/>
    <p:sldId id="288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3665E4-C06A-46FC-A4A0-AFBA26F5012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ka.r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Учебно-исследовательская работа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509120"/>
            <a:ext cx="5114778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 </a:t>
            </a:r>
          </a:p>
          <a:p>
            <a:r>
              <a:rPr lang="ru-RU" dirty="0" smtClean="0"/>
              <a:t>   Северова И.П.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исследования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это конечный результат, которого хотел бы достичь исследователь при завершении своей работы</a:t>
            </a:r>
          </a:p>
          <a:p>
            <a:pPr>
              <a:buNone/>
            </a:pPr>
            <a:r>
              <a:rPr lang="ru-RU" b="1" dirty="0" smtClean="0"/>
              <a:t>   Используемые клише: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выявить...;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установить...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обосновать...;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уточнить...;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разработать...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dirty="0" smtClean="0"/>
              <a:t> </a:t>
            </a:r>
            <a:r>
              <a:rPr lang="ru-RU" sz="3200" dirty="0" smtClean="0"/>
              <a:t>это выбор путей и средств для достижения цели в соответствии с выдвинутой гипотезой. </a:t>
            </a:r>
          </a:p>
          <a:p>
            <a:pPr>
              <a:buNone/>
            </a:pPr>
            <a:r>
              <a:rPr lang="ru-RU" sz="3200" dirty="0" smtClean="0"/>
              <a:t>  1 задача – теоретическая (провести анализ литературы по проблеме)</a:t>
            </a:r>
          </a:p>
          <a:p>
            <a:pPr>
              <a:buNone/>
            </a:pPr>
            <a:r>
              <a:rPr lang="ru-RU" sz="3200" dirty="0" smtClean="0"/>
              <a:t>  2 задача – (исследовать…)</a:t>
            </a:r>
          </a:p>
          <a:p>
            <a:pPr>
              <a:buNone/>
            </a:pPr>
            <a:r>
              <a:rPr lang="ru-RU" sz="3200" dirty="0" smtClean="0"/>
              <a:t>  3 задача –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методов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200" b="1" dirty="0" smtClean="0"/>
              <a:t>Метод </a:t>
            </a:r>
            <a:r>
              <a:rPr lang="ru-RU" sz="3200" dirty="0" smtClean="0"/>
              <a:t>- это способ достижения цели исследования</a:t>
            </a:r>
          </a:p>
          <a:p>
            <a:pPr>
              <a:buNone/>
            </a:pPr>
            <a:r>
              <a:rPr lang="ru-RU" sz="3200" dirty="0" smtClean="0"/>
              <a:t>   Методы:</a:t>
            </a:r>
          </a:p>
          <a:p>
            <a:r>
              <a:rPr lang="ru-RU" sz="3200" dirty="0" smtClean="0"/>
              <a:t>теоретические</a:t>
            </a:r>
          </a:p>
          <a:p>
            <a:r>
              <a:rPr lang="ru-RU" sz="3200" dirty="0" smtClean="0"/>
              <a:t>эмпирические</a:t>
            </a:r>
          </a:p>
          <a:p>
            <a:r>
              <a:rPr lang="ru-RU" sz="3200" dirty="0" smtClean="0"/>
              <a:t>математические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1. </a:t>
            </a:r>
            <a:r>
              <a:rPr lang="ru-RU" i="1" u="sng" dirty="0" smtClean="0"/>
              <a:t>Накопление научного материала:</a:t>
            </a:r>
            <a:r>
              <a:rPr lang="ru-RU" i="1" dirty="0" smtClean="0"/>
              <a:t> </a:t>
            </a:r>
            <a:r>
              <a:rPr lang="ru-RU" dirty="0" smtClean="0"/>
              <a:t>изучение литературы и источников; ознакомление с историей и теорией вопроса, достижениями в смежных областях; консультация; наблюдение.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2. </a:t>
            </a:r>
            <a:r>
              <a:rPr lang="ru-RU" i="1" u="sng" dirty="0" smtClean="0"/>
              <a:t>Осмысление собранного материала:</a:t>
            </a:r>
            <a:r>
              <a:rPr lang="ru-RU" i="1" dirty="0" smtClean="0"/>
              <a:t> </a:t>
            </a:r>
            <a:r>
              <a:rPr lang="ru-RU" dirty="0" smtClean="0"/>
              <a:t>сравнение; измерение; анализ и синтез; обобщение; аналогия; моделирование.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3. </a:t>
            </a:r>
            <a:r>
              <a:rPr lang="ru-RU" i="1" u="sng" dirty="0" smtClean="0"/>
              <a:t>Проверка и уточнение фактов:</a:t>
            </a:r>
            <a:r>
              <a:rPr lang="ru-RU" i="1" dirty="0" smtClean="0"/>
              <a:t> </a:t>
            </a:r>
            <a:r>
              <a:rPr lang="ru-RU" dirty="0" smtClean="0"/>
              <a:t>критика; уточнение сделанных выводов, корректировка; обсуждение результатов; эксперимент, проверка на практике.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lnSpc>
                <a:spcPct val="90000"/>
              </a:lnSpc>
              <a:defRPr/>
            </a:pPr>
            <a:r>
              <a:rPr lang="ru-RU" dirty="0" smtClean="0"/>
              <a:t>- письменные (печатные и рукописные: книги, журналы, газеты, мемуары, документы личные и общественные и др.),</a:t>
            </a:r>
          </a:p>
          <a:p>
            <a:pPr marL="274320" indent="-274320">
              <a:lnSpc>
                <a:spcPct val="90000"/>
              </a:lnSpc>
              <a:defRPr/>
            </a:pPr>
            <a:r>
              <a:rPr lang="ru-RU" dirty="0" smtClean="0"/>
              <a:t>- изобразительные (фотографии, рисунки, плакаты, географические карты и др.),</a:t>
            </a:r>
          </a:p>
          <a:p>
            <a:pPr marL="274320" indent="-274320">
              <a:lnSpc>
                <a:spcPct val="90000"/>
              </a:lnSpc>
              <a:defRPr/>
            </a:pPr>
            <a:r>
              <a:rPr lang="ru-RU" dirty="0" smtClean="0"/>
              <a:t>- вещественные (предметы быта, изделия народных промыслов, семейно-вещевые реликвии и др.),</a:t>
            </a:r>
          </a:p>
          <a:p>
            <a:pPr marL="274320" indent="-274320">
              <a:lnSpc>
                <a:spcPct val="90000"/>
              </a:lnSpc>
              <a:defRPr/>
            </a:pPr>
            <a:r>
              <a:rPr lang="ru-RU" dirty="0" smtClean="0"/>
              <a:t>- устные (беседы, интервью и др.),</a:t>
            </a:r>
          </a:p>
          <a:p>
            <a:pPr marL="274320" indent="-274320">
              <a:lnSpc>
                <a:spcPct val="90000"/>
              </a:lnSpc>
              <a:defRPr/>
            </a:pPr>
            <a:r>
              <a:rPr lang="ru-RU" dirty="0" smtClean="0"/>
              <a:t>- технотронные (аудиовизуальные, </a:t>
            </a:r>
            <a:r>
              <a:rPr lang="ru-RU" dirty="0" err="1" smtClean="0"/>
              <a:t>видеовизуальные</a:t>
            </a:r>
            <a:r>
              <a:rPr lang="ru-RU" dirty="0" smtClean="0"/>
              <a:t>,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или компьютерные),</a:t>
            </a:r>
          </a:p>
          <a:p>
            <a:pPr marL="274320" indent="-274320">
              <a:lnSpc>
                <a:spcPct val="90000"/>
              </a:lnSpc>
              <a:defRPr/>
            </a:pPr>
            <a:r>
              <a:rPr lang="ru-RU" dirty="0" smtClean="0"/>
              <a:t>- комплексные (предметы, содержащие элементы источников разных видов).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Требования к оформлению</a:t>
            </a:r>
            <a:endParaRPr lang="ru-RU" dirty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Титульный лист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Полное наименование учебного учреждения</a:t>
            </a:r>
          </a:p>
          <a:p>
            <a:r>
              <a:rPr lang="ru-RU" dirty="0" smtClean="0"/>
              <a:t>Тема работы (без кавычек)</a:t>
            </a:r>
          </a:p>
          <a:p>
            <a:r>
              <a:rPr lang="ru-RU" dirty="0" smtClean="0"/>
              <a:t>Форма работы (в скобках)</a:t>
            </a:r>
          </a:p>
          <a:p>
            <a:r>
              <a:rPr lang="ru-RU" dirty="0" smtClean="0"/>
              <a:t>ФИО автора, класс</a:t>
            </a:r>
          </a:p>
          <a:p>
            <a:r>
              <a:rPr lang="ru-RU" dirty="0" smtClean="0"/>
              <a:t>ФИО учителя (руководителя)</a:t>
            </a:r>
          </a:p>
          <a:p>
            <a:r>
              <a:rPr lang="ru-RU" dirty="0" smtClean="0"/>
              <a:t>Год выполнения работы</a:t>
            </a:r>
          </a:p>
          <a:p>
            <a:r>
              <a:rPr lang="ru-RU" dirty="0" smtClean="0"/>
              <a:t>Титульный лист не нумеруется, но считается страницей №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404813"/>
            <a:ext cx="7704856" cy="5903912"/>
          </a:xfrm>
        </p:spPr>
        <p:txBody>
          <a:bodyPr>
            <a:normAutofit fontScale="55000" lnSpcReduction="20000"/>
          </a:bodyPr>
          <a:lstStyle/>
          <a:p>
            <a:pPr marL="274320" indent="-274320" algn="ctr">
              <a:buNone/>
              <a:defRPr/>
            </a:pPr>
            <a:r>
              <a:rPr lang="ru-RU" sz="4400" dirty="0" smtClean="0"/>
              <a:t>Муниципальное общеобразовательное учреждение</a:t>
            </a:r>
          </a:p>
          <a:p>
            <a:pPr marL="274320" indent="-274320" algn="ctr">
              <a:buNone/>
              <a:defRPr/>
            </a:pPr>
            <a:r>
              <a:rPr lang="ru-RU" sz="4400" dirty="0" smtClean="0"/>
              <a:t>Иркутского районного муниципального образования</a:t>
            </a:r>
          </a:p>
          <a:p>
            <a:pPr marL="274320" indent="-274320" algn="ctr">
              <a:buNone/>
              <a:defRPr/>
            </a:pPr>
            <a:r>
              <a:rPr lang="ru-RU" sz="4400" dirty="0" smtClean="0"/>
              <a:t>«</a:t>
            </a:r>
            <a:r>
              <a:rPr lang="ru-RU" sz="4400" dirty="0" err="1" smtClean="0"/>
              <a:t>Карлукская</a:t>
            </a:r>
            <a:r>
              <a:rPr lang="ru-RU" sz="4400" dirty="0" smtClean="0"/>
              <a:t> средняя общеобразовательная школа»</a:t>
            </a:r>
          </a:p>
          <a:p>
            <a:pPr marL="274320" indent="-274320" algn="ctr">
              <a:buNone/>
              <a:defRPr/>
            </a:pPr>
            <a:endParaRPr lang="ru-RU" sz="4400" dirty="0" smtClean="0"/>
          </a:p>
          <a:p>
            <a:pPr marL="274320" indent="-274320" algn="ctr">
              <a:buNone/>
              <a:defRPr/>
            </a:pPr>
            <a:endParaRPr lang="ru-RU" sz="4400" dirty="0" smtClean="0"/>
          </a:p>
          <a:p>
            <a:pPr marL="274320" indent="-274320" algn="ctr">
              <a:buNone/>
              <a:defRPr/>
            </a:pPr>
            <a:r>
              <a:rPr lang="ru-RU" sz="4400" b="1" dirty="0" smtClean="0"/>
              <a:t>История  моей  семьи</a:t>
            </a:r>
          </a:p>
          <a:p>
            <a:pPr marL="274320" indent="-274320" algn="ctr">
              <a:buNone/>
              <a:defRPr/>
            </a:pPr>
            <a:r>
              <a:rPr lang="ru-RU" sz="4400" b="1" dirty="0" smtClean="0"/>
              <a:t>(</a:t>
            </a:r>
            <a:r>
              <a:rPr lang="ru-RU" sz="4400" b="1" dirty="0" smtClean="0"/>
              <a:t>доклад</a:t>
            </a:r>
            <a:r>
              <a:rPr lang="ru-RU" sz="4400" b="1" dirty="0" smtClean="0"/>
              <a:t>)</a:t>
            </a:r>
            <a:endParaRPr lang="ru-RU" sz="4400" b="1" dirty="0" smtClean="0"/>
          </a:p>
          <a:p>
            <a:pPr marL="274320" indent="-274320" algn="ctr">
              <a:buNone/>
              <a:defRPr/>
            </a:pPr>
            <a:endParaRPr lang="ru-RU" sz="4400" b="1" dirty="0" smtClean="0"/>
          </a:p>
          <a:p>
            <a:pPr marL="274320" indent="-274320" algn="ctr">
              <a:buNone/>
              <a:defRPr/>
            </a:pPr>
            <a:r>
              <a:rPr lang="ru-RU" sz="4400" dirty="0" smtClean="0"/>
              <a:t>               Работу выполнил                            </a:t>
            </a:r>
          </a:p>
          <a:p>
            <a:pPr marL="274320" indent="-274320" algn="ctr">
              <a:buNone/>
              <a:defRPr/>
            </a:pPr>
            <a:r>
              <a:rPr lang="ru-RU" sz="4400" dirty="0" smtClean="0"/>
              <a:t>                       Иванов Иван Иванович</a:t>
            </a:r>
          </a:p>
          <a:p>
            <a:pPr marL="274320" indent="-274320" algn="ctr">
              <a:buNone/>
              <a:defRPr/>
            </a:pPr>
            <a:r>
              <a:rPr lang="ru-RU" sz="4400" dirty="0" smtClean="0"/>
              <a:t>                   ученик 10-Б класса</a:t>
            </a:r>
          </a:p>
          <a:p>
            <a:pPr marL="274320" indent="-274320" algn="ctr">
              <a:buNone/>
              <a:defRPr/>
            </a:pPr>
            <a:r>
              <a:rPr lang="ru-RU" sz="4400" dirty="0" smtClean="0"/>
              <a:t>                       Учитель  Петров П.П.</a:t>
            </a:r>
          </a:p>
          <a:p>
            <a:pPr marL="274320" indent="-274320" algn="ctr">
              <a:buNone/>
              <a:defRPr/>
            </a:pPr>
            <a:r>
              <a:rPr lang="ru-RU" sz="4400" dirty="0" smtClean="0"/>
              <a:t>                </a:t>
            </a:r>
          </a:p>
          <a:p>
            <a:pPr marL="274320" indent="-274320" algn="ctr">
              <a:buNone/>
              <a:defRPr/>
            </a:pPr>
            <a:endParaRPr lang="ru-RU" sz="4400" dirty="0" smtClean="0"/>
          </a:p>
          <a:p>
            <a:pPr marL="274320" indent="-274320" algn="ctr">
              <a:buNone/>
              <a:defRPr/>
            </a:pPr>
            <a:r>
              <a:rPr lang="ru-RU" sz="4400" dirty="0" smtClean="0"/>
              <a:t>2012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Введение                                                             </a:t>
            </a:r>
            <a:r>
              <a:rPr lang="en-US" sz="2200" b="1" dirty="0" smtClean="0">
                <a:latin typeface="Calibri" pitchFamily="34" charset="0"/>
                <a:cs typeface="Times New Roman" pitchFamily="18" charset="0"/>
              </a:rPr>
              <a:t>                     </a:t>
            </a: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  3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1.Тестирование как фактор развивающего обучения</a:t>
            </a:r>
            <a:r>
              <a:rPr lang="en-US" sz="2200" b="1" dirty="0" smtClean="0">
                <a:latin typeface="Calibri" pitchFamily="34" charset="0"/>
                <a:cs typeface="Times New Roman" pitchFamily="18" charset="0"/>
              </a:rPr>
              <a:t>     5 </a:t>
            </a:r>
            <a:endParaRPr lang="ru-RU" sz="2200" b="1" dirty="0" smtClean="0">
              <a:latin typeface="Calibri" pitchFamily="34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      1.1.Методика использования тестовых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       заданий  </a:t>
            </a:r>
            <a:r>
              <a:rPr lang="en-US" sz="2200" b="1" dirty="0" smtClean="0">
                <a:latin typeface="Calibri" pitchFamily="34" charset="0"/>
                <a:cs typeface="Times New Roman" pitchFamily="18" charset="0"/>
              </a:rPr>
              <a:t>                    </a:t>
            </a: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                                                          8</a:t>
            </a:r>
          </a:p>
          <a:p>
            <a:pPr marL="990600" lvl="1" indent="-533400">
              <a:lnSpc>
                <a:spcPct val="90000"/>
              </a:lnSpc>
              <a:buClr>
                <a:schemeClr val="accent4"/>
              </a:buClr>
              <a:buNone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1.2.Виды тестовых заданий                        </a:t>
            </a:r>
            <a:r>
              <a:rPr lang="en-US" sz="22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</a:t>
            </a:r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11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2.Тестирование и оценочная деятельность ученика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2.1.Самооценка как основа </a:t>
            </a:r>
            <a:r>
              <a:rPr lang="ru-RU" sz="2200" b="1" dirty="0" err="1" smtClean="0">
                <a:latin typeface="Calibri" pitchFamily="34" charset="0"/>
                <a:cs typeface="Times New Roman" pitchFamily="18" charset="0"/>
              </a:rPr>
              <a:t>саморегуляции</a:t>
            </a: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 и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внутренней мотивации учения                 </a:t>
            </a:r>
            <a:r>
              <a:rPr lang="en-US" sz="2200" b="1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                        14                                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2.2.Самооценка и тестирование                                        17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Заключение                                                                              19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Библиография                                                                          21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2200" b="1" dirty="0" smtClean="0">
                <a:latin typeface="Calibri" pitchFamily="34" charset="0"/>
                <a:cs typeface="Times New Roman" pitchFamily="18" charset="0"/>
              </a:rPr>
              <a:t>Приложение                                                            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включает: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формулировку темы, </a:t>
            </a:r>
          </a:p>
          <a:p>
            <a:r>
              <a:rPr lang="ru-RU" dirty="0" smtClean="0"/>
              <a:t>актуальность исследования; </a:t>
            </a:r>
          </a:p>
          <a:p>
            <a:r>
              <a:rPr lang="ru-RU" dirty="0" smtClean="0"/>
              <a:t>проблему исследования; </a:t>
            </a:r>
          </a:p>
          <a:p>
            <a:r>
              <a:rPr lang="ru-RU" dirty="0" smtClean="0"/>
              <a:t>объект, предмет; </a:t>
            </a:r>
          </a:p>
          <a:p>
            <a:r>
              <a:rPr lang="ru-RU" dirty="0" smtClean="0"/>
              <a:t>цель, задачи;</a:t>
            </a:r>
          </a:p>
          <a:p>
            <a:r>
              <a:rPr lang="ru-RU" dirty="0" smtClean="0"/>
              <a:t> гипотезы; </a:t>
            </a:r>
          </a:p>
          <a:p>
            <a:r>
              <a:rPr lang="ru-RU" dirty="0" smtClean="0"/>
              <a:t>методы исследования; </a:t>
            </a:r>
          </a:p>
          <a:p>
            <a:r>
              <a:rPr lang="ru-RU" dirty="0" smtClean="0"/>
              <a:t>этапы исследования;</a:t>
            </a:r>
          </a:p>
          <a:p>
            <a:r>
              <a:rPr lang="ru-RU" dirty="0" smtClean="0"/>
              <a:t>структуру исследования; </a:t>
            </a:r>
          </a:p>
          <a:p>
            <a:r>
              <a:rPr lang="ru-RU" dirty="0" smtClean="0"/>
              <a:t>практическую значимость.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Этимология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В понятии </a:t>
            </a:r>
            <a:r>
              <a:rPr lang="ru-RU" sz="3600" b="1" dirty="0" smtClean="0"/>
              <a:t>«исследование» </a:t>
            </a:r>
            <a:r>
              <a:rPr lang="ru-RU" sz="3600" dirty="0" smtClean="0"/>
              <a:t>заключено указание на то, чтобы </a:t>
            </a:r>
            <a:r>
              <a:rPr lang="ru-RU" sz="3600" b="1" dirty="0" smtClean="0"/>
              <a:t>извлечь нечто из следа</a:t>
            </a:r>
            <a:r>
              <a:rPr lang="ru-RU" sz="3600" dirty="0" smtClean="0"/>
              <a:t>, т.е. восстановить некоторый  порядок вещей по косвенным признакам, случайным предметам.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Основная (содержательная) часть</a:t>
            </a:r>
            <a:r>
              <a:rPr lang="ru-RU" dirty="0" smtClean="0"/>
              <a:t> работы может содержать 2-3 главы. </a:t>
            </a:r>
          </a:p>
          <a:p>
            <a:r>
              <a:rPr lang="ru-RU" dirty="0" smtClean="0"/>
              <a:t>Глава 1 обычно содержит итоги анализа специальной литературы, теоретическое обоснование темы исследования.</a:t>
            </a:r>
          </a:p>
          <a:p>
            <a:r>
              <a:rPr lang="ru-RU" dirty="0" smtClean="0"/>
              <a:t>Главы 2-3 описывают практические этапы работы, интерпретацию данных, выявление определенных закономерностей в изучаемых явлениях в ходе эксперимента. </a:t>
            </a:r>
          </a:p>
          <a:p>
            <a:r>
              <a:rPr lang="ru-RU" dirty="0" smtClean="0"/>
              <a:t>Каждая глава завершается выводами.</a:t>
            </a:r>
          </a:p>
          <a:p>
            <a:r>
              <a:rPr lang="ru-RU" dirty="0" smtClean="0"/>
              <a:t> Содержание основной части  должно точно соответствовать  теме работы и полностью её раскрывать.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Обычно составляет не больше 1-2 страниц. Основное требование к заключению: оно не должно дословно повторять выводы по главам.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ссылок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каждом уезде имелось </a:t>
            </a:r>
            <a:r>
              <a:rPr lang="ru-RU" dirty="0" err="1" smtClean="0"/>
              <a:t>понескольку</a:t>
            </a:r>
            <a:r>
              <a:rPr lang="ru-RU" dirty="0" smtClean="0"/>
              <a:t> конных и </a:t>
            </a:r>
            <a:r>
              <a:rPr lang="ru-RU" dirty="0" err="1" smtClean="0"/>
              <a:t>овчарных</a:t>
            </a:r>
            <a:r>
              <a:rPr lang="ru-RU" dirty="0" smtClean="0"/>
              <a:t> заводов. Выращивались рысистые породы лошадей для армии, разводились овцы </a:t>
            </a:r>
            <a:r>
              <a:rPr lang="ru-RU" dirty="0" err="1" smtClean="0"/>
              <a:t>шубно-мясных</a:t>
            </a:r>
            <a:r>
              <a:rPr lang="ru-RU" dirty="0" smtClean="0"/>
              <a:t> пород. Во многих дворянских имениях, в соответствии с указом Екатерины, были построены винокуренные заводы, что являлось исключительно доходным делом 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ru-RU" b="1" dirty="0" smtClean="0">
                <a:solidFill>
                  <a:srgbClr val="FF0000"/>
                </a:solidFill>
              </a:rPr>
              <a:t>4;30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Большинство крупных вотчинников имели свои кирпично-черепичные заводы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Оформление ссылок на литературу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[</a:t>
            </a:r>
            <a:r>
              <a:rPr lang="ru-RU" sz="3200" b="1" dirty="0" smtClean="0">
                <a:solidFill>
                  <a:srgbClr val="FF0000"/>
                </a:solidFill>
              </a:rPr>
              <a:t>4;30</a:t>
            </a:r>
            <a:r>
              <a:rPr lang="en-US" sz="3200" b="1" dirty="0" smtClean="0">
                <a:solidFill>
                  <a:srgbClr val="FF0000"/>
                </a:solidFill>
              </a:rPr>
              <a:t>]</a:t>
            </a:r>
            <a:r>
              <a:rPr lang="ru-RU" sz="3200" b="1" dirty="0" smtClean="0"/>
              <a:t> – </a:t>
            </a:r>
            <a:r>
              <a:rPr lang="ru-RU" sz="3200" dirty="0" smtClean="0"/>
              <a:t>первая цифра – это номер книги в библиографическом списке, а вторая цифра – номер страницы в книге</a:t>
            </a:r>
          </a:p>
          <a:p>
            <a:pPr marL="274320" indent="-274320">
              <a:lnSpc>
                <a:spcPct val="90000"/>
              </a:lnSpc>
              <a:defRPr/>
            </a:pPr>
            <a:r>
              <a:rPr lang="ru-RU" sz="3200" dirty="0" smtClean="0"/>
              <a:t>Если используется интернет-ресурсы, то в скобках указывается лишь одна цифра – адрес в библиографическом списке </a:t>
            </a:r>
            <a:r>
              <a:rPr lang="en-US" sz="3200" b="1" dirty="0" smtClean="0">
                <a:solidFill>
                  <a:srgbClr val="FF0000"/>
                </a:solidFill>
              </a:rPr>
              <a:t>[</a:t>
            </a:r>
            <a:r>
              <a:rPr lang="ru-RU" sz="3200" b="1" dirty="0" smtClean="0">
                <a:solidFill>
                  <a:srgbClr val="FF0000"/>
                </a:solidFill>
              </a:rPr>
              <a:t>6</a:t>
            </a:r>
            <a:r>
              <a:rPr lang="en-US" sz="3200" b="1" dirty="0" smtClean="0">
                <a:solidFill>
                  <a:srgbClr val="FF0000"/>
                </a:solidFill>
              </a:rPr>
              <a:t>]</a:t>
            </a:r>
            <a:r>
              <a:rPr lang="ru-RU" sz="3200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7239000" cy="48463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dirty="0" smtClean="0"/>
              <a:t>                               Книга одного и более авторов:</a:t>
            </a:r>
            <a:endParaRPr lang="ru-RU" b="1" dirty="0" smtClean="0"/>
          </a:p>
          <a:p>
            <a:r>
              <a:rPr lang="ru-RU" dirty="0" smtClean="0"/>
              <a:t>Майоров А.Н. Теория и практика создания тестов для системы образования. - М.: </a:t>
            </a:r>
            <a:r>
              <a:rPr lang="ru-RU" dirty="0" err="1" smtClean="0"/>
              <a:t>Интеллектцентр</a:t>
            </a:r>
            <a:r>
              <a:rPr lang="ru-RU" dirty="0" smtClean="0"/>
              <a:t>, 2001. - 296 с.</a:t>
            </a:r>
          </a:p>
          <a:p>
            <a:r>
              <a:rPr lang="ru-RU" dirty="0" smtClean="0"/>
              <a:t>Шишов С.Е., </a:t>
            </a:r>
            <a:r>
              <a:rPr lang="ru-RU" dirty="0" err="1" smtClean="0"/>
              <a:t>Кальней</a:t>
            </a:r>
            <a:r>
              <a:rPr lang="ru-RU" dirty="0" smtClean="0"/>
              <a:t> В.А. Мониторинг качества образования в школе. - М.: Российское педагогическое общество, 1998. - 354 с.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i="1" dirty="0" smtClean="0"/>
              <a:t>               Сборник с коллективным автором:</a:t>
            </a:r>
            <a:endParaRPr lang="ru-RU" b="1" dirty="0" smtClean="0"/>
          </a:p>
          <a:p>
            <a:r>
              <a:rPr lang="ru-RU" dirty="0" smtClean="0"/>
              <a:t>Теоретические проблемы и технологии инновационного менеджмента в образовании: Сб. </a:t>
            </a:r>
            <a:r>
              <a:rPr lang="ru-RU" dirty="0" err="1" smtClean="0"/>
              <a:t>науч</a:t>
            </a:r>
            <a:r>
              <a:rPr lang="ru-RU" dirty="0" smtClean="0"/>
              <a:t>. статей / Сост. О.С. Орлов. - Великий </a:t>
            </a:r>
            <a:r>
              <a:rPr lang="ru-RU" dirty="0" err="1" smtClean="0"/>
              <a:t>Новгор</a:t>
            </a:r>
            <a:r>
              <a:rPr lang="ru-RU" dirty="0" smtClean="0"/>
              <a:t> РИС, 2000.- 180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          </a:t>
            </a:r>
            <a:r>
              <a:rPr lang="ru-RU" b="1" i="1" dirty="0" smtClean="0"/>
              <a:t>Статья из газеты и журнала</a:t>
            </a:r>
            <a:r>
              <a:rPr lang="ru-RU" i="1" dirty="0" smtClean="0"/>
              <a:t>:</a:t>
            </a:r>
            <a:endParaRPr lang="ru-RU" dirty="0" smtClean="0"/>
          </a:p>
          <a:p>
            <a:r>
              <a:rPr lang="ru-RU" dirty="0" smtClean="0"/>
              <a:t>Михайлов Г.С. Психология принятия решений // Журнал приклад психологии. - 2001 .-№ 5. - С.2-19.</a:t>
            </a:r>
          </a:p>
          <a:p>
            <a:pPr>
              <a:buNone/>
            </a:pPr>
            <a:r>
              <a:rPr lang="ru-RU" b="1" i="1" dirty="0" smtClean="0"/>
              <a:t>          Статья из энциклопедии и словаря:</a:t>
            </a:r>
            <a:endParaRPr lang="ru-RU" b="1" dirty="0" smtClean="0"/>
          </a:p>
          <a:p>
            <a:r>
              <a:rPr lang="ru-RU" dirty="0" smtClean="0"/>
              <a:t>Бирюков Б.В., </a:t>
            </a:r>
            <a:r>
              <a:rPr lang="ru-RU" dirty="0" err="1" smtClean="0"/>
              <a:t>Гастев</a:t>
            </a:r>
            <a:r>
              <a:rPr lang="ru-RU" dirty="0" smtClean="0"/>
              <a:t> Ю.А., Геллер Е.С. Моделирование // БСЭ. -, изд. - М., 1974. - Т.16. - С. 393-395.</a:t>
            </a:r>
          </a:p>
          <a:p>
            <a:r>
              <a:rPr lang="ru-RU" dirty="0" smtClean="0"/>
              <a:t>Инновация // Словарь-справочник по научно-техническому творчеству Минск, 1995.-С. 50-51.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ru-RU" b="1" i="1" dirty="0" smtClean="0"/>
              <a:t>интернет-ресурсы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dirty="0" smtClean="0"/>
              <a:t>6.Веб-документ:  </a:t>
            </a:r>
            <a:r>
              <a:rPr lang="ru-RU" dirty="0" err="1" smtClean="0"/>
              <a:t>Смольникова</a:t>
            </a:r>
            <a:r>
              <a:rPr lang="ru-RU" dirty="0" smtClean="0"/>
              <a:t> И.А. Рабочий конспект. – Центр «Информатика». </a:t>
            </a:r>
            <a:r>
              <a:rPr lang="en-US" dirty="0" smtClean="0"/>
              <a:t>http. // </a:t>
            </a:r>
            <a:r>
              <a:rPr lang="en-US" dirty="0" smtClean="0">
                <a:hlinkClick r:id="rId2"/>
              </a:rPr>
              <a:t>www.informika.ru</a:t>
            </a:r>
            <a:r>
              <a:rPr lang="en-US" dirty="0" smtClean="0"/>
              <a:t> / text / its.html </a:t>
            </a:r>
            <a:r>
              <a:rPr lang="ru-RU" dirty="0" smtClean="0"/>
              <a:t>(18 февр. 1999)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размещаются после библиографического списка;</a:t>
            </a:r>
          </a:p>
          <a:p>
            <a:pPr lvl="0"/>
            <a:r>
              <a:rPr lang="ru-RU" dirty="0" smtClean="0"/>
              <a:t>в оглавлении приложение оформляется в виде самостоятельной рубрики, со сквозной нумерацией страниц всего текста;</a:t>
            </a:r>
          </a:p>
          <a:p>
            <a:pPr lvl="0"/>
            <a:r>
              <a:rPr lang="ru-RU" dirty="0" smtClean="0"/>
              <a:t>каждое приложение оформляется на отдельном листе и должно иметь заголовок в правом верхнем углу.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Представление исследовательских работ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представления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</a:t>
            </a:r>
            <a:r>
              <a:rPr lang="ru-RU" sz="3200" b="1" dirty="0" smtClean="0"/>
              <a:t>стный доклад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с</a:t>
            </a:r>
            <a:r>
              <a:rPr lang="ru-RU" sz="3200" b="1" dirty="0" smtClean="0"/>
              <a:t>тендовый доклад</a:t>
            </a:r>
          </a:p>
          <a:p>
            <a:endParaRPr lang="ru-RU" sz="3200" b="1" dirty="0" smtClean="0"/>
          </a:p>
          <a:p>
            <a:r>
              <a:rPr lang="ru-RU" sz="3200" b="1" dirty="0" err="1" smtClean="0"/>
              <a:t>в</a:t>
            </a:r>
            <a:r>
              <a:rPr lang="ru-RU" sz="3200" b="1" dirty="0" err="1" smtClean="0"/>
              <a:t>идеопрезентация</a:t>
            </a:r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к</a:t>
            </a:r>
            <a:r>
              <a:rPr lang="ru-RU" sz="3200" b="1" dirty="0" smtClean="0"/>
              <a:t>омпьютерная презентация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20297462">
            <a:off x="4860032" y="2060848"/>
            <a:ext cx="576064" cy="1872208"/>
          </a:xfrm>
          <a:prstGeom prst="downArrow">
            <a:avLst>
              <a:gd name="adj1" fmla="val 50000"/>
              <a:gd name="adj2" fmla="val 52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7744" y="908720"/>
            <a:ext cx="37444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исследование</a:t>
            </a:r>
            <a:endParaRPr lang="ru-RU" sz="3600" b="1" dirty="0"/>
          </a:p>
        </p:txBody>
      </p:sp>
      <p:sp>
        <p:nvSpPr>
          <p:cNvPr id="19" name="Стрелка вниз 18"/>
          <p:cNvSpPr/>
          <p:nvPr/>
        </p:nvSpPr>
        <p:spPr>
          <a:xfrm rot="1499929">
            <a:off x="2841425" y="2079307"/>
            <a:ext cx="517695" cy="1941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59632" y="3933056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научное</a:t>
            </a:r>
            <a:endParaRPr lang="ru-RU" sz="3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3933056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учебное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составления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т</a:t>
            </a:r>
            <a:r>
              <a:rPr lang="ru-RU" sz="3200" b="1" dirty="0" smtClean="0"/>
              <a:t>итульный лист;</a:t>
            </a:r>
          </a:p>
          <a:p>
            <a:r>
              <a:rPr lang="ru-RU" sz="3200" b="1" dirty="0" smtClean="0"/>
              <a:t>ц</a:t>
            </a:r>
            <a:r>
              <a:rPr lang="ru-RU" sz="3200" b="1" dirty="0" smtClean="0"/>
              <a:t>ель и задачи работы;</a:t>
            </a:r>
          </a:p>
          <a:p>
            <a:r>
              <a:rPr lang="ru-RU" sz="3200" b="1" dirty="0" smtClean="0"/>
              <a:t>описание метода исследования;</a:t>
            </a:r>
          </a:p>
          <a:p>
            <a:r>
              <a:rPr lang="ru-RU" sz="3200" b="1" dirty="0" smtClean="0"/>
              <a:t>о</a:t>
            </a:r>
            <a:r>
              <a:rPr lang="ru-RU" sz="3200" b="1" dirty="0" smtClean="0"/>
              <a:t>сновные результаты и их объяснение;</a:t>
            </a:r>
          </a:p>
          <a:p>
            <a:r>
              <a:rPr lang="ru-RU" sz="3200" b="1" dirty="0" smtClean="0"/>
              <a:t>выводы;</a:t>
            </a:r>
          </a:p>
          <a:p>
            <a:r>
              <a:rPr lang="ru-RU" sz="3200" b="1" dirty="0" smtClean="0"/>
              <a:t>п</a:t>
            </a:r>
            <a:r>
              <a:rPr lang="ru-RU" sz="3200" b="1" dirty="0" smtClean="0"/>
              <a:t>ерспективы дальнейшей работы по этой теме;</a:t>
            </a:r>
          </a:p>
          <a:p>
            <a:r>
              <a:rPr lang="ru-RU" sz="3200" b="1" dirty="0" smtClean="0"/>
              <a:t>список литературы.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7451725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Georgia"/>
              </a:rPr>
              <a:t>Творческих успехов,</a:t>
            </a:r>
          </a:p>
          <a:p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Georgia"/>
              </a:rPr>
              <a:t>уважаемые коллеги !</a:t>
            </a:r>
          </a:p>
        </p:txBody>
      </p:sp>
      <p:pic>
        <p:nvPicPr>
          <p:cNvPr id="5123" name="Picture 3" descr="j0344199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3768" y="3789040"/>
            <a:ext cx="3816350" cy="2819400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Научно- исследовательская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  Научно-исследовательская деятельность </a:t>
            </a:r>
            <a:r>
              <a:rPr lang="ru-RU" sz="3600" dirty="0" smtClean="0"/>
              <a:t>- </a:t>
            </a:r>
            <a:r>
              <a:rPr lang="ru-RU" sz="3600" i="1" dirty="0" smtClean="0"/>
              <a:t>это вид деятельности, направленный </a:t>
            </a:r>
            <a:r>
              <a:rPr lang="ru-RU" sz="3600" b="1" i="1" dirty="0" smtClean="0"/>
              <a:t>на получение новых объективных научных знаний.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Учебно-исследовательская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</a:t>
            </a:r>
            <a:r>
              <a:rPr lang="ru-RU" sz="3200" i="1" dirty="0" smtClean="0"/>
              <a:t>Учебно-исследовательская деятельность — это вид деятельности, главной целью которой является образовательный результат, она направлена </a:t>
            </a:r>
            <a:r>
              <a:rPr lang="ru-RU" sz="3200" b="1" i="1" dirty="0" smtClean="0"/>
              <a:t>на обучение учащихся, развитие у них исследовательского типа мышления.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 и предмет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3200" b="1" dirty="0" smtClean="0"/>
              <a:t>Объект исследования </a:t>
            </a:r>
            <a:r>
              <a:rPr lang="ru-RU" sz="3200" dirty="0" smtClean="0"/>
              <a:t>- это определенный процесс или явление, порождающее проблемную ситуацию. Объект - это своеобразный носитель проблемы - то, на что направлена исследовательская деятельность. </a:t>
            </a:r>
          </a:p>
          <a:p>
            <a:pPr>
              <a:buNone/>
            </a:pPr>
            <a:r>
              <a:rPr lang="ru-RU" sz="3200" b="1" dirty="0" smtClean="0"/>
              <a:t>   Предмет исследования </a:t>
            </a:r>
            <a:r>
              <a:rPr lang="ru-RU" sz="3200" dirty="0" smtClean="0"/>
              <a:t>- это конкретная часть объекта, внутри которой ведется поиск.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200" b="1" dirty="0" smtClean="0"/>
              <a:t>Тема </a:t>
            </a:r>
            <a:r>
              <a:rPr lang="ru-RU" sz="3200" dirty="0" smtClean="0"/>
              <a:t>— ракурс, в котором рассматривается проблема.</a:t>
            </a:r>
          </a:p>
          <a:p>
            <a:endParaRPr lang="ru-RU" sz="3200" i="1" dirty="0" smtClean="0"/>
          </a:p>
          <a:p>
            <a:pPr>
              <a:buNone/>
            </a:pPr>
            <a:r>
              <a:rPr lang="ru-RU" sz="3200" dirty="0" smtClean="0"/>
              <a:t>   Тема должна быть сформулирована по возможности </a:t>
            </a:r>
            <a:r>
              <a:rPr lang="ru-RU" sz="3200" b="1" dirty="0" smtClean="0"/>
              <a:t>лаконично</a:t>
            </a:r>
            <a:r>
              <a:rPr lang="ru-RU" sz="3200" dirty="0" smtClean="0"/>
              <a:t>, а используемые при ее формулировке понятия должны быть логически взаимосвязаны.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/>
              <a:t>Обосновывая </a:t>
            </a:r>
            <a:r>
              <a:rPr lang="ru-RU" sz="3200" b="1" dirty="0" smtClean="0"/>
              <a:t>актуальность </a:t>
            </a:r>
            <a:r>
              <a:rPr lang="ru-RU" sz="3200" dirty="0" smtClean="0"/>
              <a:t>избранной темы, следует указать, почему именно </a:t>
            </a:r>
            <a:r>
              <a:rPr lang="ru-RU" sz="3200" b="1" dirty="0" smtClean="0"/>
              <a:t>она</a:t>
            </a:r>
            <a:r>
              <a:rPr lang="ru-RU" sz="3200" dirty="0" smtClean="0"/>
              <a:t> и именно </a:t>
            </a:r>
            <a:r>
              <a:rPr lang="ru-RU" sz="3200" b="1" dirty="0" smtClean="0"/>
              <a:t>на</a:t>
            </a:r>
            <a:r>
              <a:rPr lang="ru-RU" sz="3200" dirty="0" smtClean="0"/>
              <a:t> </a:t>
            </a:r>
            <a:r>
              <a:rPr lang="ru-RU" sz="3200" b="1" dirty="0" smtClean="0"/>
              <a:t>данный моме</a:t>
            </a:r>
            <a:r>
              <a:rPr lang="ru-RU" sz="3200" dirty="0" smtClean="0"/>
              <a:t>нт является актуальной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3200" b="1" i="1" dirty="0" smtClean="0"/>
              <a:t>В переводе с древнегреческого языка гипотеза значит «</a:t>
            </a:r>
            <a:r>
              <a:rPr lang="ru-RU" sz="3200" b="1" i="1" dirty="0" smtClean="0"/>
              <a:t>основание, предположение</a:t>
            </a:r>
            <a:r>
              <a:rPr lang="ru-RU" sz="3200" b="1" i="1" dirty="0" smtClean="0"/>
              <a:t>»</a:t>
            </a:r>
          </a:p>
          <a:p>
            <a:endParaRPr lang="ru-RU" sz="3200" b="1" i="1" dirty="0" smtClean="0"/>
          </a:p>
          <a:p>
            <a:pPr>
              <a:buNone/>
            </a:pPr>
            <a:r>
              <a:rPr lang="ru-RU" sz="3200" b="1" i="1" dirty="0" smtClean="0"/>
              <a:t>   </a:t>
            </a:r>
            <a:r>
              <a:rPr lang="ru-RU" sz="3200" b="1" dirty="0" smtClean="0"/>
              <a:t>словесные конструкции : «если..., то...»; «так..., как ...»; «при условии, что...»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298</TotalTime>
  <Words>1072</Words>
  <Application>Microsoft Office PowerPoint</Application>
  <PresentationFormat>Экран (4:3)</PresentationFormat>
  <Paragraphs>157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Учебно-исследовательская работа</vt:lpstr>
      <vt:lpstr>Этимология слова</vt:lpstr>
      <vt:lpstr>Слайд 3</vt:lpstr>
      <vt:lpstr>Научно- исследовательская деятельность</vt:lpstr>
      <vt:lpstr>Учебно-исследовательская деятельность</vt:lpstr>
      <vt:lpstr>Объект и предмет исследования </vt:lpstr>
      <vt:lpstr>Тема исследования</vt:lpstr>
      <vt:lpstr>актуальность</vt:lpstr>
      <vt:lpstr>гипотеза</vt:lpstr>
      <vt:lpstr>Цель исследования –</vt:lpstr>
      <vt:lpstr>Задачи исследования –</vt:lpstr>
      <vt:lpstr>Выбор методов исследования</vt:lpstr>
      <vt:lpstr>методы исследования</vt:lpstr>
      <vt:lpstr>Источники исследования</vt:lpstr>
      <vt:lpstr>Требования к оформлению</vt:lpstr>
      <vt:lpstr>Титульный лист</vt:lpstr>
      <vt:lpstr>Слайд 17</vt:lpstr>
      <vt:lpstr>Оглавление </vt:lpstr>
      <vt:lpstr>Введение включает:</vt:lpstr>
      <vt:lpstr>Основная часть</vt:lpstr>
      <vt:lpstr>Заключение </vt:lpstr>
      <vt:lpstr>Оформление ссылок</vt:lpstr>
      <vt:lpstr>Оформление ссылок на литературу</vt:lpstr>
      <vt:lpstr>Библиография </vt:lpstr>
      <vt:lpstr>Библиография </vt:lpstr>
      <vt:lpstr>Библиография </vt:lpstr>
      <vt:lpstr>Приложения </vt:lpstr>
      <vt:lpstr>Представление исследовательских работ</vt:lpstr>
      <vt:lpstr>Формы представления</vt:lpstr>
      <vt:lpstr>Правила составления презентации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Учебно-исследовательская работа</dc:title>
  <dc:creator>Пользователь</dc:creator>
  <cp:lastModifiedBy>Пользователь</cp:lastModifiedBy>
  <cp:revision>32</cp:revision>
  <dcterms:created xsi:type="dcterms:W3CDTF">2012-12-09T10:01:12Z</dcterms:created>
  <dcterms:modified xsi:type="dcterms:W3CDTF">2012-12-10T01:56:31Z</dcterms:modified>
</cp:coreProperties>
</file>