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85" r:id="rId6"/>
    <p:sldId id="261" r:id="rId7"/>
    <p:sldId id="266" r:id="rId8"/>
    <p:sldId id="267" r:id="rId9"/>
    <p:sldId id="268" r:id="rId10"/>
    <p:sldId id="273" r:id="rId11"/>
    <p:sldId id="272" r:id="rId12"/>
    <p:sldId id="274" r:id="rId13"/>
    <p:sldId id="270" r:id="rId14"/>
    <p:sldId id="263" r:id="rId15"/>
    <p:sldId id="264" r:id="rId16"/>
    <p:sldId id="275" r:id="rId17"/>
    <p:sldId id="276" r:id="rId18"/>
    <p:sldId id="277" r:id="rId19"/>
    <p:sldId id="282" r:id="rId20"/>
    <p:sldId id="283" r:id="rId21"/>
    <p:sldId id="28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265" autoAdjust="0"/>
    <p:restoredTop sz="94660"/>
  </p:normalViewPr>
  <p:slideViewPr>
    <p:cSldViewPr>
      <p:cViewPr>
        <p:scale>
          <a:sx n="66" d="100"/>
          <a:sy n="66" d="100"/>
        </p:scale>
        <p:origin x="-246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AF7AD2-E263-4A1A-8DC5-E6D494DA97D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CBCED3-BF53-4E2A-BC0D-1DD763438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K39\&#1056;&#1072;&#1073;&#1086;&#1095;&#1080;&#1081;%20&#1089;&#1090;&#1086;&#1083;\&#1048;&#1074;&#1072;&#1085;&#1086;&#1074;&#1072;%20&#1053;&#1072;&#1089;&#1090;&#1103;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K39\&#1056;&#1072;&#1073;&#1086;&#1095;&#1080;&#1081;%20&#1089;&#1090;&#1086;&#1083;\&#1043;&#1072;&#1079;&#1072;&#1088;&#1086;&#1074;&#1072;%20&#1057;&#1086;&#1092;&#1080;&#1103;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K39\&#1056;&#1072;&#1073;&#1086;&#1095;&#1080;&#1081;%20&#1089;&#1090;&#1086;&#1083;\NVEExport.0001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ил\Desktop\ВИКИНА РАБОТА\заглав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2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91683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Выборы</a:t>
            </a: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620688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Тема урока</a:t>
            </a:r>
            <a:r>
              <a:rPr lang="ru-RU" sz="4800" dirty="0" smtClean="0"/>
              <a:t>: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857496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Голосование</a:t>
            </a: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3857628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Референдум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4766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9 класс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48" y="5929330"/>
            <a:ext cx="48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Автор: </a:t>
            </a:r>
            <a:r>
              <a:rPr lang="ru-RU" sz="2000" b="1" i="1" dirty="0" smtClean="0">
                <a:solidFill>
                  <a:srgbClr val="002060"/>
                </a:solidFill>
              </a:rPr>
              <a:t>учитель истории и обществознания </a:t>
            </a:r>
            <a:r>
              <a:rPr lang="ru-RU" sz="2000" b="1" dirty="0" err="1" smtClean="0">
                <a:solidFill>
                  <a:srgbClr val="002060"/>
                </a:solidFill>
              </a:rPr>
              <a:t>Бойкова</a:t>
            </a:r>
            <a:r>
              <a:rPr lang="ru-RU" sz="2000" b="1" dirty="0" smtClean="0">
                <a:solidFill>
                  <a:srgbClr val="002060"/>
                </a:solidFill>
              </a:rPr>
              <a:t> В.Ю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5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Принципы избирательного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8820472" cy="602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48464" y="1412776"/>
            <a:ext cx="243136" cy="491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хаил\Desktop\конститу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04" y="836713"/>
            <a:ext cx="9143999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768" y="1628800"/>
            <a:ext cx="3339100" cy="1228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всеобщее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4665" y="1609598"/>
            <a:ext cx="3384376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прямое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3482" y="3068960"/>
            <a:ext cx="2808311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равное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357694"/>
            <a:ext cx="3714744" cy="156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Добровольном  участии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03640" y="4572008"/>
            <a:ext cx="324036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Тайном голосовании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71934" y="4714884"/>
            <a:ext cx="143389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при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357818" y="5072074"/>
            <a:ext cx="514910" cy="26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571868" y="5000636"/>
            <a:ext cx="514907" cy="2857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0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r>
              <a:rPr lang="ru-RU" dirty="0" smtClean="0"/>
              <a:t>Элементы процедуры голосования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8964488" cy="547260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</a:rPr>
              <a:t>Регистрация в списке избирателей по месту жительства</a:t>
            </a:r>
            <a:r>
              <a:rPr lang="ru-RU" dirty="0"/>
              <a:t>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Тайное голосования в специальной кабине</a:t>
            </a:r>
            <a:r>
              <a:rPr lang="ru-RU" dirty="0"/>
              <a:t>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Использование одинакового для всех избирательных округов списка кандидатов</a:t>
            </a:r>
            <a:r>
              <a:rPr lang="ru-RU" dirty="0"/>
              <a:t>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Присутствие на выборах сторонних наблюдателей, контролирующих правильность процедуры голосования;</a:t>
            </a:r>
          </a:p>
          <a:p>
            <a:pPr lvl="0"/>
            <a:r>
              <a:rPr lang="ru-RU" dirty="0">
                <a:solidFill>
                  <a:srgbClr val="C00000"/>
                </a:solidFill>
              </a:rPr>
              <a:t>Подсчёт бюллетеней специально созданной комиссией;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Официальное опубликование результатов голосования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34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/>
          <a:lstStyle/>
          <a:p>
            <a:r>
              <a:rPr lang="ru-RU" dirty="0" smtClean="0"/>
              <a:t>       Кого выбирают граждане  РФ?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403648" y="1268760"/>
            <a:ext cx="79208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851920" y="1124744"/>
            <a:ext cx="864096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60232" y="1268760"/>
            <a:ext cx="79208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0" y="3068960"/>
            <a:ext cx="3357554" cy="29432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Депутатов Государственной Думы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143636" y="2928934"/>
            <a:ext cx="3000364" cy="2943200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Депутатов местных органов </a:t>
            </a:r>
            <a:r>
              <a:rPr lang="ru-RU" sz="2800" dirty="0"/>
              <a:t>власти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143240" y="3214686"/>
            <a:ext cx="3083804" cy="2799184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Президента страны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2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4824536" cy="908720"/>
          </a:xfrm>
        </p:spPr>
        <p:txBody>
          <a:bodyPr>
            <a:normAutofit/>
          </a:bodyPr>
          <a:lstStyle/>
          <a:p>
            <a:r>
              <a:rPr lang="ru-RU" dirty="0" smtClean="0"/>
              <a:t>Электорат-это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5004048" cy="6309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(от лат. </a:t>
            </a:r>
            <a:r>
              <a:rPr lang="ru-RU" dirty="0" err="1"/>
              <a:t>elector</a:t>
            </a:r>
            <a:r>
              <a:rPr lang="ru-RU" dirty="0"/>
              <a:t>-избиратель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/>
              <a:t>Это понятие используется в </a:t>
            </a:r>
            <a:r>
              <a:rPr lang="ru-RU" sz="3200" dirty="0" smtClean="0"/>
              <a:t>двух смыслах: </a:t>
            </a:r>
            <a:r>
              <a:rPr lang="ru-RU" sz="3200" dirty="0"/>
              <a:t>1) в широком – все те, кто пользуется избирательным правом </a:t>
            </a:r>
            <a:r>
              <a:rPr lang="ru-RU" sz="3200" dirty="0" smtClean="0"/>
              <a:t>,</a:t>
            </a:r>
          </a:p>
          <a:p>
            <a:pPr marL="0" indent="0">
              <a:buNone/>
            </a:pPr>
            <a:r>
              <a:rPr lang="ru-RU" sz="3200" dirty="0" smtClean="0"/>
              <a:t>2</a:t>
            </a:r>
            <a:r>
              <a:rPr lang="ru-RU" sz="3200" dirty="0"/>
              <a:t>) в более узком – та часть избирателей, которая обычно голосует за ту или иную партию, организацию, движение, их представителей или за данного независимого депутата.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980728"/>
            <a:ext cx="4131568" cy="5343872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5122" name="Picture 2" descr="C:\Users\михаил\Desktop\ВИКИНА РАБОТА\электора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3"/>
            <a:ext cx="435597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6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Избирательное право-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71729" y="1196752"/>
            <a:ext cx="4495800" cy="566124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-Право избирать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Участвуют все граждане от 18 лет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82453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-</a:t>
            </a:r>
            <a:r>
              <a:rPr lang="ru-RU" sz="3200" dirty="0" smtClean="0"/>
              <a:t>Право быть избранным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в представительные органы государства</a:t>
            </a: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408" y="1988840"/>
            <a:ext cx="363952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активное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988840"/>
            <a:ext cx="3888432" cy="1080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пассивное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27984" y="1484784"/>
            <a:ext cx="72008" cy="468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Не имеют права избирать и быть </a:t>
            </a:r>
            <a:r>
              <a:rPr lang="ru-RU" dirty="0" smtClean="0">
                <a:effectLst/>
              </a:rPr>
              <a:t>избранными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 конституции РФ, статье 32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556792"/>
            <a:ext cx="3411488" cy="47678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90336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-</a:t>
            </a:r>
            <a:r>
              <a:rPr lang="ru-RU" sz="3600" b="1" dirty="0" smtClean="0"/>
              <a:t>граждане</a:t>
            </a:r>
            <a:r>
              <a:rPr lang="ru-RU" sz="3600" b="1" dirty="0"/>
              <a:t>, признанные судом недееспособными</a:t>
            </a:r>
            <a:r>
              <a:rPr lang="ru-RU" sz="3600" dirty="0"/>
              <a:t>, </a:t>
            </a:r>
            <a:endParaRPr lang="ru-RU" sz="3600" dirty="0" smtClean="0"/>
          </a:p>
          <a:p>
            <a:r>
              <a:rPr lang="ru-RU" sz="3600" dirty="0" smtClean="0"/>
              <a:t>-</a:t>
            </a:r>
            <a:r>
              <a:rPr lang="ru-RU" sz="3600" b="1" dirty="0" smtClean="0"/>
              <a:t>содержащиеся </a:t>
            </a:r>
            <a:r>
              <a:rPr lang="ru-RU" sz="3600" b="1" dirty="0"/>
              <a:t>в местах лишения свободы по приговору суда</a:t>
            </a:r>
          </a:p>
        </p:txBody>
      </p:sp>
      <p:pic>
        <p:nvPicPr>
          <p:cNvPr id="2051" name="Picture 3" descr="C:\Users\михаил\Desktop\ВИКИНА РАБОТА\выборы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851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2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и стадии избирательного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9144000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1 - до начала объявления выборов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-решение </a:t>
            </a:r>
            <a:r>
              <a:rPr lang="ru-RU" dirty="0" err="1" smtClean="0"/>
              <a:t>балотироваться</a:t>
            </a:r>
            <a:r>
              <a:rPr lang="ru-RU" dirty="0" smtClean="0"/>
              <a:t> в кандидаты</a:t>
            </a:r>
          </a:p>
          <a:p>
            <a:pPr marL="0" indent="0">
              <a:buNone/>
            </a:pPr>
            <a:r>
              <a:rPr lang="ru-RU" dirty="0" smtClean="0"/>
              <a:t>-создание программы;      -формирование имиджа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самопрезентация</a:t>
            </a:r>
            <a:r>
              <a:rPr lang="ru-RU" dirty="0" smtClean="0"/>
              <a:t>  в политических и финансовых кругах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2 -с момента объявления даты предвыборной кампании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-создание ЦИК,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-выдвижение кандидатов, </a:t>
            </a:r>
          </a:p>
          <a:p>
            <a:pPr marL="0" indent="0">
              <a:buNone/>
            </a:pPr>
            <a:r>
              <a:rPr lang="ru-RU" dirty="0" smtClean="0"/>
              <a:t>    -сбор подписей,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-нахождение источника финансирования выборов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-обнародования доходов и размеров собственности </a:t>
            </a:r>
          </a:p>
          <a:p>
            <a:pPr marL="0" indent="0">
              <a:buNone/>
            </a:pPr>
            <a:r>
              <a:rPr lang="ru-RU" dirty="0" smtClean="0"/>
              <a:t>  -подача документов для регистрации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-регистрация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михаил\Desktop\ВИКИНА РАБОТА\ЦИК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6004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9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81048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и стадии избирательного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3- с объявления официальной предвыборной кампании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-прямая агитация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4-Голосование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-голосование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-подсчет голосов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rgbClr val="C00000"/>
                </a:solidFill>
              </a:rPr>
              <a:t>5-Официальное обнародование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михаил\Desktop\ВИКИНА РАБОТА\подсчёт голос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89113"/>
            <a:ext cx="6048672" cy="32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54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/>
          <a:lstStyle/>
          <a:p>
            <a:r>
              <a:rPr lang="ru-RU" dirty="0" smtClean="0"/>
              <a:t>     Игра «Выборы президента»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r>
              <a:rPr lang="ru-RU" dirty="0" smtClean="0"/>
              <a:t>Внимательно просмотрите ролики с программными выступлениями кандидатов.</a:t>
            </a:r>
          </a:p>
          <a:p>
            <a:endParaRPr lang="ru-RU" dirty="0" smtClean="0"/>
          </a:p>
          <a:p>
            <a:r>
              <a:rPr lang="ru-RU" dirty="0" smtClean="0"/>
              <a:t>После просмотров проголосуйте за понравившегося кандидата.</a:t>
            </a:r>
          </a:p>
          <a:p>
            <a:r>
              <a:rPr lang="ru-RU" dirty="0" smtClean="0"/>
              <a:t>Определите идеологическую основу политической программы ка</a:t>
            </a:r>
          </a:p>
          <a:p>
            <a:endParaRPr lang="ru-RU" dirty="0"/>
          </a:p>
          <a:p>
            <a:r>
              <a:rPr lang="ru-RU" dirty="0" smtClean="0"/>
              <a:t>В дискуссии после голосования сумейте обосновать свой  выбор.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52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Иванова Настя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Цели урока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42984"/>
            <a:ext cx="9482174" cy="5715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Сформировать  </a:t>
            </a:r>
            <a:r>
              <a:rPr lang="ru-RU" sz="4400" dirty="0" smtClean="0">
                <a:solidFill>
                  <a:srgbClr val="C00000"/>
                </a:solidFill>
              </a:rPr>
              <a:t>представление о: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-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формах непосредственного     участия граждан в политической    жизни: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демократических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выборах и референдуме,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-избирательном праве,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избирательном процессе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значимости участия каждого гражданина в политической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жизни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5423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Газарова София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NVEExport.0001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428792" y="0"/>
            <a:ext cx="120730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000" dirty="0" smtClean="0"/>
              <a:t>Факторы, влияющие на наш выбор кандидата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ораторские способности;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программы;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политическая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грамотность;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ответственность;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внимательность;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интерес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гражданам своей страны;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решительность, уверенность;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умение заглянуть в завтрашний день;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честность;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умение прислушиваться к мнению других;</a:t>
            </a:r>
          </a:p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жесткость в проведении своей линии.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ачество проведения рекламной кампании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др.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3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Нужно ли участвовать в выборах?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388296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203576" cy="5400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5610099"/>
              </p:ext>
            </p:extLst>
          </p:nvPr>
        </p:nvGraphicFramePr>
        <p:xfrm>
          <a:off x="6415088" y="3846513"/>
          <a:ext cx="2374900" cy="685800"/>
        </p:xfrm>
        <a:graphic>
          <a:graphicData uri="http://schemas.openxmlformats.org/presentationml/2006/ole">
            <p:oleObj spid="_x0000_s4108" name="Объект упаковщика для оболочки" showAsIcon="1" r:id="rId3" imgW="2395470" imgH="682580" progId="Package">
              <p:embed/>
            </p:oleObj>
          </a:graphicData>
        </a:graphic>
      </p:graphicFrame>
      <p:pic>
        <p:nvPicPr>
          <p:cNvPr id="4099" name="Picture 3" descr="C:\Users\михаил\Desktop\ВИКИНА РАБОТА\для чего голосовать дет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289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2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Нужно ли участвовать в выборах?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8964488" cy="5445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ихаил\Desktop\ВИКИНА РАБОТА\Важность каждого голо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698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4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План изучения материала: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ru-RU" sz="2600" dirty="0" smtClean="0"/>
              <a:t>1 .Базовые понятия: голосование, выборы, референдум </a:t>
            </a:r>
          </a:p>
          <a:p>
            <a:pPr marL="914400" lvl="2" indent="0">
              <a:buNone/>
            </a:pPr>
            <a:r>
              <a:rPr lang="ru-RU" sz="2600" dirty="0" smtClean="0"/>
              <a:t>2. Принципы участия граждан в выборах.</a:t>
            </a:r>
          </a:p>
          <a:p>
            <a:pPr marL="914400" lvl="2" indent="0">
              <a:buNone/>
            </a:pPr>
            <a:r>
              <a:rPr lang="ru-RU" sz="2600" dirty="0" smtClean="0"/>
              <a:t>3.Элементы голосования</a:t>
            </a:r>
          </a:p>
          <a:p>
            <a:pPr marL="914400" lvl="2" indent="0">
              <a:buNone/>
            </a:pPr>
            <a:r>
              <a:rPr lang="ru-RU" sz="2600" dirty="0" smtClean="0"/>
              <a:t>4.Кого выбирают в РФ?</a:t>
            </a:r>
          </a:p>
          <a:p>
            <a:pPr marL="914400" lvl="2" indent="0">
              <a:buNone/>
            </a:pPr>
            <a:r>
              <a:rPr lang="ru-RU" sz="2600" dirty="0" smtClean="0"/>
              <a:t>4.Электорат</a:t>
            </a:r>
          </a:p>
          <a:p>
            <a:pPr marL="914400" lvl="2" indent="0">
              <a:buNone/>
            </a:pPr>
            <a:r>
              <a:rPr lang="ru-RU" sz="2600" dirty="0" smtClean="0"/>
              <a:t>5.Понятие избирательного права и его виды, кто в РФ обладает избирательным правом?</a:t>
            </a:r>
          </a:p>
          <a:p>
            <a:pPr marL="914400" lvl="2" indent="0">
              <a:buNone/>
            </a:pPr>
            <a:r>
              <a:rPr lang="ru-RU" sz="2600" dirty="0" smtClean="0"/>
              <a:t>6.Этапы и стадии избирательного процесса</a:t>
            </a:r>
          </a:p>
          <a:p>
            <a:pPr marL="914400" lvl="2" indent="0">
              <a:buNone/>
            </a:pPr>
            <a:r>
              <a:rPr lang="ru-RU" sz="2600" dirty="0" smtClean="0"/>
              <a:t>7.Игра «Выборы президента» ,выявление мотивов, определяющих выбор при голосовании .</a:t>
            </a:r>
          </a:p>
          <a:p>
            <a:pPr marL="914400" lvl="2" indent="0">
              <a:buNone/>
            </a:pPr>
            <a:r>
              <a:rPr lang="ru-RU" sz="2600" dirty="0" smtClean="0"/>
              <a:t>8.Нужно ли ходить на выборы? </a:t>
            </a:r>
          </a:p>
          <a:p>
            <a:pPr marL="914400" lvl="2" indent="0">
              <a:buNone/>
            </a:pPr>
            <a:r>
              <a:rPr lang="ru-RU" sz="2600" dirty="0" smtClean="0"/>
              <a:t>9.Подведение итогов .Тест.</a:t>
            </a:r>
          </a:p>
          <a:p>
            <a:pPr marL="914400" lvl="2" indent="0">
              <a:buNone/>
            </a:pPr>
            <a:r>
              <a:rPr lang="ru-RU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819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22704" cy="985264"/>
          </a:xfrm>
        </p:spPr>
        <p:txBody>
          <a:bodyPr/>
          <a:lstStyle/>
          <a:p>
            <a:r>
              <a:rPr lang="ru-RU" dirty="0" smtClean="0"/>
              <a:t>Голосование-это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64400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 участия граждан в политической жизни страны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sz="4000" b="1" dirty="0" smtClean="0">
                <a:solidFill>
                  <a:srgbClr val="C00000"/>
                </a:solidFill>
              </a:rPr>
              <a:t>демократическая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форма выражения своего политического </a:t>
            </a:r>
            <a:r>
              <a:rPr lang="ru-RU" sz="4000" b="1" dirty="0" smtClean="0">
                <a:solidFill>
                  <a:srgbClr val="C00000"/>
                </a:solidFill>
              </a:rPr>
              <a:t>выбора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283968" y="980728"/>
            <a:ext cx="4842373" cy="58772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михаил\Desktop\ВИКИНА РАБОТА\Выборы_президента_2012,_Коряжма,_школа_N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860032" cy="53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1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201288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sz="5400" b="1" dirty="0" smtClean="0">
                <a:solidFill>
                  <a:srgbClr val="002060"/>
                </a:solidFill>
              </a:rPr>
              <a:t>Голосование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843808" y="1268760"/>
            <a:ext cx="648072" cy="21602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68144" y="1268760"/>
            <a:ext cx="720080" cy="21602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645024"/>
            <a:ext cx="3960440" cy="2232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Выборы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3645024"/>
            <a:ext cx="3960440" cy="22322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Референдум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3830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Выборы-это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608512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3200" b="1" dirty="0" smtClean="0">
                <a:solidFill>
                  <a:srgbClr val="C00000"/>
                </a:solidFill>
              </a:rPr>
              <a:t>действия</a:t>
            </a:r>
            <a:r>
              <a:rPr lang="ru-RU" sz="3200" b="1" dirty="0" smtClean="0"/>
              <a:t> граждан, органов государственной власти, избирательных комиссий, органов и объединений </a:t>
            </a:r>
            <a:r>
              <a:rPr lang="ru-RU" sz="3200" b="1" dirty="0" smtClean="0">
                <a:solidFill>
                  <a:srgbClr val="C00000"/>
                </a:solidFill>
              </a:rPr>
              <a:t>по формированию органов власти</a:t>
            </a:r>
            <a:r>
              <a:rPr lang="ru-RU" sz="3200" b="1" dirty="0" smtClean="0"/>
              <a:t>, предусмотренных Конституцией РФ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608512" cy="5472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Users\михаил\Desktop\ВИКИНА РАБОТА\запечатанные бюллет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644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3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Референдум-это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" y="908720"/>
            <a:ext cx="5148065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3200" dirty="0"/>
              <a:t>форма прямого волеизъявления граждан </a:t>
            </a:r>
            <a:r>
              <a:rPr lang="ru-RU" sz="3200" dirty="0" smtClean="0"/>
              <a:t>по </a:t>
            </a:r>
            <a:r>
              <a:rPr lang="ru-RU" sz="3200" dirty="0"/>
              <a:t>наиболее важным вопросам государственного и местного значения в целях принятия </a:t>
            </a:r>
            <a:r>
              <a:rPr lang="ru-RU" sz="3200" dirty="0" smtClean="0"/>
              <a:t>решений. Осуществляется посредством </a:t>
            </a:r>
            <a:r>
              <a:rPr lang="ru-RU" sz="3200" dirty="0"/>
              <a:t>голосования </a:t>
            </a:r>
            <a:r>
              <a:rPr lang="ru-RU" sz="3200" dirty="0" smtClean="0"/>
              <a:t>граждан, обладающих </a:t>
            </a:r>
            <a:r>
              <a:rPr lang="ru-RU" sz="3200" dirty="0"/>
              <a:t>правом на участие в референдуме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4059560" cy="472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 descr="C:\Users\михаил\Desktop\ВИКИНА РАБОТА\з-н о референдум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383"/>
            <a:ext cx="3914778" cy="66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09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189" y="1"/>
            <a:ext cx="2501958" cy="14847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Референдум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212976"/>
            <a:ext cx="9036496" cy="3645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3900" dirty="0" smtClean="0"/>
              <a:t>форма принятия законов</a:t>
            </a:r>
          </a:p>
          <a:p>
            <a:pPr marL="0" indent="0">
              <a:buNone/>
            </a:pPr>
            <a:r>
              <a:rPr lang="ru-RU" sz="3900" dirty="0" smtClean="0"/>
              <a:t>-одна из форм непосредственной демократии</a:t>
            </a:r>
          </a:p>
          <a:p>
            <a:pPr marL="0" indent="0">
              <a:buNone/>
            </a:pPr>
            <a:r>
              <a:rPr lang="ru-RU" sz="3900" dirty="0" smtClean="0"/>
              <a:t>-</a:t>
            </a:r>
            <a:r>
              <a:rPr lang="ru-RU" sz="3900" dirty="0"/>
              <a:t>п</a:t>
            </a:r>
            <a:r>
              <a:rPr lang="ru-RU" sz="3900" dirty="0" smtClean="0"/>
              <a:t>раво </a:t>
            </a:r>
            <a:r>
              <a:rPr lang="ru-RU" sz="3900" dirty="0"/>
              <a:t>участия в референдуме, как правило, имеют все, кто обладает избирательными правами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00413" y="2"/>
            <a:ext cx="5691187" cy="358775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 descr="C:\Users\михаил\Desktop\ВИКИНА РАБОТА\референдум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"/>
            <a:ext cx="655272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112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60848"/>
            <a:ext cx="4572000" cy="47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-к референдуму прибегают в самые ответственные моменты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референдуме </a:t>
            </a:r>
            <a:r>
              <a:rPr lang="ru-RU" dirty="0">
                <a:solidFill>
                  <a:srgbClr val="C00000"/>
                </a:solidFill>
              </a:rPr>
              <a:t>объектом волеизъявления является не человек (кандидат), а определенный вопрос, по которому проводится референдум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михаил\Desktop\ВИКИНА РАБОТА\референду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хаил\Desktop\ВИКИНА РАБОТА\рефередум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5"/>
            <a:ext cx="4716016" cy="4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38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1284</TotalTime>
  <Words>655</Words>
  <Application>Microsoft Office PowerPoint</Application>
  <PresentationFormat>Экран (4:3)</PresentationFormat>
  <Paragraphs>130</Paragraphs>
  <Slides>24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Объект упаковщика для оболочки</vt:lpstr>
      <vt:lpstr>Слайд 1</vt:lpstr>
      <vt:lpstr>                     Цели урока</vt:lpstr>
      <vt:lpstr>План изучения материала:</vt:lpstr>
      <vt:lpstr>Голосование-это</vt:lpstr>
      <vt:lpstr>                 Голосование</vt:lpstr>
      <vt:lpstr>Выборы-это</vt:lpstr>
      <vt:lpstr>Референдум-это</vt:lpstr>
      <vt:lpstr>Референдум-</vt:lpstr>
      <vt:lpstr>Слайд 9</vt:lpstr>
      <vt:lpstr>Принципы избирательного права</vt:lpstr>
      <vt:lpstr>Элементы процедуры голосования</vt:lpstr>
      <vt:lpstr>       Кого выбирают граждане  РФ?</vt:lpstr>
      <vt:lpstr>Электорат-это</vt:lpstr>
      <vt:lpstr>Избирательное право-</vt:lpstr>
      <vt:lpstr>Не имеют права избирать и быть избранными</vt:lpstr>
      <vt:lpstr>Этапы и стадии избирательного процесса</vt:lpstr>
      <vt:lpstr>Этапы и стадии избирательного процесса</vt:lpstr>
      <vt:lpstr>     Игра «Выборы президента»</vt:lpstr>
      <vt:lpstr>Слайд 19</vt:lpstr>
      <vt:lpstr>Слайд 20</vt:lpstr>
      <vt:lpstr>Слайд 21</vt:lpstr>
      <vt:lpstr>Факторы, влияющие на наш выбор кандидата</vt:lpstr>
      <vt:lpstr>Нужно ли участвовать в выборах?</vt:lpstr>
      <vt:lpstr>Нужно ли участвовать в выборах?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вика</cp:lastModifiedBy>
  <cp:revision>67</cp:revision>
  <dcterms:created xsi:type="dcterms:W3CDTF">2012-11-04T16:12:13Z</dcterms:created>
  <dcterms:modified xsi:type="dcterms:W3CDTF">2013-06-04T05:26:25Z</dcterms:modified>
</cp:coreProperties>
</file>