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80" r:id="rId4"/>
    <p:sldId id="281" r:id="rId5"/>
    <p:sldId id="282" r:id="rId6"/>
    <p:sldId id="283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0948DCDE-C328-4A3F-B671-D939DAB508D6}">
          <p14:sldIdLst>
            <p14:sldId id="257"/>
            <p14:sldId id="258"/>
            <p14:sldId id="280"/>
            <p14:sldId id="281"/>
            <p14:sldId id="282"/>
            <p14:sldId id="283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6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87850-157F-4B08-B148-E2CB48B164F4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D8B22-253F-4D0E-8C3C-D5BA78FE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818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solidFill>
                  <a:srgbClr val="0070C0"/>
                </a:solidFill>
              </a:rPr>
              <a:t>чувство ответственности, формирование способности к самооценке, развитие познавательного интереса,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формирование исследовательской позиции к окружающему миру…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7F789-E4DA-4089-98A7-79C9067E6E3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229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30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348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999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172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791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387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75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07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569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810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4886-B4D3-4D8A-900E-51E2736B0415}" type="datetimeFigureOut">
              <a:rPr lang="ru-RU" smtClean="0"/>
              <a:pPr/>
              <a:t>05.03.2013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4734-AFED-4CF1-8CB4-634D772396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892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&#1050;&#1086;&#1085;&#1092;&#1077;&#1088;&#1077;&#1085;&#1094;&#1080;&#1080;%202010/&#1052;&#1048;&#1044;_&#1050;&#1086;&#1085;&#1092;&#1077;&#1088;&#1077;&#1085;&#1094;&#1080;&#1103;/&#1055;&#1088;&#1077;&#1079;&#1077;&#1085;&#1090;&#1072;&#1094;&#1080;&#1080;/&#1062;&#1077;&#1085;&#1090;&#1088;%20&#1064;&#1082;&#1086;&#1083;&#1072;%202000_&#1084;&#1077;&#1090;&#1086;&#1076;&#1080;&#1089;&#1090;&#1099;%203.12.09/&#1055;&#1088;&#1077;&#1079;&#1077;&#1085;&#1090;&#1072;&#1094;&#1080;&#1103;%20&#1082;%20&#1091;&#1088;&#1086;&#1082;&#1091;%202.pp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Организация проектной и исследовательской деятельности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4419600"/>
            <a:ext cx="7772400" cy="11997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5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  <p:pic>
        <p:nvPicPr>
          <p:cNvPr id="7" name="Picture 7" descr="Logo_CSD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113" y="404813"/>
            <a:ext cx="92233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27584" y="4437112"/>
            <a:ext cx="5256584" cy="15121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i="1" dirty="0" err="1" smtClean="0">
                <a:solidFill>
                  <a:schemeClr val="tx1"/>
                </a:solidFill>
              </a:rPr>
              <a:t>Можаева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 Валентина </a:t>
            </a:r>
            <a:r>
              <a:rPr lang="ru-RU" b="1" i="1" dirty="0" smtClean="0">
                <a:solidFill>
                  <a:schemeClr val="tx1"/>
                </a:solidFill>
              </a:rPr>
              <a:t>Владимировна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Завуч старших классов  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ГБОУ </a:t>
            </a:r>
            <a:r>
              <a:rPr lang="ru-RU" b="1" i="1" dirty="0" smtClean="0">
                <a:solidFill>
                  <a:schemeClr val="tx1"/>
                </a:solidFill>
              </a:rPr>
              <a:t>СОШ № 1245 ЮАО г. Москвы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24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3069" y="1897478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 smtClean="0">
                <a:latin typeface="Arial" pitchFamily="34" charset="0"/>
                <a:cs typeface="Arial" pitchFamily="34" charset="0"/>
              </a:rPr>
              <a:t>1. Подготовительный этап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Выбор темы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Определение объекта, предмета (темы) исследования.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3. Обоснование значимости, актуальности темы.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4. Формулировка цели предпринимаемого исследования.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5 . Составление индивидуального маршрута исследования (Тема – цель – задачи – план действий).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u="sng" dirty="0" smtClean="0">
                <a:latin typeface="Arial" pitchFamily="34" charset="0"/>
                <a:cs typeface="Arial" pitchFamily="34" charset="0"/>
              </a:rPr>
              <a:t>2. Основной этап: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проведение исследовательской работы и представление результатов исследования: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Сбор необходимой информации с использованием отобранных источников.</a:t>
            </a: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Обработка информации с помощью выбранного метода исследования.</a:t>
            </a: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3. Описание результата исследовательской работы.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8169" y="609600"/>
            <a:ext cx="8108632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Этапы учебно-исследовательской деятельности: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6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718" y="1676400"/>
            <a:ext cx="8532813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определения плана действий учащиеся должны:</a:t>
            </a:r>
          </a:p>
          <a:p>
            <a:pPr algn="just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а) определить источники информации;</a:t>
            </a:r>
          </a:p>
          <a:p>
            <a:pPr algn="just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б) определить способы сбора и анализа информации;</a:t>
            </a:r>
          </a:p>
          <a:p>
            <a:pPr algn="just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в) определить способы представления результатов.</a:t>
            </a:r>
          </a:p>
          <a:p>
            <a:pPr algn="just"/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6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3055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3069" y="1600200"/>
            <a:ext cx="8229600" cy="4525963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Проект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 — это уникальный процесс, состоящий из совокупности скоординированных и управляемых видов деятельности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 начальной и конечной датами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предпринятый для достижения цели, соответствующей конкретным требованиям, включающий ограничения по срокам, стоимости и ресурсам.</a:t>
            </a:r>
          </a:p>
          <a:p>
            <a:pPr marL="109728" lvl="0" indent="0">
              <a:lnSpc>
                <a:spcPct val="120000"/>
              </a:lnSpc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Учебный проект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– это комплекс поисковых, исследовательских, расчетных, графических и других видов работ, выполняемых учащимися самостоятельно с целью практического или теоретического решения значимой проблемы.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3069" y="250552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Проектная деятельность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5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4958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80528" y="624316"/>
            <a:ext cx="6336704" cy="2058527"/>
          </a:xfrm>
        </p:spPr>
        <p:txBody>
          <a:bodyPr>
            <a:noAutofit/>
          </a:bodyPr>
          <a:lstStyle/>
          <a:p>
            <a:pPr algn="ctr"/>
            <a:r>
              <a:rPr lang="ru-RU" sz="31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Основные </a:t>
            </a:r>
            <a:r>
              <a:rPr lang="en-US" sz="31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1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характеристики проектной </a:t>
            </a:r>
            <a:r>
              <a:rPr lang="en-US" sz="31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1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деятельности: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6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5724128" y="548680"/>
            <a:ext cx="2971800" cy="2209800"/>
          </a:xfrm>
          <a:prstGeom prst="wedgeRoundRectCallout">
            <a:avLst>
              <a:gd name="adj1" fmla="val -43968"/>
              <a:gd name="adj2" fmla="val 6659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3069" y="2636912"/>
            <a:ext cx="8272859" cy="4525963"/>
          </a:xfrm>
        </p:spPr>
        <p:txBody>
          <a:bodyPr>
            <a:normAutofit/>
          </a:bodyPr>
          <a:lstStyle/>
          <a:p>
            <a:pPr lvl="0"/>
            <a:r>
              <a:rPr lang="ru-RU" sz="3600" dirty="0" smtClean="0">
                <a:latin typeface="Arial" pitchFamily="34" charset="0"/>
                <a:cs typeface="Arial" pitchFamily="34" charset="0"/>
              </a:rPr>
              <a:t>Наличие проблемы;</a:t>
            </a:r>
          </a:p>
          <a:p>
            <a:pPr lvl="0"/>
            <a:r>
              <a:rPr lang="ru-RU" sz="3600" dirty="0" smtClean="0">
                <a:latin typeface="Arial" pitchFamily="34" charset="0"/>
                <a:cs typeface="Arial" pitchFamily="34" charset="0"/>
              </a:rPr>
              <a:t>Планирование деятельности;</a:t>
            </a:r>
          </a:p>
          <a:p>
            <a:pPr lvl="0"/>
            <a:r>
              <a:rPr lang="ru-RU" sz="3600" dirty="0" smtClean="0">
                <a:latin typeface="Arial" pitchFamily="34" charset="0"/>
                <a:cs typeface="Arial" pitchFamily="34" charset="0"/>
              </a:rPr>
              <a:t>Работа по поиску и анализу информации;</a:t>
            </a:r>
          </a:p>
          <a:p>
            <a:pPr lvl="0"/>
            <a:r>
              <a:rPr lang="ru-RU" sz="3600" dirty="0" smtClean="0">
                <a:latin typeface="Arial" pitchFamily="34" charset="0"/>
                <a:cs typeface="Arial" pitchFamily="34" charset="0"/>
              </a:rPr>
              <a:t>Получение нового продукта;</a:t>
            </a:r>
          </a:p>
          <a:p>
            <a:pPr lvl="0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Презентация полученного продукта.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6308" y="684084"/>
            <a:ext cx="2587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Проблема;</a:t>
            </a: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Планирование;</a:t>
            </a: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Поиск;</a:t>
            </a: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Продукт;</a:t>
            </a: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Презентация.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7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7538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Классификация проектов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0" y="4293096"/>
            <a:ext cx="4004469" cy="5040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endParaRPr lang="ru-RU" sz="2200" b="1" dirty="0" smtClean="0"/>
          </a:p>
          <a:p>
            <a:r>
              <a:rPr lang="ru-RU" sz="2200" b="1" dirty="0" smtClean="0"/>
              <a:t>По комплексности</a:t>
            </a:r>
            <a:endParaRPr lang="ru-RU" sz="2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298805" y="4293096"/>
            <a:ext cx="4163658" cy="5040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200" b="1" dirty="0" smtClean="0"/>
              <a:t>По продолжительности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722812" y="4963128"/>
            <a:ext cx="4040188" cy="1600200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монопредметные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межпредметные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надпредетные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71463" y="4941168"/>
            <a:ext cx="3614737" cy="1752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мини проекты 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краткосрочные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долгосрочные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920766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исследовательские,</a:t>
            </a:r>
          </a:p>
          <a:p>
            <a:pPr marL="365760" indent="-256032"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информационные, </a:t>
            </a:r>
          </a:p>
          <a:p>
            <a:pPr marL="365760" indent="-256032"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творческие, </a:t>
            </a:r>
          </a:p>
          <a:p>
            <a:pPr marL="365760" indent="-256032"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практические,</a:t>
            </a:r>
          </a:p>
          <a:p>
            <a:pPr marL="365760" indent="-256032"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игровые</a:t>
            </a: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537869" y="1234716"/>
            <a:ext cx="4038600" cy="6858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vert="horz" lIns="182880" anchor="ctr">
            <a:normAutofit fontScale="9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доминирующему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виду деятельности учащихся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281973" y="2057400"/>
            <a:ext cx="4040188" cy="1447800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исполнительские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конструктивные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творческие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271463" y="1234716"/>
            <a:ext cx="4191000" cy="6858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vert="horz" lIns="18288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степени самостоятельности учащегося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12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3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6359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Погружение в проект </a:t>
            </a:r>
            <a:endParaRPr lang="ru-RU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ru-RU" dirty="0" smtClean="0"/>
              <a:t>определение проблематики проекта, оценка возможностей;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Организация деятельности </a:t>
            </a:r>
            <a:endParaRPr lang="ru-RU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ru-RU" dirty="0" smtClean="0"/>
              <a:t>определение цели и задач проекта и разработка плана их достижения;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Осуществление деятельности </a:t>
            </a:r>
            <a:endParaRPr lang="ru-RU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ru-RU" dirty="0" smtClean="0"/>
              <a:t>реализация проекта;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</a:rPr>
              <a:t>Презентация результатов </a:t>
            </a:r>
            <a:endParaRPr lang="ru-RU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ru-RU" dirty="0" smtClean="0"/>
              <a:t>представление и анализ результатов.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Основные этапы проектной деятельности</a:t>
            </a:r>
            <a:endParaRPr lang="ru-RU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5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92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1981200"/>
            <a:ext cx="73152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Любое исследование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по форме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можно рассматривать как проект.</a:t>
            </a: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Однако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не любой проект можно рассматривать как исследование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(только если в качестве доминирующего метода получения нового продукта используется исследовательский метод).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1477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100" b="1" dirty="0" err="1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Учебно-и</a:t>
            </a:r>
            <a:r>
              <a:rPr kumimoji="0" lang="ru-RU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сследовательская</a:t>
            </a: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проектная  деятельность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5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208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3069" y="128303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Цель проектной деятельности – формирование </a:t>
            </a:r>
            <a:r>
              <a:rPr lang="ru-RU" b="1" u="sng" dirty="0" smtClean="0">
                <a:latin typeface="Arial" pitchFamily="34" charset="0"/>
                <a:cs typeface="Arial" pitchFamily="34" charset="0"/>
              </a:rPr>
              <a:t>регулятивных УУД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целеполагание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планирование…);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Цель исследовательской деятельности – формирование </a:t>
            </a:r>
            <a:r>
              <a:rPr lang="ru-RU" b="1" u="sng" dirty="0" smtClean="0">
                <a:latin typeface="Arial" pitchFamily="34" charset="0"/>
                <a:cs typeface="Arial" pitchFamily="34" charset="0"/>
              </a:rPr>
              <a:t>познавательных УУД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(способы установления, описания и объяснения фактов и явлений)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3069" y="287338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ЗАЧЕМ?</a:t>
            </a:r>
            <a:endParaRPr lang="ru-RU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3233" y="5515944"/>
            <a:ext cx="586740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! </a:t>
            </a:r>
            <a:r>
              <a:rPr lang="ru-RU" sz="2400" dirty="0" smtClean="0">
                <a:solidFill>
                  <a:srgbClr val="0070C0"/>
                </a:solidFill>
              </a:rPr>
              <a:t>формирование личностных качеств учащихся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6194" y="2852936"/>
            <a:ext cx="586740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! </a:t>
            </a:r>
            <a:r>
              <a:rPr lang="ru-RU" sz="2400" dirty="0" smtClean="0">
                <a:solidFill>
                  <a:srgbClr val="0070C0"/>
                </a:solidFill>
              </a:rPr>
              <a:t>формирование коммуникативных УУД</a:t>
            </a:r>
            <a:endParaRPr lang="ru-RU" sz="2400" dirty="0">
              <a:solidFill>
                <a:srgbClr val="0070C0"/>
              </a:solidFill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7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9743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889875" cy="2677656"/>
          </a:xfrm>
          <a:prstGeom prst="rect">
            <a:avLst/>
          </a:prstGeom>
          <a:noFill/>
          <a:ln w="1905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just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marL="457200" indent="-457200" algn="just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может стать механизмом </a:t>
            </a:r>
          </a:p>
          <a:p>
            <a:pPr marL="457200" indent="-457200" algn="just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систематической организации  </a:t>
            </a:r>
          </a:p>
          <a:p>
            <a:pPr marL="457200" indent="-457200" algn="just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учебно-исследовательской и проектной</a:t>
            </a:r>
          </a:p>
          <a:p>
            <a:pPr marL="457200" indent="-457200" algn="just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уроке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условиях реализации</a:t>
            </a:r>
          </a:p>
          <a:p>
            <a:pPr marL="457200" indent="-457200" algn="just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ФГОС ООО.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92"/>
          <p:cNvGrpSpPr>
            <a:grpSpLocks/>
          </p:cNvGrpSpPr>
          <p:nvPr/>
        </p:nvGrpSpPr>
        <p:grpSpPr bwMode="auto">
          <a:xfrm>
            <a:off x="1295400" y="3581400"/>
            <a:ext cx="3400425" cy="2655887"/>
            <a:chOff x="1612" y="803"/>
            <a:chExt cx="2142" cy="1673"/>
          </a:xfrm>
        </p:grpSpPr>
        <p:sp>
          <p:nvSpPr>
            <p:cNvPr id="8226" name="Rectangle 57"/>
            <p:cNvSpPr>
              <a:spLocks noChangeArrowheads="1"/>
            </p:cNvSpPr>
            <p:nvPr/>
          </p:nvSpPr>
          <p:spPr bwMode="auto">
            <a:xfrm>
              <a:off x="1707" y="803"/>
              <a:ext cx="1864" cy="3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800" b="1">
                  <a:solidFill>
                    <a:srgbClr val="0000C0"/>
                  </a:solidFill>
                  <a:latin typeface="Arial" charset="0"/>
                  <a:cs typeface="Arial" charset="0"/>
                </a:rPr>
                <a:t>Дидактические принципы ДМО</a:t>
              </a:r>
              <a:endParaRPr lang="ru-RU" sz="1400">
                <a:solidFill>
                  <a:srgbClr val="0000C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612" y="1229"/>
              <a:ext cx="2142" cy="1247"/>
              <a:chOff x="1483" y="1331"/>
              <a:chExt cx="2091" cy="1356"/>
            </a:xfrm>
          </p:grpSpPr>
          <p:pic>
            <p:nvPicPr>
              <p:cNvPr id="8228" name="Picture 5" descr="serpuhov8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18000"/>
              </a:blip>
              <a:srcRect/>
              <a:stretch>
                <a:fillRect/>
              </a:stretch>
            </p:blipFill>
            <p:spPr bwMode="auto">
              <a:xfrm>
                <a:off x="2125" y="1719"/>
                <a:ext cx="750" cy="657"/>
              </a:xfrm>
              <a:prstGeom prst="rect">
                <a:avLst/>
              </a:prstGeom>
              <a:noFill/>
              <a:ln w="9525">
                <a:solidFill>
                  <a:srgbClr val="3333CC"/>
                </a:solidFill>
                <a:miter lim="800000"/>
                <a:headEnd/>
                <a:tailEnd/>
              </a:ln>
            </p:spPr>
          </p:pic>
          <p:grpSp>
            <p:nvGrpSpPr>
              <p:cNvPr id="5" name="Group 6"/>
              <p:cNvGrpSpPr>
                <a:grpSpLocks/>
              </p:cNvGrpSpPr>
              <p:nvPr/>
            </p:nvGrpSpPr>
            <p:grpSpPr bwMode="auto">
              <a:xfrm>
                <a:off x="1483" y="1968"/>
                <a:ext cx="787" cy="434"/>
                <a:chOff x="1989" y="1675"/>
                <a:chExt cx="764" cy="350"/>
              </a:xfrm>
            </p:grpSpPr>
            <p:sp>
              <p:nvSpPr>
                <p:cNvPr id="8243" name="Oval 7"/>
                <p:cNvSpPr>
                  <a:spLocks noChangeArrowheads="1"/>
                </p:cNvSpPr>
                <p:nvPr/>
              </p:nvSpPr>
              <p:spPr bwMode="auto">
                <a:xfrm>
                  <a:off x="1989" y="1675"/>
                  <a:ext cx="764" cy="350"/>
                </a:xfrm>
                <a:prstGeom prst="ellipse">
                  <a:avLst/>
                </a:prstGeom>
                <a:solidFill>
                  <a:srgbClr val="FFDC47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021" y="1752"/>
                  <a:ext cx="716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>
                    <a:spcAft>
                      <a:spcPts val="300"/>
                    </a:spcAft>
                  </a:pPr>
                  <a:r>
                    <a:rPr lang="ru-RU" sz="900" b="1">
                      <a:cs typeface="Arial" charset="0"/>
                    </a:rPr>
                    <a:t>Принцип минимакса</a:t>
                  </a:r>
                </a:p>
              </p:txBody>
            </p:sp>
          </p:grpSp>
          <p:sp>
            <p:nvSpPr>
              <p:cNvPr id="8230" name="Oval 9"/>
              <p:cNvSpPr>
                <a:spLocks noChangeArrowheads="1"/>
              </p:cNvSpPr>
              <p:nvPr/>
            </p:nvSpPr>
            <p:spPr bwMode="auto">
              <a:xfrm>
                <a:off x="1516" y="1586"/>
                <a:ext cx="754" cy="433"/>
              </a:xfrm>
              <a:prstGeom prst="ellipse">
                <a:avLst/>
              </a:prstGeom>
              <a:solidFill>
                <a:srgbClr val="E1E1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1" name="Text Box 10"/>
              <p:cNvSpPr txBox="1">
                <a:spLocks noChangeArrowheads="1"/>
              </p:cNvSpPr>
              <p:nvPr/>
            </p:nvSpPr>
            <p:spPr bwMode="auto">
              <a:xfrm>
                <a:off x="1555" y="1684"/>
                <a:ext cx="669" cy="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sz="900" b="1">
                    <a:cs typeface="Arial" charset="0"/>
                  </a:rPr>
                  <a:t>Принцип </a:t>
                </a:r>
              </a:p>
              <a:p>
                <a:pPr algn="ctr" eaLnBrk="0" hangingPunct="0">
                  <a:spcAft>
                    <a:spcPts val="300"/>
                  </a:spcAft>
                </a:pPr>
                <a:r>
                  <a:rPr lang="ru-RU" sz="900" b="1">
                    <a:cs typeface="Arial" charset="0"/>
                  </a:rPr>
                  <a:t>непрерывности</a:t>
                </a:r>
              </a:p>
            </p:txBody>
          </p:sp>
          <p:sp>
            <p:nvSpPr>
              <p:cNvPr id="8232" name="Oval 11"/>
              <p:cNvSpPr>
                <a:spLocks noChangeArrowheads="1"/>
              </p:cNvSpPr>
              <p:nvPr/>
            </p:nvSpPr>
            <p:spPr bwMode="auto">
              <a:xfrm>
                <a:off x="2752" y="1882"/>
                <a:ext cx="822" cy="442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3" name="Text Box 12"/>
              <p:cNvSpPr txBox="1">
                <a:spLocks noChangeArrowheads="1"/>
              </p:cNvSpPr>
              <p:nvPr/>
            </p:nvSpPr>
            <p:spPr bwMode="auto">
              <a:xfrm>
                <a:off x="2786" y="1968"/>
                <a:ext cx="755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sz="900" b="1">
                    <a:cs typeface="Arial" charset="0"/>
                  </a:rPr>
                  <a:t>Принцип </a:t>
                </a:r>
              </a:p>
              <a:p>
                <a:pPr algn="ctr" eaLnBrk="0" hangingPunct="0">
                  <a:spcAft>
                    <a:spcPts val="300"/>
                  </a:spcAft>
                </a:pPr>
                <a:r>
                  <a:rPr lang="ru-RU" sz="900" b="1">
                    <a:cs typeface="Arial" charset="0"/>
                  </a:rPr>
                  <a:t>психологической комфортности</a:t>
                </a:r>
              </a:p>
            </p:txBody>
          </p:sp>
          <p:sp>
            <p:nvSpPr>
              <p:cNvPr id="8234" name="Oval 13"/>
              <p:cNvSpPr>
                <a:spLocks noChangeArrowheads="1"/>
              </p:cNvSpPr>
              <p:nvPr/>
            </p:nvSpPr>
            <p:spPr bwMode="auto">
              <a:xfrm>
                <a:off x="2546" y="2276"/>
                <a:ext cx="768" cy="411"/>
              </a:xfrm>
              <a:prstGeom prst="ellipse">
                <a:avLst/>
              </a:prstGeom>
              <a:solidFill>
                <a:srgbClr val="E0C1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5" name="Text Box 14"/>
              <p:cNvSpPr txBox="1">
                <a:spLocks noChangeArrowheads="1"/>
              </p:cNvSpPr>
              <p:nvPr/>
            </p:nvSpPr>
            <p:spPr bwMode="auto">
              <a:xfrm>
                <a:off x="2639" y="2313"/>
                <a:ext cx="583" cy="3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ru-RU" sz="600" b="1">
                  <a:cs typeface="Arial" charset="0"/>
                </a:endParaRPr>
              </a:p>
              <a:p>
                <a:pPr algn="ctr" eaLnBrk="0" hangingPunct="0"/>
                <a:r>
                  <a:rPr lang="ru-RU" sz="900" b="1">
                    <a:cs typeface="Arial" charset="0"/>
                  </a:rPr>
                  <a:t>Принцип </a:t>
                </a:r>
              </a:p>
              <a:p>
                <a:pPr algn="ctr" eaLnBrk="0" hangingPunct="0">
                  <a:spcAft>
                    <a:spcPts val="300"/>
                  </a:spcAft>
                </a:pPr>
                <a:r>
                  <a:rPr lang="ru-RU" sz="900" b="1">
                    <a:cs typeface="Arial" charset="0"/>
                  </a:rPr>
                  <a:t>творчества</a:t>
                </a:r>
              </a:p>
            </p:txBody>
          </p:sp>
          <p:sp>
            <p:nvSpPr>
              <p:cNvPr id="8236" name="Oval 15"/>
              <p:cNvSpPr>
                <a:spLocks noChangeArrowheads="1"/>
              </p:cNvSpPr>
              <p:nvPr/>
            </p:nvSpPr>
            <p:spPr bwMode="auto">
              <a:xfrm>
                <a:off x="1851" y="2286"/>
                <a:ext cx="808" cy="392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7" name="Text Box 16"/>
              <p:cNvSpPr txBox="1">
                <a:spLocks noChangeArrowheads="1"/>
              </p:cNvSpPr>
              <p:nvPr/>
            </p:nvSpPr>
            <p:spPr bwMode="auto">
              <a:xfrm>
                <a:off x="1874" y="2317"/>
                <a:ext cx="733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ru-RU" sz="400" b="1">
                  <a:cs typeface="Arial" charset="0"/>
                </a:endParaRPr>
              </a:p>
              <a:p>
                <a:pPr algn="ctr" eaLnBrk="0" hangingPunct="0"/>
                <a:r>
                  <a:rPr lang="ru-RU" sz="900" b="1">
                    <a:cs typeface="Arial" charset="0"/>
                  </a:rPr>
                  <a:t>Принцип </a:t>
                </a:r>
              </a:p>
              <a:p>
                <a:pPr algn="ctr" eaLnBrk="0" hangingPunct="0">
                  <a:spcAft>
                    <a:spcPts val="300"/>
                  </a:spcAft>
                </a:pPr>
                <a:r>
                  <a:rPr lang="ru-RU" sz="900" b="1">
                    <a:cs typeface="Arial" charset="0"/>
                  </a:rPr>
                  <a:t>вариативности</a:t>
                </a:r>
              </a:p>
              <a:p>
                <a:pPr algn="ctr" eaLnBrk="0" hangingPunct="0"/>
                <a:r>
                  <a:rPr lang="ru-RU" sz="700">
                    <a:cs typeface="Arial" charset="0"/>
                  </a:rPr>
                  <a:t> </a:t>
                </a:r>
              </a:p>
            </p:txBody>
          </p:sp>
          <p:sp>
            <p:nvSpPr>
              <p:cNvPr id="8238" name="Oval 17"/>
              <p:cNvSpPr>
                <a:spLocks noChangeArrowheads="1"/>
              </p:cNvSpPr>
              <p:nvPr/>
            </p:nvSpPr>
            <p:spPr bwMode="auto">
              <a:xfrm>
                <a:off x="2607" y="1496"/>
                <a:ext cx="841" cy="472"/>
              </a:xfrm>
              <a:prstGeom prst="ellipse">
                <a:avLst/>
              </a:prstGeom>
              <a:solidFill>
                <a:srgbClr val="FFD6C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2030" y="1331"/>
                <a:ext cx="779" cy="460"/>
                <a:chOff x="3155" y="1091"/>
                <a:chExt cx="756" cy="391"/>
              </a:xfrm>
            </p:grpSpPr>
            <p:sp>
              <p:nvSpPr>
                <p:cNvPr id="8241" name="Oval 19"/>
                <p:cNvSpPr>
                  <a:spLocks noChangeArrowheads="1"/>
                </p:cNvSpPr>
                <p:nvPr/>
              </p:nvSpPr>
              <p:spPr bwMode="auto">
                <a:xfrm>
                  <a:off x="3155" y="1091"/>
                  <a:ext cx="756" cy="391"/>
                </a:xfrm>
                <a:prstGeom prst="ellipse">
                  <a:avLst/>
                </a:prstGeom>
                <a:solidFill>
                  <a:srgbClr val="FFFF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09" y="1177"/>
                  <a:ext cx="648" cy="2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ru-RU" sz="900" b="1">
                      <a:cs typeface="Arial" charset="0"/>
                    </a:rPr>
                    <a:t>Принцип </a:t>
                  </a:r>
                </a:p>
                <a:p>
                  <a:pPr algn="ctr" eaLnBrk="0" hangingPunct="0">
                    <a:spcAft>
                      <a:spcPts val="300"/>
                    </a:spcAft>
                  </a:pPr>
                  <a:r>
                    <a:rPr lang="ru-RU" sz="900" b="1">
                      <a:cs typeface="Arial" charset="0"/>
                    </a:rPr>
                    <a:t>деятельности</a:t>
                  </a:r>
                </a:p>
              </p:txBody>
            </p:sp>
          </p:grpSp>
          <p:sp>
            <p:nvSpPr>
              <p:cNvPr id="8240" name="Text Box 21"/>
              <p:cNvSpPr txBox="1">
                <a:spLocks noChangeArrowheads="1"/>
              </p:cNvSpPr>
              <p:nvPr/>
            </p:nvSpPr>
            <p:spPr bwMode="auto">
              <a:xfrm>
                <a:off x="2677" y="1528"/>
                <a:ext cx="752" cy="4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spcBef>
                    <a:spcPts val="400"/>
                  </a:spcBef>
                </a:pPr>
                <a:endParaRPr lang="ru-RU" sz="800" b="1">
                  <a:cs typeface="Arial" charset="0"/>
                </a:endParaRPr>
              </a:p>
              <a:p>
                <a:pPr algn="ctr" eaLnBrk="0" hangingPunct="0">
                  <a:spcBef>
                    <a:spcPts val="400"/>
                  </a:spcBef>
                </a:pPr>
                <a:r>
                  <a:rPr lang="ru-RU" sz="900" b="1">
                    <a:cs typeface="Arial" charset="0"/>
                  </a:rPr>
                  <a:t>Принцип целостности</a:t>
                </a:r>
              </a:p>
            </p:txBody>
          </p:sp>
        </p:grpSp>
      </p:grpSp>
      <p:grpSp>
        <p:nvGrpSpPr>
          <p:cNvPr id="7" name="Group 93"/>
          <p:cNvGrpSpPr>
            <a:grpSpLocks/>
          </p:cNvGrpSpPr>
          <p:nvPr/>
        </p:nvGrpSpPr>
        <p:grpSpPr bwMode="auto">
          <a:xfrm>
            <a:off x="6019800" y="3581400"/>
            <a:ext cx="1617662" cy="2636837"/>
            <a:chOff x="410" y="799"/>
            <a:chExt cx="1019" cy="1661"/>
          </a:xfrm>
        </p:grpSpPr>
        <p:sp>
          <p:nvSpPr>
            <p:cNvPr id="8206" name="Rectangle 44"/>
            <p:cNvSpPr>
              <a:spLocks noChangeArrowheads="1"/>
            </p:cNvSpPr>
            <p:nvPr/>
          </p:nvSpPr>
          <p:spPr bwMode="auto">
            <a:xfrm>
              <a:off x="410" y="799"/>
              <a:ext cx="1012" cy="39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800" b="1" dirty="0">
                  <a:solidFill>
                    <a:srgbClr val="0000C0"/>
                  </a:solidFill>
                  <a:latin typeface="Arial" charset="0"/>
                  <a:cs typeface="Arial" charset="0"/>
                </a:rPr>
                <a:t>Технология ДМО</a:t>
              </a:r>
              <a:endParaRPr lang="ru-RU" sz="1800" dirty="0">
                <a:solidFill>
                  <a:srgbClr val="0000C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418" y="1283"/>
              <a:ext cx="1011" cy="1177"/>
              <a:chOff x="476" y="1316"/>
              <a:chExt cx="1011" cy="1207"/>
            </a:xfrm>
          </p:grpSpPr>
          <p:sp>
            <p:nvSpPr>
              <p:cNvPr id="8208" name="Oval 23"/>
              <p:cNvSpPr>
                <a:spLocks noChangeArrowheads="1"/>
              </p:cNvSpPr>
              <p:nvPr/>
            </p:nvSpPr>
            <p:spPr bwMode="auto">
              <a:xfrm>
                <a:off x="476" y="1414"/>
                <a:ext cx="1002" cy="110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09" name="Oval 24"/>
              <p:cNvSpPr>
                <a:spLocks noChangeArrowheads="1"/>
              </p:cNvSpPr>
              <p:nvPr/>
            </p:nvSpPr>
            <p:spPr bwMode="auto">
              <a:xfrm>
                <a:off x="667" y="1316"/>
                <a:ext cx="633" cy="565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10" name="Oval 25"/>
              <p:cNvSpPr>
                <a:spLocks noChangeArrowheads="1"/>
              </p:cNvSpPr>
              <p:nvPr/>
            </p:nvSpPr>
            <p:spPr bwMode="auto">
              <a:xfrm>
                <a:off x="1250" y="1480"/>
                <a:ext cx="46" cy="4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11" name="Line 26"/>
              <p:cNvSpPr>
                <a:spLocks noChangeShapeType="1"/>
              </p:cNvSpPr>
              <p:nvPr/>
            </p:nvSpPr>
            <p:spPr bwMode="auto">
              <a:xfrm>
                <a:off x="860" y="1503"/>
                <a:ext cx="13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2" name="Line 27"/>
              <p:cNvSpPr>
                <a:spLocks noChangeShapeType="1"/>
              </p:cNvSpPr>
              <p:nvPr/>
            </p:nvSpPr>
            <p:spPr bwMode="auto">
              <a:xfrm>
                <a:off x="984" y="1503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3" name="Oval 28"/>
              <p:cNvSpPr>
                <a:spLocks noChangeArrowheads="1"/>
              </p:cNvSpPr>
              <p:nvPr/>
            </p:nvSpPr>
            <p:spPr bwMode="auto">
              <a:xfrm>
                <a:off x="662" y="1526"/>
                <a:ext cx="46" cy="4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14" name="Line 29"/>
              <p:cNvSpPr>
                <a:spLocks noChangeShapeType="1"/>
              </p:cNvSpPr>
              <p:nvPr/>
            </p:nvSpPr>
            <p:spPr bwMode="auto">
              <a:xfrm>
                <a:off x="488" y="1350"/>
                <a:ext cx="179" cy="18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5" name="Line 30"/>
              <p:cNvSpPr>
                <a:spLocks noChangeShapeType="1"/>
              </p:cNvSpPr>
              <p:nvPr/>
            </p:nvSpPr>
            <p:spPr bwMode="auto">
              <a:xfrm>
                <a:off x="866" y="1438"/>
                <a:ext cx="0" cy="222"/>
              </a:xfrm>
              <a:prstGeom prst="line">
                <a:avLst/>
              </a:prstGeom>
              <a:noFill/>
              <a:ln w="38100">
                <a:solidFill>
                  <a:srgbClr val="E82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6" name="Line 31"/>
              <p:cNvSpPr>
                <a:spLocks noChangeShapeType="1"/>
              </p:cNvSpPr>
              <p:nvPr/>
            </p:nvSpPr>
            <p:spPr bwMode="auto">
              <a:xfrm flipV="1">
                <a:off x="1276" y="1387"/>
                <a:ext cx="211" cy="1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7" name="Line 32"/>
              <p:cNvSpPr>
                <a:spLocks noChangeShapeType="1"/>
              </p:cNvSpPr>
              <p:nvPr/>
            </p:nvSpPr>
            <p:spPr bwMode="auto">
              <a:xfrm>
                <a:off x="1108" y="1503"/>
                <a:ext cx="15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8" name="Line 33"/>
              <p:cNvSpPr>
                <a:spLocks noChangeShapeType="1"/>
              </p:cNvSpPr>
              <p:nvPr/>
            </p:nvSpPr>
            <p:spPr bwMode="auto">
              <a:xfrm>
                <a:off x="858" y="1543"/>
                <a:ext cx="29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9" name="Line 34"/>
              <p:cNvSpPr>
                <a:spLocks noChangeShapeType="1"/>
              </p:cNvSpPr>
              <p:nvPr/>
            </p:nvSpPr>
            <p:spPr bwMode="auto">
              <a:xfrm>
                <a:off x="716" y="1545"/>
                <a:ext cx="13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0" name="Line 35"/>
              <p:cNvSpPr>
                <a:spLocks noChangeShapeType="1"/>
              </p:cNvSpPr>
              <p:nvPr/>
            </p:nvSpPr>
            <p:spPr bwMode="auto">
              <a:xfrm flipH="1">
                <a:off x="595" y="1541"/>
                <a:ext cx="271" cy="6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1" name="Line 36"/>
              <p:cNvSpPr>
                <a:spLocks noChangeShapeType="1"/>
              </p:cNvSpPr>
              <p:nvPr/>
            </p:nvSpPr>
            <p:spPr bwMode="auto">
              <a:xfrm>
                <a:off x="820" y="2236"/>
                <a:ext cx="2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2" name="Line 37"/>
              <p:cNvSpPr>
                <a:spLocks noChangeShapeType="1"/>
              </p:cNvSpPr>
              <p:nvPr/>
            </p:nvSpPr>
            <p:spPr bwMode="auto">
              <a:xfrm flipH="1" flipV="1">
                <a:off x="858" y="1496"/>
                <a:ext cx="415" cy="7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3" name="Line 38"/>
              <p:cNvSpPr>
                <a:spLocks noChangeShapeType="1"/>
              </p:cNvSpPr>
              <p:nvPr/>
            </p:nvSpPr>
            <p:spPr bwMode="auto">
              <a:xfrm>
                <a:off x="1055" y="2236"/>
                <a:ext cx="2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4" name="Line 39"/>
              <p:cNvSpPr>
                <a:spLocks noChangeShapeType="1"/>
              </p:cNvSpPr>
              <p:nvPr/>
            </p:nvSpPr>
            <p:spPr bwMode="auto">
              <a:xfrm>
                <a:off x="602" y="2236"/>
                <a:ext cx="2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5" name="AutoShape 40"/>
              <p:cNvSpPr>
                <a:spLocks/>
              </p:cNvSpPr>
              <p:nvPr/>
            </p:nvSpPr>
            <p:spPr bwMode="auto">
              <a:xfrm rot="5400000">
                <a:off x="791" y="2089"/>
                <a:ext cx="57" cy="405"/>
              </a:xfrm>
              <a:prstGeom prst="rightBrace">
                <a:avLst>
                  <a:gd name="adj1" fmla="val 59211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55" name="Прямоугольник 54"/>
          <p:cNvSpPr/>
          <p:nvPr/>
        </p:nvSpPr>
        <p:spPr>
          <a:xfrm>
            <a:off x="609600" y="228600"/>
            <a:ext cx="784860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Дидактическая система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метода Л.Г.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Петерсон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grpSp>
        <p:nvGrpSpPr>
          <p:cNvPr id="45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45322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600200" y="2438400"/>
            <a:ext cx="5791200" cy="3260830"/>
            <a:chOff x="1483" y="1331"/>
            <a:chExt cx="2091" cy="1411"/>
          </a:xfrm>
        </p:grpSpPr>
        <p:pic>
          <p:nvPicPr>
            <p:cNvPr id="6" name="Picture 5" descr="serpuhov8"/>
            <p:cNvPicPr>
              <a:picLocks noChangeAspect="1" noChangeArrowheads="1"/>
            </p:cNvPicPr>
            <p:nvPr/>
          </p:nvPicPr>
          <p:blipFill>
            <a:blip r:embed="rId2" cstate="print">
              <a:lum bright="18000"/>
            </a:blip>
            <a:srcRect/>
            <a:stretch>
              <a:fillRect/>
            </a:stretch>
          </p:blipFill>
          <p:spPr bwMode="auto">
            <a:xfrm>
              <a:off x="2125" y="1719"/>
              <a:ext cx="750" cy="657"/>
            </a:xfrm>
            <a:prstGeom prst="rect">
              <a:avLst/>
            </a:prstGeom>
            <a:noFill/>
            <a:ln w="9525">
              <a:solidFill>
                <a:srgbClr val="3333CC"/>
              </a:solidFill>
              <a:miter lim="800000"/>
              <a:headEnd/>
              <a:tailEnd/>
            </a:ln>
          </p:spPr>
        </p:pic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2611" y="1500"/>
              <a:ext cx="841" cy="472"/>
            </a:xfrm>
            <a:prstGeom prst="ellipse">
              <a:avLst/>
            </a:prstGeom>
            <a:solidFill>
              <a:srgbClr val="FFD6C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2752" y="1882"/>
              <a:ext cx="822" cy="442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483" y="1968"/>
              <a:ext cx="2086" cy="434"/>
              <a:chOff x="1989" y="1675"/>
              <a:chExt cx="2025" cy="350"/>
            </a:xfrm>
          </p:grpSpPr>
          <p:sp>
            <p:nvSpPr>
              <p:cNvPr id="21" name="Oval 7"/>
              <p:cNvSpPr>
                <a:spLocks noChangeArrowheads="1"/>
              </p:cNvSpPr>
              <p:nvPr/>
            </p:nvSpPr>
            <p:spPr bwMode="auto">
              <a:xfrm>
                <a:off x="1989" y="1675"/>
                <a:ext cx="764" cy="350"/>
              </a:xfrm>
              <a:prstGeom prst="ellipse">
                <a:avLst/>
              </a:prstGeom>
              <a:solidFill>
                <a:srgbClr val="FFDC4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Text Box 8"/>
              <p:cNvSpPr txBox="1">
                <a:spLocks noChangeArrowheads="1"/>
              </p:cNvSpPr>
              <p:nvPr/>
            </p:nvSpPr>
            <p:spPr bwMode="auto">
              <a:xfrm>
                <a:off x="3298" y="1693"/>
                <a:ext cx="71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spcAft>
                    <a:spcPts val="300"/>
                  </a:spcAft>
                </a:pPr>
                <a:r>
                  <a:rPr lang="ru-RU" sz="1600" b="1" dirty="0" smtClean="0">
                    <a:solidFill>
                      <a:schemeClr val="tx2"/>
                    </a:solidFill>
                    <a:cs typeface="Arial" charset="0"/>
                  </a:rPr>
                  <a:t>Принцип минимакса</a:t>
                </a:r>
                <a:endParaRPr lang="ru-RU" sz="1600" b="1" dirty="0">
                  <a:solidFill>
                    <a:schemeClr val="tx2"/>
                  </a:solidFill>
                  <a:cs typeface="Arial" charset="0"/>
                </a:endParaRPr>
              </a:p>
            </p:txBody>
          </p:sp>
        </p:grp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1516" y="1586"/>
              <a:ext cx="754" cy="433"/>
            </a:xfrm>
            <a:prstGeom prst="ellipse">
              <a:avLst/>
            </a:prstGeom>
            <a:solidFill>
              <a:srgbClr val="E1E1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1566" y="2023"/>
              <a:ext cx="669" cy="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600" b="1" dirty="0">
                  <a:solidFill>
                    <a:schemeClr val="tx2"/>
                  </a:solidFill>
                  <a:cs typeface="Arial" charset="0"/>
                </a:rPr>
                <a:t>Принцип </a:t>
              </a:r>
            </a:p>
            <a:p>
              <a:pPr algn="ctr" eaLnBrk="0" hangingPunct="0">
                <a:spcAft>
                  <a:spcPts val="300"/>
                </a:spcAft>
              </a:pPr>
              <a:r>
                <a:rPr lang="ru-RU" sz="1600" b="1" dirty="0">
                  <a:solidFill>
                    <a:schemeClr val="tx2"/>
                  </a:solidFill>
                  <a:cs typeface="Arial" charset="0"/>
                </a:rPr>
                <a:t>непрерывности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1538" y="1669"/>
              <a:ext cx="755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400" b="1" dirty="0" smtClean="0">
                  <a:solidFill>
                    <a:schemeClr val="tx2"/>
                  </a:solidFill>
                  <a:cs typeface="Arial" charset="0"/>
                </a:rPr>
                <a:t>Принцип </a:t>
              </a:r>
            </a:p>
            <a:p>
              <a:pPr algn="ctr" eaLnBrk="0" hangingPunct="0">
                <a:spcAft>
                  <a:spcPts val="300"/>
                </a:spcAft>
              </a:pPr>
              <a:r>
                <a:rPr lang="ru-RU" sz="1400" b="1" dirty="0" smtClean="0">
                  <a:solidFill>
                    <a:schemeClr val="tx2"/>
                  </a:solidFill>
                  <a:cs typeface="Arial" charset="0"/>
                </a:rPr>
                <a:t>психологической комфортности</a:t>
              </a:r>
              <a:endParaRPr lang="ru-RU" sz="1400" b="1" dirty="0">
                <a:solidFill>
                  <a:schemeClr val="tx2"/>
                </a:solidFill>
                <a:cs typeface="Arial" charset="0"/>
              </a:endParaRPr>
            </a:p>
          </p:txBody>
        </p: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2546" y="2276"/>
              <a:ext cx="768" cy="411"/>
            </a:xfrm>
            <a:prstGeom prst="ellipse">
              <a:avLst/>
            </a:prstGeom>
            <a:solidFill>
              <a:srgbClr val="E0C1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2776" y="1562"/>
              <a:ext cx="583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ru-RU" sz="600" b="1" dirty="0">
                <a:cs typeface="Arial" charset="0"/>
              </a:endParaRPr>
            </a:p>
            <a:p>
              <a:pPr algn="ctr" eaLnBrk="0" hangingPunct="0"/>
              <a:r>
                <a:rPr lang="ru-RU" sz="1400" b="1" dirty="0">
                  <a:solidFill>
                    <a:schemeClr val="tx2"/>
                  </a:solidFill>
                  <a:cs typeface="Arial" charset="0"/>
                </a:rPr>
                <a:t>Принцип </a:t>
              </a:r>
            </a:p>
            <a:p>
              <a:pPr algn="ctr" eaLnBrk="0" hangingPunct="0">
                <a:spcAft>
                  <a:spcPts val="300"/>
                </a:spcAft>
              </a:pPr>
              <a:r>
                <a:rPr lang="ru-RU" sz="1400" b="1" dirty="0">
                  <a:solidFill>
                    <a:schemeClr val="tx2"/>
                  </a:solidFill>
                  <a:cs typeface="Arial" charset="0"/>
                </a:rPr>
                <a:t>творчества</a:t>
              </a:r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1851" y="2286"/>
              <a:ext cx="808" cy="39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1874" y="2317"/>
              <a:ext cx="73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ru-RU" sz="400" b="1" dirty="0">
                <a:cs typeface="Arial" charset="0"/>
              </a:endParaRPr>
            </a:p>
            <a:p>
              <a:pPr algn="ctr" eaLnBrk="0" hangingPunct="0"/>
              <a:r>
                <a:rPr lang="ru-RU" sz="1400" b="1" dirty="0">
                  <a:solidFill>
                    <a:schemeClr val="tx2"/>
                  </a:solidFill>
                  <a:cs typeface="Arial" charset="0"/>
                </a:rPr>
                <a:t>Принцип </a:t>
              </a:r>
            </a:p>
            <a:p>
              <a:pPr algn="ctr" eaLnBrk="0" hangingPunct="0">
                <a:spcAft>
                  <a:spcPts val="300"/>
                </a:spcAft>
              </a:pPr>
              <a:r>
                <a:rPr lang="ru-RU" sz="1400" b="1" dirty="0">
                  <a:solidFill>
                    <a:schemeClr val="tx2"/>
                  </a:solidFill>
                  <a:cs typeface="Arial" charset="0"/>
                </a:rPr>
                <a:t>вариативности</a:t>
              </a:r>
              <a:endParaRPr lang="ru-RU" sz="900" b="1" dirty="0">
                <a:solidFill>
                  <a:schemeClr val="tx2"/>
                </a:solidFill>
                <a:cs typeface="Arial" charset="0"/>
              </a:endParaRPr>
            </a:p>
            <a:p>
              <a:pPr algn="ctr" eaLnBrk="0" hangingPunct="0"/>
              <a:r>
                <a:rPr lang="ru-RU" sz="700" dirty="0">
                  <a:cs typeface="Arial" charset="0"/>
                </a:rPr>
                <a:t> </a:t>
              </a:r>
            </a:p>
          </p:txBody>
        </p:sp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2030" y="1331"/>
              <a:ext cx="779" cy="460"/>
              <a:chOff x="3155" y="1091"/>
              <a:chExt cx="756" cy="391"/>
            </a:xfrm>
          </p:grpSpPr>
          <p:sp>
            <p:nvSpPr>
              <p:cNvPr id="19" name="Oval 19"/>
              <p:cNvSpPr>
                <a:spLocks noChangeArrowheads="1"/>
              </p:cNvSpPr>
              <p:nvPr/>
            </p:nvSpPr>
            <p:spPr bwMode="auto">
              <a:xfrm>
                <a:off x="3155" y="1091"/>
                <a:ext cx="756" cy="391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>
                <a:off x="3209" y="1177"/>
                <a:ext cx="648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sz="1600" b="1" dirty="0">
                    <a:solidFill>
                      <a:schemeClr val="tx2"/>
                    </a:solidFill>
                    <a:cs typeface="Arial" charset="0"/>
                  </a:rPr>
                  <a:t>Принцип </a:t>
                </a:r>
              </a:p>
              <a:p>
                <a:pPr algn="ctr" eaLnBrk="0" hangingPunct="0">
                  <a:spcAft>
                    <a:spcPts val="300"/>
                  </a:spcAft>
                </a:pPr>
                <a:r>
                  <a:rPr lang="ru-RU" sz="1600" b="1" dirty="0">
                    <a:solidFill>
                      <a:schemeClr val="tx2"/>
                    </a:solidFill>
                    <a:cs typeface="Arial" charset="0"/>
                  </a:rPr>
                  <a:t>деятельности</a:t>
                </a:r>
              </a:p>
            </p:txBody>
          </p:sp>
        </p:grp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2639" y="2287"/>
              <a:ext cx="752" cy="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ts val="400"/>
                </a:spcBef>
              </a:pPr>
              <a:endParaRPr lang="ru-RU" sz="800" b="1" dirty="0">
                <a:cs typeface="Arial" charset="0"/>
              </a:endParaRPr>
            </a:p>
            <a:p>
              <a:pPr algn="ctr" eaLnBrk="0" hangingPunct="0">
                <a:spcBef>
                  <a:spcPts val="400"/>
                </a:spcBef>
              </a:pPr>
              <a:r>
                <a:rPr lang="ru-RU" sz="1600" b="1" dirty="0">
                  <a:solidFill>
                    <a:schemeClr val="tx2"/>
                  </a:solidFill>
                  <a:cs typeface="Arial" charset="0"/>
                </a:rPr>
                <a:t>Принцип целостности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219200" y="533400"/>
            <a:ext cx="762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Условия необходимые для включения учащихся в ПД и ИД обеспечиваются системой дидактических принципов. 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24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5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6180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Погружение в проект </a:t>
            </a:r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определение проблематики проекта, оценка возможностей;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Организация деятельности </a:t>
            </a:r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определение цели и задач проекта и разработка плана их достижения;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Осуществление деятельности </a:t>
            </a:r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проекта;</a:t>
            </a:r>
          </a:p>
          <a:p>
            <a:pPr lvl="0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Презентация результатов </a:t>
            </a:r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представление и анализ результатов.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Основные этапы проектной деятельности</a:t>
            </a:r>
            <a:endParaRPr lang="ru-RU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5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870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3069" y="609600"/>
            <a:ext cx="8229600" cy="96589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Требования к ООП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069" y="1676400"/>
            <a:ext cx="8229600" cy="471189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sz="4000" u="sng" dirty="0"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определять общее содержание ООО и включать образовательные программы, ориентированные на достижение личностных, предметных и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  результатов, в том числе:</a:t>
            </a:r>
          </a:p>
          <a:p>
            <a:pPr>
              <a:lnSpc>
                <a:spcPct val="120000"/>
              </a:lnSpc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программу развития УУД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(программу формирования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общеучебных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умений и навыков) на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ступени ООО, включающую 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формирование компетенций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обучающихся в области использования ИКТ, 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учебно-исследовательской  и проектной деятельности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17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463" y="296616"/>
            <a:ext cx="1821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ФГОС ООО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7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4500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0328102"/>
              </p:ext>
            </p:extLst>
          </p:nvPr>
        </p:nvGraphicFramePr>
        <p:xfrm>
          <a:off x="341642" y="494374"/>
          <a:ext cx="8462634" cy="5357938"/>
        </p:xfrm>
        <a:graphic>
          <a:graphicData uri="http://schemas.openxmlformats.org/drawingml/2006/table">
            <a:tbl>
              <a:tblPr/>
              <a:tblGrid>
                <a:gridCol w="4760232"/>
                <a:gridCol w="2040099"/>
                <a:gridCol w="1662303"/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ТДМ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ПД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ИД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12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1.Мотивация (самоопределение) к учебной деятельности. </a:t>
                      </a: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2. Актуализация и пробное учебное действие. </a:t>
                      </a:r>
                      <a:endParaRPr lang="ru-RU" sz="18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3. Выявление места и причины затруднения.  </a:t>
                      </a: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7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800" b="0" dirty="0" err="1">
                          <a:latin typeface="Times New Roman"/>
                          <a:ea typeface="Times New Roman"/>
                          <a:cs typeface="Times New Roman"/>
                        </a:rPr>
                        <a:t>Целеполагание</a:t>
                      </a: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 и построение проекта выхода из затруднения. </a:t>
                      </a: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5. Реализация построенного проекта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6. Первичное закрепление с комментированием во внешней речи. </a:t>
                      </a: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7. Самостоятельная работа с самопроверкой по эталону. </a:t>
                      </a: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8. Включение в систему знаний и повторение.</a:t>
                      </a: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Times New Roman"/>
                          <a:cs typeface="Times New Roman"/>
                        </a:rPr>
                        <a:t>9. Рефлексия учебной деятельности на </a:t>
                      </a:r>
                      <a:r>
                        <a:rPr lang="ru-RU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уроке.</a:t>
                      </a:r>
                      <a:endParaRPr lang="ru-RU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630" marR="53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43800" y="21336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1447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20574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28194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9906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9144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15240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43800" y="28194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3352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43800" y="34290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54102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0" y="54102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endParaRPr lang="ru-RU" sz="4000" dirty="0">
              <a:solidFill>
                <a:srgbClr val="C00000"/>
              </a:solidFill>
            </a:endParaRPr>
          </a:p>
        </p:txBody>
      </p:sp>
      <p:grpSp>
        <p:nvGrpSpPr>
          <p:cNvPr id="16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17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1270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1" grpId="0"/>
      <p:bldP spid="13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3000" y="3810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метода дает возможность на каждом уроке ОНЗ тренировать способность учащихся к проектной деятельности.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9200" y="1752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всех этапах урока ОНЗ, за исключением этапов 6 – 8, последовательно осуществляются этапы проектной деятельности.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3124200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ходе урока ОНЗ учащиеся выстраивают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монопредметный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минипроект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3000" y="43434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случае, когда проект является исследовательским, можно говорить о включении учащихся в исследовательскую деятельность.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22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ВЫВОДЫ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11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2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4739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555662"/>
              </p:ext>
            </p:extLst>
          </p:nvPr>
        </p:nvGraphicFramePr>
        <p:xfrm>
          <a:off x="457200" y="1371600"/>
          <a:ext cx="8229600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2971800"/>
                <a:gridCol w="2209800"/>
              </a:tblGrid>
              <a:tr h="10566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Уровень реализации ТДМ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Вид проекта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Возраст учащихся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72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Базовый уровень</a:t>
                      </a:r>
                    </a:p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класс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Технологический уровень</a:t>
                      </a:r>
                    </a:p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Исполнительский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– 3 класс</a:t>
                      </a:r>
                    </a:p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8176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Системно-технологический</a:t>
                      </a:r>
                      <a:r>
                        <a:rPr lang="ru-RU" sz="2400" baseline="0" dirty="0" smtClean="0"/>
                        <a:t> уровень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Конструктивный 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Творческий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 – 6 класс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7 – 9 класс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Особенности организации ПД и ИД на основе ДСДМ «Школа 2000...».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10400" y="6172200"/>
            <a:ext cx="1548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исключения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7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7471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3069" y="2133600"/>
            <a:ext cx="8229600" cy="4525963"/>
          </a:xfrm>
        </p:spPr>
        <p:txBody>
          <a:bodyPr/>
          <a:lstStyle/>
          <a:p>
            <a:pPr lvl="0"/>
            <a:r>
              <a:rPr lang="ru-RU" sz="2800" dirty="0" smtClean="0">
                <a:latin typeface="Arial" pitchFamily="34" charset="0"/>
                <a:cs typeface="Arial" pitchFamily="34" charset="0"/>
              </a:rPr>
              <a:t>Процесс проектирования (в ряде случаев исследования) осуществляется на каждом уроке ОНЗ. При этом его этапы повторяются неоднократно, становятся предметом специальной рефлексии.</a:t>
            </a:r>
          </a:p>
          <a:p>
            <a:pPr lvl="0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4676" y="609600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Преимущества реализации ПД (ИД) на основе ДСДМ Л.Г. </a:t>
            </a:r>
            <a:r>
              <a:rPr lang="ru-RU" sz="36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Петерсон</a:t>
            </a:r>
            <a: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6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pitchFamily="34" charset="0"/>
              </a:endParaRPr>
            </a:p>
          </p:txBody>
        </p:sp>
        <p:sp>
          <p:nvSpPr>
            <p:cNvPr id="7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9998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525963"/>
          </a:xfrm>
        </p:spPr>
        <p:txBody>
          <a:bodyPr/>
          <a:lstStyle/>
          <a:p>
            <a:pPr lvl="0"/>
            <a:r>
              <a:rPr lang="ru-RU" sz="2800" dirty="0" smtClean="0"/>
              <a:t>Знание способов выполнения действий, изученные в рамках курса «Мир деятельности» способствуют более осознанному проведению исследования и построения проекта.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3069" y="836712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Преимущества реализации ПД (ИД) на основе ДСДМ Л.Г. </a:t>
            </a:r>
            <a:r>
              <a:rPr lang="ru-RU" sz="36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Петерсон</a:t>
            </a:r>
            <a: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6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pitchFamily="34" charset="0"/>
              </a:endParaRPr>
            </a:p>
          </p:txBody>
        </p:sp>
        <p:sp>
          <p:nvSpPr>
            <p:cNvPr id="7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9703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lvl="0"/>
            <a:r>
              <a:rPr lang="ru-RU" sz="2800" dirty="0" smtClean="0"/>
              <a:t>Одним из условий включения учащихся в проектную и исследовательскую деятельность является обращение к уже имеющемуся у них опыту ПД и ИД. Приобретение такого опыта на уроках, построенных в ТДМ, позволяет переходить к построению продолжительных </a:t>
            </a:r>
            <a:r>
              <a:rPr lang="ru-RU" sz="2800" dirty="0" err="1" smtClean="0"/>
              <a:t>межпредметных</a:t>
            </a:r>
            <a:r>
              <a:rPr lang="ru-RU" sz="2800" dirty="0" smtClean="0"/>
              <a:t> проектов во внеурочной деятельности.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3069" y="533400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Преимущества реализации ПД (ИД) на основе ДСДМ Л.Г. </a:t>
            </a:r>
            <a:r>
              <a:rPr lang="ru-RU" sz="36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Петерсон</a:t>
            </a:r>
            <a: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6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pitchFamily="34" charset="0"/>
              </a:endParaRPr>
            </a:p>
          </p:txBody>
        </p:sp>
        <p:sp>
          <p:nvSpPr>
            <p:cNvPr id="7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0252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343400" y="990600"/>
            <a:ext cx="4572000" cy="4525963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становится инструментом для учителей, позволяющим системно формировать у учащихся умение самостоятельно осуществлять проектную и исследовательскую деятельность в учебном процессе.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71463" y="1167605"/>
            <a:ext cx="4495800" cy="4525963"/>
          </a:xfrm>
        </p:spPr>
        <p:txBody>
          <a:bodyPr>
            <a:normAutofit/>
          </a:bodyPr>
          <a:lstStyle/>
          <a:p>
            <a:r>
              <a:rPr lang="ru-RU" sz="3100" dirty="0" smtClean="0">
                <a:solidFill>
                  <a:srgbClr val="0070C0"/>
                </a:solidFill>
              </a:rPr>
              <a:t>создает возможность для каждого ученика системно включаться в проектную и исследовательскую деятельность на личностно-значимом уровне.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228600" y="0"/>
            <a:ext cx="9372600" cy="1143000"/>
          </a:xfrm>
        </p:spPr>
        <p:txBody>
          <a:bodyPr>
            <a:normAutofit/>
          </a:bodyPr>
          <a:lstStyle/>
          <a:p>
            <a:pPr algn="ctr"/>
            <a:r>
              <a:rPr lang="ru-RU" sz="35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ДСДМ «Школа 2000 …» Л.Г. </a:t>
            </a:r>
            <a:r>
              <a:rPr lang="ru-RU" sz="35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Петерсон</a:t>
            </a:r>
            <a:endParaRPr lang="ru-RU" sz="35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7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pitchFamily="34" charset="0"/>
              </a:endParaRPr>
            </a:p>
          </p:txBody>
        </p:sp>
        <p:sp>
          <p:nvSpPr>
            <p:cNvPr id="8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>
                <a:latin typeface="Arial" pitchFamily="34" charset="0"/>
              </a:endParaRPr>
            </a:p>
          </p:txBody>
        </p:sp>
      </p:grpSp>
      <p:pic>
        <p:nvPicPr>
          <p:cNvPr id="9" name="Picture 2" descr="\\server\data\Работа методистов\МИД\! МиД_1 класс_издательство_22.07.11\Все рисунки для презентаций\без фона\Урок 2_Фея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7396" y="3933056"/>
            <a:ext cx="1530656" cy="243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Смайлик весёлый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" y="5562600"/>
            <a:ext cx="890587" cy="968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4271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-387424"/>
            <a:ext cx="7858180" cy="2357454"/>
          </a:xfrm>
          <a:ln>
            <a:miter lim="800000"/>
            <a:headEnd/>
            <a:tailEnd/>
          </a:ln>
        </p:spPr>
        <p:txBody>
          <a:bodyPr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ru-RU" sz="3200" b="1" kern="1200" dirty="0">
                <a:solidFill>
                  <a:srgbClr val="C000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Причины необходимости перехода общества к новой образовательной системе</a:t>
            </a:r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539750" y="2133600"/>
            <a:ext cx="7993063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chemeClr val="accent2">
                    <a:lumMod val="25000"/>
                  </a:schemeClr>
                </a:solidFill>
                <a:latin typeface="Arial Black" pitchFamily="34" charset="0"/>
              </a:rPr>
              <a:t>Возникновение понятия </a:t>
            </a:r>
            <a:r>
              <a:rPr lang="ru-RU" sz="2800" b="1" i="1" dirty="0">
                <a:solidFill>
                  <a:srgbClr val="FF0000"/>
                </a:solidFill>
                <a:latin typeface="Arial Black" pitchFamily="34" charset="0"/>
              </a:rPr>
              <a:t>«универсальные учебные действия» </a:t>
            </a:r>
            <a:r>
              <a:rPr lang="ru-RU" sz="2800" dirty="0">
                <a:solidFill>
                  <a:schemeClr val="accent2">
                    <a:lumMod val="25000"/>
                  </a:schemeClr>
                </a:solidFill>
                <a:latin typeface="Arial Black" pitchFamily="34" charset="0"/>
              </a:rPr>
              <a:t>связано с изменением парадигмы образования:</a:t>
            </a:r>
            <a:br>
              <a:rPr lang="ru-RU" sz="2800" dirty="0">
                <a:solidFill>
                  <a:schemeClr val="accent2">
                    <a:lumMod val="25000"/>
                  </a:schemeClr>
                </a:solidFill>
                <a:latin typeface="Arial Black" pitchFamily="34" charset="0"/>
              </a:rPr>
            </a:br>
            <a:r>
              <a:rPr lang="ru-RU" sz="2800" dirty="0">
                <a:solidFill>
                  <a:schemeClr val="accent2">
                    <a:lumMod val="25000"/>
                  </a:schemeClr>
                </a:solidFill>
                <a:latin typeface="Arial Black" pitchFamily="34" charset="0"/>
              </a:rPr>
              <a:t>от цели усвоения знаний, умений и навыков </a:t>
            </a:r>
            <a:br>
              <a:rPr lang="ru-RU" sz="2800" dirty="0">
                <a:solidFill>
                  <a:schemeClr val="accent2">
                    <a:lumMod val="25000"/>
                  </a:schemeClr>
                </a:solidFill>
                <a:latin typeface="Arial Black" pitchFamily="34" charset="0"/>
              </a:rPr>
            </a:br>
            <a:r>
              <a:rPr lang="ru-RU" sz="2800" dirty="0">
                <a:solidFill>
                  <a:schemeClr val="accent2">
                    <a:lumMod val="25000"/>
                  </a:schemeClr>
                </a:solidFill>
                <a:latin typeface="Arial Black" pitchFamily="34" charset="0"/>
              </a:rPr>
              <a:t>к цели развития личности учащегося</a:t>
            </a:r>
            <a:endParaRPr lang="ru-RU" sz="2800" dirty="0">
              <a:solidFill>
                <a:schemeClr val="accent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500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363" y="1124744"/>
            <a:ext cx="7807325" cy="522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79512" y="260648"/>
            <a:ext cx="8783638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28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К чему приводит формирующая, «</a:t>
            </a:r>
            <a:r>
              <a:rPr lang="ru-RU" sz="2800" b="1" kern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знаниевая</a:t>
            </a:r>
            <a:r>
              <a:rPr lang="ru-RU" sz="28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», не развивающая  парадигма</a:t>
            </a:r>
          </a:p>
        </p:txBody>
      </p:sp>
    </p:spTree>
    <p:extLst>
      <p:ext uri="{BB962C8B-B14F-4D97-AF65-F5344CB8AC3E}">
        <p14:creationId xmlns:p14="http://schemas.microsoft.com/office/powerpoint/2010/main" xmlns="" val="386072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1268760"/>
            <a:ext cx="7834312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26035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32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Почему не удается стабильно получать «новое качество» образования</a:t>
            </a:r>
            <a:r>
              <a:rPr lang="ru-RU" sz="32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95893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Arial Black" pitchFamily="34" charset="0"/>
              </a:rPr>
              <a:t>Виды универсальных учебных действий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579937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25000"/>
                  </a:schemeClr>
                </a:solidFill>
              </a:rPr>
              <a:t>Личностные</a:t>
            </a:r>
          </a:p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25000"/>
                  </a:schemeClr>
                </a:solidFill>
              </a:rPr>
              <a:t>Регулятивные</a:t>
            </a:r>
          </a:p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25000"/>
                  </a:schemeClr>
                </a:solidFill>
              </a:rPr>
              <a:t>Познавательные</a:t>
            </a:r>
          </a:p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25000"/>
                  </a:schemeClr>
                </a:solidFill>
              </a:rPr>
              <a:t>Коммуникативные</a:t>
            </a:r>
          </a:p>
          <a:p>
            <a:pPr>
              <a:buFont typeface="Wingdings" pitchFamily="2" charset="2"/>
              <a:buNone/>
              <a:defRPr/>
            </a:pPr>
            <a:endParaRPr lang="ru-RU" sz="4000" b="1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2">
                    <a:lumMod val="25000"/>
                  </a:schemeClr>
                </a:solidFill>
              </a:rPr>
              <a:t>Российская академия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25722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2332037"/>
            <a:ext cx="8077200" cy="41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предполагает выполнение учащимися учебных исследовательских задач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 заранее неизвестным решением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направленных на создание представлений об объекте или явлении окружающего мира,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 руководством специалиста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руководителя исследовательской работы. 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Учебно-исследовательская деятельность 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5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2877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3069" y="1524000"/>
            <a:ext cx="8229600" cy="4525963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Выделение в учебном материале проблемных точек, предполагающих неоднозначность;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Формирование или выделение нескольких версий, гипотез (взгляда на объект, развития процесса и др.) в избранной проблеме, их адекватное формулирование;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Работа с разными версиями на основе анализа информации (методики сбора материала, сравнения и др.);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Работа с первоисточниками, «свидетельствами» при разработке версий;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Применение общих методов научного познания;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Принятие на основе применения методов научного познания одной из версий в качестве истинной.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50613" y="609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Основные характеристики учебного исследования: </a:t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5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327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67761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Общие методы научного познания</a:t>
            </a: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1295400"/>
            <a:ext cx="8077200" cy="119970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Методы эмпирического исследования (наблюдение, сравнение, измерение, эксперимент); </a:t>
            </a:r>
          </a:p>
          <a:p>
            <a:pPr algn="l"/>
            <a:endParaRPr lang="ru-RU" sz="1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Методы, используемые как на эмпирическом, так и на теоретическом уровне исследования (абстрагирование, анализ и синтез, индукция и дедукция, моделирование и др.); </a:t>
            </a:r>
          </a:p>
          <a:p>
            <a:pPr algn="l"/>
            <a:endParaRPr lang="ru-RU" sz="1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Методы теоретического исследования (восхождение от абстрактного к конкретному и др.)</a:t>
            </a:r>
          </a:p>
          <a:p>
            <a:endParaRPr lang="ru-RU" dirty="0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0" y="0"/>
            <a:ext cx="9075738" cy="6861175"/>
            <a:chOff x="6" y="1"/>
            <a:chExt cx="5717" cy="4322"/>
          </a:xfrm>
        </p:grpSpPr>
        <p:sp>
          <p:nvSpPr>
            <p:cNvPr id="5" name="Rectangle 42"/>
            <p:cNvSpPr>
              <a:spLocks noChangeArrowheads="1"/>
            </p:cNvSpPr>
            <p:nvPr/>
          </p:nvSpPr>
          <p:spPr bwMode="auto">
            <a:xfrm>
              <a:off x="6" y="1"/>
              <a:ext cx="5717" cy="4322"/>
            </a:xfrm>
            <a:prstGeom prst="rect">
              <a:avLst/>
            </a:prstGeom>
            <a:noFill/>
            <a:ln w="19050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77" y="182"/>
              <a:ext cx="5375" cy="3960"/>
            </a:xfrm>
            <a:prstGeom prst="rect">
              <a:avLst/>
            </a:prstGeom>
            <a:noFill/>
            <a:ln w="57150">
              <a:solidFill>
                <a:srgbClr val="558EC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7078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1100</Words>
  <Application>Microsoft Office PowerPoint</Application>
  <PresentationFormat>Экран (4:3)</PresentationFormat>
  <Paragraphs>218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Организация проектной и исследовательской деятельности</vt:lpstr>
      <vt:lpstr>Требования к ООП</vt:lpstr>
      <vt:lpstr>Причины необходимости перехода общества к новой образовательной системе</vt:lpstr>
      <vt:lpstr>Слайд 4</vt:lpstr>
      <vt:lpstr>Слайд 5</vt:lpstr>
      <vt:lpstr>Виды универсальных учебных действий</vt:lpstr>
      <vt:lpstr>Учебно-исследовательская деятельность </vt:lpstr>
      <vt:lpstr>Основные характеристики учебного исследования:  </vt:lpstr>
      <vt:lpstr>Общие методы научного познания</vt:lpstr>
      <vt:lpstr>Этапы учебно-исследовательской деятельности: </vt:lpstr>
      <vt:lpstr>Проектная деятельность</vt:lpstr>
      <vt:lpstr>Основные  характеристики проектной  деятельности: </vt:lpstr>
      <vt:lpstr>Классификация проектов</vt:lpstr>
      <vt:lpstr>Основные этапы проектной деятельности</vt:lpstr>
      <vt:lpstr>Слайд 15</vt:lpstr>
      <vt:lpstr>ЗАЧЕМ?</vt:lpstr>
      <vt:lpstr>Слайд 17</vt:lpstr>
      <vt:lpstr>Слайд 18</vt:lpstr>
      <vt:lpstr>Основные этапы проектной деятельности</vt:lpstr>
      <vt:lpstr>Слайд 20</vt:lpstr>
      <vt:lpstr>Слайд 21</vt:lpstr>
      <vt:lpstr>Особенности организации ПД и ИД на основе ДСДМ «Школа 2000...».</vt:lpstr>
      <vt:lpstr>Преимущества реализации ПД (ИД) на основе ДСДМ Л.Г. Петерсон </vt:lpstr>
      <vt:lpstr>Преимущества реализации ПД (ИД) на основе ДСДМ Л.Г. Петерсон </vt:lpstr>
      <vt:lpstr>Преимущества реализации ПД (ИД) на основе ДСДМ Л.Г. Петерсон </vt:lpstr>
      <vt:lpstr>ДСДМ «Школа 2000 …» Л.Г. Петерсон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проектной и исследовательской деятельности</dc:title>
  <dc:creator>Можаева В.В.</dc:creator>
  <cp:lastModifiedBy>ЕськоваНВ</cp:lastModifiedBy>
  <cp:revision>10</cp:revision>
  <dcterms:created xsi:type="dcterms:W3CDTF">2013-02-14T09:57:29Z</dcterms:created>
  <dcterms:modified xsi:type="dcterms:W3CDTF">2013-03-05T08:21:10Z</dcterms:modified>
</cp:coreProperties>
</file>