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0" r:id="rId3"/>
    <p:sldId id="281" r:id="rId4"/>
    <p:sldId id="284" r:id="rId5"/>
    <p:sldId id="262" r:id="rId6"/>
    <p:sldId id="277" r:id="rId7"/>
    <p:sldId id="276" r:id="rId8"/>
    <p:sldId id="264" r:id="rId9"/>
    <p:sldId id="261" r:id="rId10"/>
    <p:sldId id="285" r:id="rId11"/>
    <p:sldId id="265" r:id="rId12"/>
    <p:sldId id="275" r:id="rId13"/>
    <p:sldId id="268" r:id="rId14"/>
    <p:sldId id="270" r:id="rId15"/>
    <p:sldId id="271" r:id="rId16"/>
    <p:sldId id="273" r:id="rId17"/>
    <p:sldId id="278" r:id="rId18"/>
    <p:sldId id="28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AAA8-ABE7-4192-8951-21501EE9A2C8}" type="datetimeFigureOut">
              <a:rPr lang="ru-RU" smtClean="0"/>
              <a:t>13.12.2012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7D6D8-05E2-4DB2-B7CC-9A3341ADFAB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AAA8-ABE7-4192-8951-21501EE9A2C8}" type="datetimeFigureOut">
              <a:rPr lang="ru-RU" smtClean="0"/>
              <a:t>13.12.2012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7D6D8-05E2-4DB2-B7CC-9A3341ADFA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AAA8-ABE7-4192-8951-21501EE9A2C8}" type="datetimeFigureOut">
              <a:rPr lang="ru-RU" smtClean="0"/>
              <a:t>13.12.2012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7D6D8-05E2-4DB2-B7CC-9A3341ADFA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AAA8-ABE7-4192-8951-21501EE9A2C8}" type="datetimeFigureOut">
              <a:rPr lang="ru-RU" smtClean="0"/>
              <a:t>13.12.2012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7D6D8-05E2-4DB2-B7CC-9A3341ADFAB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AAA8-ABE7-4192-8951-21501EE9A2C8}" type="datetimeFigureOut">
              <a:rPr lang="ru-RU" smtClean="0"/>
              <a:t>13.12.2012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7D6D8-05E2-4DB2-B7CC-9A3341ADFA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AAA8-ABE7-4192-8951-21501EE9A2C8}" type="datetimeFigureOut">
              <a:rPr lang="ru-RU" smtClean="0"/>
              <a:t>13.12.2012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7D6D8-05E2-4DB2-B7CC-9A3341ADFAB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AAA8-ABE7-4192-8951-21501EE9A2C8}" type="datetimeFigureOut">
              <a:rPr lang="ru-RU" smtClean="0"/>
              <a:t>13.12.2012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7D6D8-05E2-4DB2-B7CC-9A3341ADFAB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AAA8-ABE7-4192-8951-21501EE9A2C8}" type="datetimeFigureOut">
              <a:rPr lang="ru-RU" smtClean="0"/>
              <a:t>13.12.2012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7D6D8-05E2-4DB2-B7CC-9A3341ADFA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AAA8-ABE7-4192-8951-21501EE9A2C8}" type="datetimeFigureOut">
              <a:rPr lang="ru-RU" smtClean="0"/>
              <a:t>13.12.2012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7D6D8-05E2-4DB2-B7CC-9A3341ADFA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AAA8-ABE7-4192-8951-21501EE9A2C8}" type="datetimeFigureOut">
              <a:rPr lang="ru-RU" smtClean="0"/>
              <a:t>13.12.2012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7D6D8-05E2-4DB2-B7CC-9A3341ADFA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AAA8-ABE7-4192-8951-21501EE9A2C8}" type="datetimeFigureOut">
              <a:rPr lang="ru-RU" smtClean="0"/>
              <a:t>13.12.2012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7D6D8-05E2-4DB2-B7CC-9A3341ADFAB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855AAA8-ABE7-4192-8951-21501EE9A2C8}" type="datetimeFigureOut">
              <a:rPr lang="ru-RU" smtClean="0"/>
              <a:t>13.12.2012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387D6D8-05E2-4DB2-B7CC-9A3341ADFAB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4941168"/>
            <a:ext cx="4536504" cy="1296144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Презентацию подготовила учитель ИЗО МОУ «СОШ п. Тепличный Саратовского района Саратовской области»   Бахметьева Марина Владимировна</a:t>
            </a:r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348880"/>
            <a:ext cx="7488831" cy="2376264"/>
          </a:xfrm>
        </p:spPr>
        <p:txBody>
          <a:bodyPr/>
          <a:lstStyle/>
          <a:p>
            <a:r>
              <a:rPr lang="ru-RU" sz="3600" dirty="0" smtClean="0"/>
              <a:t>Импрессионизм. Застывшие мгновения импрессионистов.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6019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907705" y="4581525"/>
            <a:ext cx="6552727" cy="719138"/>
          </a:xfrm>
        </p:spPr>
        <p:txBody>
          <a:bodyPr/>
          <a:lstStyle/>
          <a:p>
            <a:r>
              <a:rPr lang="ru-RU" sz="1800" dirty="0"/>
              <a:t>Клод Моне «Стог сена в </a:t>
            </a:r>
            <a:r>
              <a:rPr lang="ru-RU" sz="1800" dirty="0" err="1"/>
              <a:t>Живерни</a:t>
            </a:r>
            <a:r>
              <a:rPr lang="ru-RU" sz="1800" dirty="0"/>
              <a:t>» 1886 г.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764704"/>
            <a:ext cx="5008333" cy="3580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82982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45224"/>
            <a:ext cx="8496943" cy="648072"/>
          </a:xfrm>
        </p:spPr>
        <p:txBody>
          <a:bodyPr/>
          <a:lstStyle/>
          <a:p>
            <a:r>
              <a:rPr lang="ru-RU" sz="1800" dirty="0"/>
              <a:t>Огюст Ренуар «Мадам Моне</a:t>
            </a:r>
            <a:r>
              <a:rPr lang="ru-RU" sz="1800" dirty="0" smtClean="0"/>
              <a:t>» 1872г. 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872" y="369372"/>
            <a:ext cx="6353463" cy="4643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866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2" y="4941888"/>
            <a:ext cx="3430718" cy="1655762"/>
          </a:xfrm>
        </p:spPr>
        <p:txBody>
          <a:bodyPr/>
          <a:lstStyle/>
          <a:p>
            <a:r>
              <a:rPr lang="ru-RU" sz="1800" dirty="0"/>
              <a:t>Огюст Ренуар</a:t>
            </a:r>
            <a:br>
              <a:rPr lang="ru-RU" sz="1800" dirty="0"/>
            </a:br>
            <a:r>
              <a:rPr lang="ru-RU" sz="1800" dirty="0"/>
              <a:t>«Девушка с веером</a:t>
            </a:r>
            <a:r>
              <a:rPr lang="ru-RU" sz="1800" dirty="0" smtClean="0"/>
              <a:t>» 1881г. 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230" y="161925"/>
            <a:ext cx="4428125" cy="607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4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5661025"/>
            <a:ext cx="8712200" cy="576263"/>
          </a:xfrm>
        </p:spPr>
        <p:txBody>
          <a:bodyPr/>
          <a:lstStyle/>
          <a:p>
            <a:r>
              <a:rPr lang="ru-RU" sz="1800" dirty="0"/>
              <a:t>Эдгар Дега «Голубые танцовщицы</a:t>
            </a:r>
            <a:r>
              <a:rPr lang="ru-RU" sz="1800" dirty="0" smtClean="0"/>
              <a:t>» 1890-99г. </a:t>
            </a:r>
            <a:endParaRPr lang="ru-RU" sz="1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075" y="548680"/>
            <a:ext cx="4596416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298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411761" y="5661025"/>
            <a:ext cx="5688632" cy="576263"/>
          </a:xfrm>
        </p:spPr>
        <p:txBody>
          <a:bodyPr/>
          <a:lstStyle/>
          <a:p>
            <a:r>
              <a:rPr lang="ru-RU" sz="1800" dirty="0" smtClean="0"/>
              <a:t>Эдуард Мане </a:t>
            </a:r>
            <a:r>
              <a:rPr lang="ru-RU" sz="1800" dirty="0"/>
              <a:t>«Олимпия</a:t>
            </a:r>
            <a:r>
              <a:rPr lang="ru-RU" sz="1800" dirty="0" smtClean="0"/>
              <a:t>» 1863г. </a:t>
            </a:r>
            <a:endParaRPr lang="ru-RU" sz="1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970" y="908720"/>
            <a:ext cx="5724816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446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085184"/>
            <a:ext cx="7704856" cy="648072"/>
          </a:xfrm>
        </p:spPr>
        <p:txBody>
          <a:bodyPr/>
          <a:lstStyle/>
          <a:p>
            <a:r>
              <a:rPr lang="ru-RU" sz="1800" dirty="0" smtClean="0"/>
              <a:t>Камилл </a:t>
            </a:r>
            <a:r>
              <a:rPr lang="ru-RU" sz="1800" dirty="0" err="1" smtClean="0"/>
              <a:t>Писсарро</a:t>
            </a:r>
            <a:r>
              <a:rPr lang="ru-RU" sz="1800" dirty="0" smtClean="0"/>
              <a:t> </a:t>
            </a:r>
            <a:r>
              <a:rPr lang="ru-RU" sz="1800" dirty="0"/>
              <a:t>«Бульвар Монмартр»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69512"/>
            <a:ext cx="5604683" cy="4371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577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373216"/>
            <a:ext cx="6512511" cy="864096"/>
          </a:xfrm>
        </p:spPr>
        <p:txBody>
          <a:bodyPr/>
          <a:lstStyle/>
          <a:p>
            <a:r>
              <a:rPr lang="ru-RU" sz="2000" dirty="0"/>
              <a:t>Черты </a:t>
            </a:r>
            <a:r>
              <a:rPr lang="ru-RU" sz="2000" dirty="0" smtClean="0"/>
              <a:t>импрессионизма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63688" y="1268760"/>
            <a:ext cx="6120680" cy="4176464"/>
          </a:xfrm>
        </p:spPr>
        <p:txBody>
          <a:bodyPr>
            <a:normAutofit lnSpcReduction="1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900" b="1" dirty="0">
                <a:latin typeface="Times New Roman"/>
                <a:ea typeface="Times New Roman"/>
                <a:cs typeface="Times New Roman"/>
              </a:rPr>
              <a:t>Мгновенность. </a:t>
            </a:r>
            <a:endParaRPr lang="ru-RU" sz="1900" b="1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900" b="1" dirty="0">
                <a:latin typeface="Times New Roman"/>
                <a:ea typeface="Times New Roman"/>
                <a:cs typeface="Times New Roman"/>
              </a:rPr>
              <a:t>Сочность и яркость красок. </a:t>
            </a:r>
            <a:endParaRPr lang="ru-RU" sz="1900" b="1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900" b="1" dirty="0">
                <a:latin typeface="Times New Roman"/>
                <a:ea typeface="Times New Roman"/>
                <a:cs typeface="Times New Roman"/>
              </a:rPr>
              <a:t>Чистота тона. </a:t>
            </a:r>
            <a:endParaRPr lang="ru-RU" sz="1900" b="1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900" b="1" dirty="0">
                <a:latin typeface="Times New Roman"/>
                <a:ea typeface="Times New Roman"/>
                <a:cs typeface="Times New Roman"/>
              </a:rPr>
              <a:t>Цветные рефлексы. </a:t>
            </a:r>
            <a:endParaRPr lang="ru-RU" sz="1900" b="1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900" b="1" dirty="0">
                <a:latin typeface="Times New Roman"/>
                <a:ea typeface="Times New Roman"/>
                <a:cs typeface="Times New Roman"/>
              </a:rPr>
              <a:t>Динамизм стремительных мазков. </a:t>
            </a:r>
            <a:endParaRPr lang="ru-RU" sz="1900" b="1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900" b="1" dirty="0">
                <a:latin typeface="Times New Roman"/>
                <a:ea typeface="Times New Roman"/>
                <a:cs typeface="Times New Roman"/>
              </a:rPr>
              <a:t>Свето-теневые эффекты. </a:t>
            </a:r>
            <a:endParaRPr lang="ru-RU" sz="1900" b="1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900" b="1" dirty="0">
                <a:latin typeface="Times New Roman"/>
                <a:ea typeface="Times New Roman"/>
                <a:cs typeface="Times New Roman"/>
              </a:rPr>
              <a:t>Впечатления. </a:t>
            </a:r>
            <a:endParaRPr lang="ru-RU" sz="1900" b="1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900" b="1" dirty="0">
                <a:latin typeface="Times New Roman"/>
                <a:ea typeface="Times New Roman"/>
                <a:cs typeface="Times New Roman"/>
              </a:rPr>
              <a:t>Поиск прекрасного в обыденном и современном. </a:t>
            </a:r>
            <a:endParaRPr lang="ru-RU" sz="1900" b="1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694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835697" y="2133600"/>
            <a:ext cx="5760640" cy="2808288"/>
          </a:xfrm>
        </p:spPr>
        <p:txBody>
          <a:bodyPr/>
          <a:lstStyle/>
          <a:p>
            <a:r>
              <a:rPr lang="ru-RU" dirty="0" smtClean="0"/>
              <a:t>    </a:t>
            </a:r>
            <a:r>
              <a:rPr lang="ru-RU" sz="1800" b="1" dirty="0" smtClean="0"/>
              <a:t>Увы</a:t>
            </a:r>
            <a:r>
              <a:rPr lang="ru-RU" sz="1800" b="1" dirty="0"/>
              <a:t>, земной не долог путь.</a:t>
            </a:r>
          </a:p>
          <a:p>
            <a:pPr marL="45720" indent="0">
              <a:buNone/>
            </a:pPr>
            <a:r>
              <a:rPr lang="ru-RU" sz="1800" b="1" dirty="0" smtClean="0"/>
              <a:t>      И </a:t>
            </a:r>
            <a:r>
              <a:rPr lang="ru-RU" sz="1800" b="1" dirty="0"/>
              <a:t>все ж во власти человека.</a:t>
            </a:r>
          </a:p>
          <a:p>
            <a:pPr marL="45720" indent="0">
              <a:buNone/>
            </a:pPr>
            <a:r>
              <a:rPr lang="ru-RU" sz="1800" b="1" dirty="0" smtClean="0"/>
              <a:t>      Творя </a:t>
            </a:r>
            <a:r>
              <a:rPr lang="ru-RU" sz="1800" b="1" dirty="0"/>
              <a:t>великое, шагнуть</a:t>
            </a:r>
          </a:p>
          <a:p>
            <a:pPr marL="45720" indent="0">
              <a:buNone/>
            </a:pPr>
            <a:r>
              <a:rPr lang="ru-RU" sz="1800" b="1" dirty="0" smtClean="0"/>
              <a:t>      За </a:t>
            </a:r>
            <a:r>
              <a:rPr lang="ru-RU" sz="1800" b="1" dirty="0"/>
              <a:t>рамки собственного века…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151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65104"/>
            <a:ext cx="5443007" cy="648072"/>
          </a:xfrm>
        </p:spPr>
        <p:txBody>
          <a:bodyPr/>
          <a:lstStyle/>
          <a:p>
            <a:r>
              <a:rPr lang="ru-RU" sz="2000" dirty="0" smtClean="0"/>
              <a:t>Заключение: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988840"/>
            <a:ext cx="6400800" cy="2880320"/>
          </a:xfrm>
        </p:spPr>
        <p:txBody>
          <a:bodyPr>
            <a:normAutofit/>
          </a:bodyPr>
          <a:lstStyle/>
          <a:p>
            <a:r>
              <a:rPr lang="ru-RU" sz="1800" dirty="0"/>
              <a:t>Искусство импрессионистов в наше время стало одной из главных художественных ценностей французской культуры. Импрессионисты пользуются популярностью, потому что их произведения оптимистичны, учат ценить радость жизни. На следующем уроке, мы познакомимся с творчеством композиторов – импрессионистов. </a:t>
            </a:r>
          </a:p>
        </p:txBody>
      </p:sp>
    </p:spTree>
    <p:extLst>
      <p:ext uri="{BB962C8B-B14F-4D97-AF65-F5344CB8AC3E}">
        <p14:creationId xmlns:p14="http://schemas.microsoft.com/office/powerpoint/2010/main" val="1254888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3933056"/>
            <a:ext cx="5082967" cy="648072"/>
          </a:xfrm>
        </p:spPr>
        <p:txBody>
          <a:bodyPr/>
          <a:lstStyle/>
          <a:p>
            <a:r>
              <a:rPr lang="ru-RU" sz="2000" i="1" dirty="0"/>
              <a:t>Цель: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2204864"/>
            <a:ext cx="6356176" cy="200137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Познакомить обучающихся с </a:t>
            </a:r>
            <a:r>
              <a:rPr lang="ru-RU" sz="1800" dirty="0"/>
              <a:t>новым </a:t>
            </a:r>
            <a:r>
              <a:rPr lang="ru-RU" sz="1800" dirty="0" smtClean="0"/>
              <a:t>направлением в искусстве - </a:t>
            </a:r>
            <a:r>
              <a:rPr lang="ru-RU" sz="1800" dirty="0"/>
              <a:t>импрессионизм, </a:t>
            </a:r>
            <a:r>
              <a:rPr lang="ru-RU" sz="1800" dirty="0" smtClean="0"/>
              <a:t>с основными отличиями </a:t>
            </a:r>
            <a:r>
              <a:rPr lang="ru-RU" sz="1800" dirty="0"/>
              <a:t>импрессионизма от традиционного </a:t>
            </a:r>
            <a:r>
              <a:rPr lang="ru-RU" sz="1800" dirty="0" smtClean="0"/>
              <a:t>искусства, с творчеством художников - импрессионистов.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542699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013176"/>
            <a:ext cx="5370999" cy="792088"/>
          </a:xfrm>
        </p:spPr>
        <p:txBody>
          <a:bodyPr/>
          <a:lstStyle/>
          <a:p>
            <a:r>
              <a:rPr lang="ru-RU" sz="2000" i="1" dirty="0"/>
              <a:t>Задачи: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268760"/>
            <a:ext cx="6400800" cy="3312368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-</a:t>
            </a:r>
            <a:r>
              <a:rPr lang="ru-RU" sz="1800" dirty="0" smtClean="0"/>
              <a:t> </a:t>
            </a:r>
            <a:r>
              <a:rPr lang="ru-RU" sz="1800" dirty="0"/>
              <a:t>воспитание художественного </a:t>
            </a:r>
            <a:r>
              <a:rPr lang="ru-RU" sz="1800" dirty="0" smtClean="0"/>
              <a:t>вкуса    обучающихся;</a:t>
            </a:r>
            <a:endParaRPr lang="ru-RU" sz="1800" dirty="0"/>
          </a:p>
          <a:p>
            <a:r>
              <a:rPr lang="ru-RU" sz="1800" dirty="0"/>
              <a:t>- повышение уровня их культурного и художественного развития;  </a:t>
            </a:r>
          </a:p>
          <a:p>
            <a:r>
              <a:rPr lang="ru-RU" sz="1800" dirty="0"/>
              <a:t>- формирование представления о художественной культуре импрессионизма как части духовной культуры всего человечества; </a:t>
            </a:r>
          </a:p>
          <a:p>
            <a:r>
              <a:rPr lang="ru-RU" sz="1800" dirty="0"/>
              <a:t>- овладение умением анализировать картины художников-импрессионистов, различать и оценивать их художественные особенности, высказывать о них собственное суждение.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3475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581128"/>
            <a:ext cx="4650919" cy="720080"/>
          </a:xfrm>
        </p:spPr>
        <p:txBody>
          <a:bodyPr/>
          <a:lstStyle/>
          <a:p>
            <a:r>
              <a:rPr lang="ru-RU" sz="2000" dirty="0" smtClean="0"/>
              <a:t>План урока: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196752"/>
            <a:ext cx="6400800" cy="331236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Тип урока </a:t>
            </a:r>
            <a:r>
              <a:rPr lang="ru-RU" dirty="0"/>
              <a:t>- Урок изучение нового материала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1 </a:t>
            </a:r>
            <a:r>
              <a:rPr lang="ru-RU" dirty="0"/>
              <a:t>этап урока - э</a:t>
            </a:r>
            <a:r>
              <a:rPr lang="ru-RU" dirty="0" smtClean="0"/>
              <a:t>кспозиция. Эпиграф. Прослушивание музыки </a:t>
            </a:r>
            <a:r>
              <a:rPr lang="ru-RU" dirty="0"/>
              <a:t>Клода Дебюсси – ноктюрн «Облака».</a:t>
            </a:r>
          </a:p>
          <a:p>
            <a:r>
              <a:rPr lang="ru-RU" dirty="0"/>
              <a:t>2 этап </a:t>
            </a:r>
            <a:r>
              <a:rPr lang="ru-RU" dirty="0" smtClean="0"/>
              <a:t>урока </a:t>
            </a:r>
            <a:r>
              <a:rPr lang="ru-RU" dirty="0"/>
              <a:t>– </a:t>
            </a:r>
            <a:r>
              <a:rPr lang="ru-RU" dirty="0" smtClean="0"/>
              <a:t>завязка. </a:t>
            </a:r>
            <a:r>
              <a:rPr lang="ru-RU" dirty="0"/>
              <a:t>Н</a:t>
            </a:r>
            <a:r>
              <a:rPr lang="ru-RU" dirty="0" smtClean="0"/>
              <a:t>овый </a:t>
            </a:r>
            <a:r>
              <a:rPr lang="ru-RU" dirty="0"/>
              <a:t>этап в развитии художественной культуры.</a:t>
            </a:r>
            <a:r>
              <a:rPr lang="ru-RU" dirty="0" smtClean="0"/>
              <a:t> </a:t>
            </a:r>
          </a:p>
          <a:p>
            <a:r>
              <a:rPr lang="ru-RU" dirty="0"/>
              <a:t>3 этап урока – разработка</a:t>
            </a:r>
            <a:r>
              <a:rPr lang="ru-RU" dirty="0" smtClean="0"/>
              <a:t>. Знакомство с творчеством художников импрессионистов.</a:t>
            </a:r>
          </a:p>
          <a:p>
            <a:r>
              <a:rPr lang="ru-RU" dirty="0"/>
              <a:t>4 этап урока – </a:t>
            </a:r>
            <a:r>
              <a:rPr lang="ru-RU" dirty="0" smtClean="0"/>
              <a:t>кульминация. Впечатления обучающихся. Черты импрессионизма.</a:t>
            </a:r>
          </a:p>
          <a:p>
            <a:r>
              <a:rPr lang="ru-RU" dirty="0"/>
              <a:t>4 этап урока – Кульминация.</a:t>
            </a:r>
          </a:p>
        </p:txBody>
      </p:sp>
    </p:spTree>
    <p:extLst>
      <p:ext uri="{BB962C8B-B14F-4D97-AF65-F5344CB8AC3E}">
        <p14:creationId xmlns:p14="http://schemas.microsoft.com/office/powerpoint/2010/main" val="3532944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437112"/>
            <a:ext cx="5875055" cy="576064"/>
          </a:xfrm>
        </p:spPr>
        <p:txBody>
          <a:bodyPr/>
          <a:lstStyle/>
          <a:p>
            <a:r>
              <a:rPr lang="ru-RU" sz="2000" dirty="0">
                <a:effectLst/>
              </a:rPr>
              <a:t>Э</a:t>
            </a:r>
            <a:r>
              <a:rPr lang="ru-RU" sz="2000" dirty="0" smtClean="0">
                <a:effectLst/>
              </a:rPr>
              <a:t>пиграфом </a:t>
            </a:r>
            <a:r>
              <a:rPr lang="ru-RU" sz="2000" dirty="0">
                <a:effectLst/>
              </a:rPr>
              <a:t>к теме </a:t>
            </a:r>
            <a:r>
              <a:rPr lang="ru-RU" sz="2000" dirty="0" smtClean="0">
                <a:effectLst/>
              </a:rPr>
              <a:t>урока: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75656" y="2060848"/>
            <a:ext cx="6480720" cy="295232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 «</a:t>
            </a:r>
            <a:r>
              <a:rPr lang="ru-RU" sz="1800" b="1" dirty="0" smtClean="0"/>
              <a:t>Прекрасного </a:t>
            </a:r>
            <a:r>
              <a:rPr lang="ru-RU" sz="1800" b="1" dirty="0"/>
              <a:t>много, прекрасное всюду,</a:t>
            </a:r>
          </a:p>
          <a:p>
            <a:pPr marL="45720" indent="0">
              <a:buNone/>
            </a:pPr>
            <a:r>
              <a:rPr lang="ru-RU" sz="1800" b="1" dirty="0" smtClean="0"/>
              <a:t>     </a:t>
            </a:r>
            <a:r>
              <a:rPr lang="ru-RU" sz="1800" b="1" dirty="0"/>
              <a:t>Но стало прекрасным оно потому, </a:t>
            </a:r>
          </a:p>
          <a:p>
            <a:pPr marL="45720" indent="0">
              <a:buNone/>
            </a:pPr>
            <a:r>
              <a:rPr lang="ru-RU" sz="1800" b="1" dirty="0" smtClean="0"/>
              <a:t>     </a:t>
            </a:r>
            <a:r>
              <a:rPr lang="ru-RU" sz="1800" b="1" dirty="0"/>
              <a:t>Что </a:t>
            </a:r>
            <a:r>
              <a:rPr lang="ru-RU" sz="1800" b="1" dirty="0" smtClean="0"/>
              <a:t>кто - </a:t>
            </a:r>
            <a:r>
              <a:rPr lang="ru-RU" sz="1800" b="1" dirty="0"/>
              <a:t>то ему подивился как чуду</a:t>
            </a:r>
            <a:r>
              <a:rPr lang="ru-RU" sz="1800" b="1" dirty="0" smtClean="0"/>
              <a:t>, </a:t>
            </a:r>
          </a:p>
          <a:p>
            <a:pPr marL="45720" indent="0">
              <a:buNone/>
            </a:pPr>
            <a:r>
              <a:rPr lang="ru-RU" sz="1800" b="1" dirty="0" smtClean="0"/>
              <a:t>     Поверил </a:t>
            </a:r>
            <a:r>
              <a:rPr lang="ru-RU" sz="1800" b="1" dirty="0"/>
              <a:t>ему и научит </a:t>
            </a:r>
            <a:r>
              <a:rPr lang="ru-RU" sz="1800" b="1" dirty="0" smtClean="0"/>
              <a:t>ему».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54719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508500"/>
            <a:ext cx="2879725" cy="2349500"/>
          </a:xfrm>
        </p:spPr>
        <p:txBody>
          <a:bodyPr/>
          <a:lstStyle/>
          <a:p>
            <a:r>
              <a:rPr lang="ru-RU" sz="1800" dirty="0" smtClean="0"/>
              <a:t>Клод </a:t>
            </a:r>
            <a:r>
              <a:rPr lang="ru-RU" sz="1800" dirty="0"/>
              <a:t>Моне         </a:t>
            </a:r>
            <a:br>
              <a:rPr lang="ru-RU" sz="1800" dirty="0"/>
            </a:br>
            <a:r>
              <a:rPr lang="ru-RU" sz="1800" dirty="0"/>
              <a:t>   «Женщина с  </a:t>
            </a:r>
            <a:br>
              <a:rPr lang="ru-RU" sz="1800" dirty="0"/>
            </a:br>
            <a:r>
              <a:rPr lang="ru-RU" sz="1800" dirty="0"/>
              <a:t>    </a:t>
            </a:r>
            <a:r>
              <a:rPr lang="ru-RU" sz="1800" dirty="0" smtClean="0"/>
              <a:t>зонтиком,   повернувшаяся вправо» 1886 г.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675" y="620688"/>
            <a:ext cx="3861062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608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4725144"/>
            <a:ext cx="3025775" cy="1728788"/>
          </a:xfrm>
        </p:spPr>
        <p:txBody>
          <a:bodyPr/>
          <a:lstStyle/>
          <a:p>
            <a:r>
              <a:rPr lang="ru-RU" sz="1800" dirty="0"/>
              <a:t>Франсиско Гойя «Маркиза де  Ла    </a:t>
            </a:r>
            <a:br>
              <a:rPr lang="ru-RU" sz="1800" dirty="0"/>
            </a:br>
            <a:r>
              <a:rPr lang="ru-RU" sz="1800" dirty="0"/>
              <a:t>      Солана</a:t>
            </a:r>
            <a:r>
              <a:rPr lang="ru-RU" sz="1800" dirty="0" smtClean="0"/>
              <a:t>» 1791-1794г.г.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124744"/>
            <a:ext cx="3312368" cy="4968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58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95736" y="5517233"/>
            <a:ext cx="6336704" cy="720079"/>
          </a:xfrm>
        </p:spPr>
        <p:txBody>
          <a:bodyPr/>
          <a:lstStyle/>
          <a:p>
            <a:r>
              <a:rPr lang="ru-RU" sz="1800" dirty="0" smtClean="0"/>
              <a:t>Клод </a:t>
            </a:r>
            <a:r>
              <a:rPr lang="ru-RU" sz="1800" dirty="0"/>
              <a:t>Моне «Впечатление. Восход солнца</a:t>
            </a:r>
            <a:r>
              <a:rPr lang="ru-RU" sz="1800" dirty="0" smtClean="0"/>
              <a:t>» 1863 г.</a:t>
            </a:r>
            <a:r>
              <a:rPr lang="ru-RU" sz="1800" u="sng" dirty="0" smtClean="0"/>
              <a:t> </a:t>
            </a:r>
            <a:endParaRPr lang="ru-RU" sz="1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20688"/>
            <a:ext cx="5800725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051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221088"/>
            <a:ext cx="6512511" cy="1584176"/>
          </a:xfrm>
        </p:spPr>
        <p:txBody>
          <a:bodyPr/>
          <a:lstStyle/>
          <a:p>
            <a:r>
              <a:rPr lang="ru-RU" sz="2400" dirty="0" err="1">
                <a:solidFill>
                  <a:schemeClr val="tx1"/>
                </a:solidFill>
              </a:rPr>
              <a:t>Импрессиони́зм</a:t>
            </a:r>
            <a:r>
              <a:rPr lang="ru-RU" sz="2400" dirty="0">
                <a:solidFill>
                  <a:schemeClr val="tx1"/>
                </a:solidFill>
              </a:rPr>
              <a:t> (фр. </a:t>
            </a:r>
            <a:r>
              <a:rPr lang="fr-FR" sz="2400" i="1" dirty="0">
                <a:solidFill>
                  <a:schemeClr val="tx1"/>
                </a:solidFill>
              </a:rPr>
              <a:t>impressionnisme</a:t>
            </a:r>
            <a:r>
              <a:rPr lang="ru-RU" sz="2400" dirty="0">
                <a:solidFill>
                  <a:schemeClr val="tx1"/>
                </a:solidFill>
              </a:rPr>
              <a:t>, от </a:t>
            </a:r>
            <a:r>
              <a:rPr lang="ru-RU" sz="2400" i="1" dirty="0" err="1">
                <a:solidFill>
                  <a:schemeClr val="tx1"/>
                </a:solidFill>
              </a:rPr>
              <a:t>impression</a:t>
            </a:r>
            <a:r>
              <a:rPr lang="ru-RU" sz="2400" dirty="0">
                <a:solidFill>
                  <a:schemeClr val="tx1"/>
                </a:solidFill>
              </a:rPr>
              <a:t> — впечатление)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1196752"/>
            <a:ext cx="8064896" cy="295232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Н</a:t>
            </a:r>
            <a:r>
              <a:rPr lang="ru-RU" sz="2000" dirty="0" smtClean="0">
                <a:solidFill>
                  <a:schemeClr val="tx1"/>
                </a:solidFill>
              </a:rPr>
              <a:t>аправление в искусстве последней трети XIX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— начала XX веков, зародившееся во Франции распространившееся по всему миру, представители которого стремились наиболее естественно запечатлеть реальный мир в его подвижности и изменчивости, передать свои мимолётные впечатления. Обычно под термином «импрессионизм» подразумевается направление в живописи, хотя его идеи также нашли своё воплощение в литературе и музыке.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900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335</TotalTime>
  <Words>444</Words>
  <Application>Microsoft Office PowerPoint</Application>
  <PresentationFormat>Экран (4:3)</PresentationFormat>
  <Paragraphs>47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Импрессионизм. Застывшие мгновения импрессионистов.</vt:lpstr>
      <vt:lpstr>Цель:</vt:lpstr>
      <vt:lpstr>Задачи:</vt:lpstr>
      <vt:lpstr>План урока:</vt:lpstr>
      <vt:lpstr>Эпиграфом к теме урока:</vt:lpstr>
      <vt:lpstr>Клод Моне             «Женщина с       зонтиком,   повернувшаяся вправо» 1886 г. </vt:lpstr>
      <vt:lpstr>Франсиско Гойя «Маркиза де  Ла           Солана» 1791-1794г.г. </vt:lpstr>
      <vt:lpstr>Клод Моне «Впечатление. Восход солнца» 1863 г. </vt:lpstr>
      <vt:lpstr>Импрессиони́зм (фр. impressionnisme, от impression — впечатление)</vt:lpstr>
      <vt:lpstr>Клод Моне «Стог сена в Живерни» 1886 г.</vt:lpstr>
      <vt:lpstr>Огюст Ренуар «Мадам Моне» 1872г. </vt:lpstr>
      <vt:lpstr>Огюст Ренуар «Девушка с веером» 1881г.  </vt:lpstr>
      <vt:lpstr>Эдгар Дега «Голубые танцовщицы» 1890-99г. </vt:lpstr>
      <vt:lpstr>Эдуард Мане «Олимпия» 1863г. </vt:lpstr>
      <vt:lpstr>Камилл Писсарро «Бульвар Монмартр»</vt:lpstr>
      <vt:lpstr>Черты импрессионизма</vt:lpstr>
      <vt:lpstr>Презентация PowerPoint</vt:lpstr>
      <vt:lpstr>Заключение: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37</cp:revision>
  <dcterms:created xsi:type="dcterms:W3CDTF">2012-12-09T13:27:26Z</dcterms:created>
  <dcterms:modified xsi:type="dcterms:W3CDTF">2012-12-13T13:38:08Z</dcterms:modified>
</cp:coreProperties>
</file>