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82" r:id="rId2"/>
    <p:sldId id="294" r:id="rId3"/>
    <p:sldId id="277" r:id="rId4"/>
    <p:sldId id="295" r:id="rId5"/>
    <p:sldId id="296" r:id="rId6"/>
    <p:sldId id="293" r:id="rId7"/>
    <p:sldId id="288" r:id="rId8"/>
    <p:sldId id="289" r:id="rId9"/>
    <p:sldId id="290" r:id="rId10"/>
    <p:sldId id="291" r:id="rId11"/>
    <p:sldId id="292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CC"/>
    <a:srgbClr val="005A9E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98D671-A796-49BD-8CF8-48BAAA9E4F60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0A8074-C4BD-4D6C-896E-F88DED32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g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6127" y="1483801"/>
            <a:ext cx="6031746" cy="452063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ЕГЭ. 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ОБЩЕСТВОЗНАНИЕ 2013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ТРЕНАЖЕР «ЗАДАНИЯ В5»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5157192"/>
            <a:ext cx="3923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ГБОУ школа №580</a:t>
            </a:r>
          </a:p>
          <a:p>
            <a:pPr algn="ctr"/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Приморского района</a:t>
            </a:r>
          </a:p>
          <a:p>
            <a:pPr algn="ctr"/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Санкт-Петербурга</a:t>
            </a:r>
          </a:p>
          <a:p>
            <a:pPr algn="ctr"/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учитель обществознания</a:t>
            </a:r>
          </a:p>
          <a:p>
            <a:pPr algn="ctr"/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Копылова И.М.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496419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/>
              <a:t>В5.5. 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Прочитайте приведенный ниже текст, каждое положение которого обозначено определенной буквой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cs typeface="Times New Roman" pitchFamily="18" charset="0"/>
              </a:rPr>
              <a:t>(А) Фонд содействия развитию малых форм предприятий в научно-технической сфере разработал программу «Участник молодежного научно-инновационного конкурса». </a:t>
            </a:r>
          </a:p>
          <a:p>
            <a:r>
              <a:rPr lang="ru-RU" sz="2000" dirty="0" smtClean="0">
                <a:cs typeface="Times New Roman" pitchFamily="18" charset="0"/>
              </a:rPr>
              <a:t>(Б) Обладателями грантов стали 16 молодых ученых города. </a:t>
            </a:r>
          </a:p>
          <a:p>
            <a:r>
              <a:rPr lang="ru-RU" sz="2000" dirty="0" smtClean="0">
                <a:cs typeface="Times New Roman" pitchFamily="18" charset="0"/>
              </a:rPr>
              <a:t>(В) Их научные разработки наиболее перспективны и социально значимы. (Г) Наука является социальной силой современного общества. (Д) Перечисляемые Фондом средства целевые – они идут на воплощение в жизнь замыслов учёных.</a:t>
            </a:r>
            <a:endParaRPr lang="ru-RU" sz="2000" dirty="0" smtClean="0"/>
          </a:p>
          <a:p>
            <a:r>
              <a:rPr lang="ru-RU" b="1" dirty="0" smtClean="0"/>
              <a:t>Определите, какие положения текста имеют</a:t>
            </a:r>
            <a:endParaRPr lang="ru-RU" dirty="0" smtClean="0"/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фактический характер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оценочных суждений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теоретических утверждений</a:t>
            </a:r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843808" y="5517232"/>
          <a:ext cx="6096000" cy="914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75856" y="59492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427984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24128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876256" y="59492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100392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-119134"/>
            <a:ext cx="85689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/>
              <a:t>В5.6. 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Прочитайте приведенный ниже текст, каждое положение которого обозначено определенной буквой.</a:t>
            </a:r>
            <a:endParaRPr lang="ru-RU" sz="2000" dirty="0" smtClean="0"/>
          </a:p>
          <a:p>
            <a:r>
              <a:rPr lang="ru-RU" sz="2000" dirty="0" smtClean="0"/>
              <a:t>(А) Ярмарка в Ганновере – это 13 ведущих международных выставок по различным направлениям экономики. (Б) Мероприятие предоставляет обширные возможности для демонстрации и приобретения продукции и услуг.  (В) В 2011 году международная ярмарка промышленных технологий, оборудования, услуг и инновационных разработок проводилась в 63 раз. (Г) Инновационные отношения в социальной сфере возникают по поводу общественного воспроизводства результатов функционирования ее отраслей. (Д) Особенности инновационных отношений в социальной сфере основываются на роли ее субъектов как активных участников инновационного процесса в социально-экономическом развитии страны.</a:t>
            </a:r>
          </a:p>
          <a:p>
            <a:r>
              <a:rPr lang="ru-RU" b="1" dirty="0" smtClean="0"/>
              <a:t>Определите, какие положения текста имеют</a:t>
            </a:r>
            <a:endParaRPr lang="ru-RU" dirty="0" smtClean="0"/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фактический характер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оценочных суждений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теоретических утверждений</a:t>
            </a:r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843808" y="5517232"/>
          <a:ext cx="6096000" cy="914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75856" y="59492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427984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24128" y="59492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876256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100392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51a07a7159192d08cc15e847bd57a14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332656"/>
            <a:ext cx="2088232" cy="169047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2204864"/>
            <a:ext cx="8820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latin typeface="Arial" pitchFamily="34" charset="0"/>
                <a:cs typeface="Arial" pitchFamily="34" charset="0"/>
              </a:rPr>
              <a:t>1. Баранова Н.П., Романов Р.М.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Парламентаризм в России: история и современность. - М.: Современная экономика и право, 2009.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литературА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79512" y="620688"/>
            <a:ext cx="896448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ru-RU" sz="2000" b="1" i="1" dirty="0" smtClean="0"/>
              <a:t>Наука </a:t>
            </a:r>
            <a:r>
              <a:rPr lang="ru-RU" sz="2000" b="1" i="1" dirty="0" smtClean="0"/>
              <a:t>различает три вида социальных фактов: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Действия, поступки людей, отдельных индивидов или больших социальных групп.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Продукты человеческой деятельности (материальные и духовные).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Словесные (вербальные) действия: мнения, суждения, оценки. </a:t>
            </a:r>
            <a:r>
              <a:rPr lang="ru-RU" sz="2000" i="1" dirty="0" smtClean="0"/>
              <a:t>Примерами таких социальных фактов могут быть: переход Суворова через Альпы, пирамида Хеопса, слова, сказанные Архимедом: "Дайте мне точку опоры, и я сдвину земной шар". </a:t>
            </a:r>
          </a:p>
          <a:p>
            <a:r>
              <a:rPr lang="ru-RU" sz="2000" dirty="0" smtClean="0"/>
              <a:t>Итак</a:t>
            </a:r>
            <a:r>
              <a:rPr lang="ru-RU" sz="2000" dirty="0" smtClean="0"/>
              <a:t>, фактический характер носят те события, которые реально произошли и являются только материалом для дальнейшего анализа, дальнейших оценочных суждений. </a:t>
            </a:r>
            <a:r>
              <a:rPr lang="ru-RU" sz="2000" b="1" dirty="0" smtClean="0"/>
              <a:t>Например</a:t>
            </a:r>
            <a:r>
              <a:rPr lang="ru-RU" sz="2000" dirty="0" smtClean="0"/>
              <a:t>, в тексте указывается </a:t>
            </a:r>
            <a:r>
              <a:rPr lang="ru-RU" sz="2000" i="1" dirty="0" smtClean="0"/>
              <a:t>«с ростом доходов потребителя реже ремонтируют одежду и обувь, предпочитая покупать новые, отказываются от дешёвых и не очень качественных  продуктов питания». </a:t>
            </a:r>
            <a:r>
              <a:rPr lang="ru-RU" sz="2000" dirty="0" smtClean="0"/>
              <a:t>Положение не даёт оценок. То же самое и в предложении - </a:t>
            </a:r>
            <a:r>
              <a:rPr lang="ru-RU" sz="2000" i="1" dirty="0" smtClean="0"/>
              <a:t>«эту закономерность исследовал немецкий экономист Эрнст </a:t>
            </a:r>
            <a:r>
              <a:rPr lang="ru-RU" sz="2000" i="1" dirty="0" err="1" smtClean="0"/>
              <a:t>Энгель</a:t>
            </a:r>
            <a:r>
              <a:rPr lang="ru-RU" sz="2000" i="1" dirty="0" smtClean="0"/>
              <a:t>» </a:t>
            </a:r>
            <a:r>
              <a:rPr lang="ru-RU" sz="2000" dirty="0" smtClean="0"/>
              <a:t>- констатируется факт.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18864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Положения, имеющие фактический характер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9832" y="5949280"/>
            <a:ext cx="6084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Следовательно, в нашем примере положения фактического характера будут суждения (Г) и (Д).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052736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ru-RU" sz="2000" b="1" dirty="0" smtClean="0"/>
              <a:t>      Суждения </a:t>
            </a:r>
            <a:r>
              <a:rPr lang="ru-RU" sz="2000" dirty="0" smtClean="0"/>
              <a:t>(высказывание</a:t>
            </a:r>
            <a:r>
              <a:rPr lang="ru-RU" sz="2000" dirty="0" smtClean="0"/>
              <a:t>, мнение об определенном факте, предмете, явлении) </a:t>
            </a:r>
            <a:r>
              <a:rPr lang="ru-RU" sz="2000" dirty="0" smtClean="0"/>
              <a:t>оценочные выражают </a:t>
            </a:r>
            <a:r>
              <a:rPr lang="ru-RU" sz="2000" dirty="0" smtClean="0"/>
              <a:t>отношение к фактам, оценивают их значение. Эти суждения могут включать в себя как чисто оценочный компонент</a:t>
            </a:r>
            <a:r>
              <a:rPr lang="ru-RU" sz="2000" i="1" dirty="0" smtClean="0"/>
              <a:t> («плохо», «хорошо», «безнравственно» и т.п.)</a:t>
            </a:r>
            <a:r>
              <a:rPr lang="ru-RU" sz="2000" dirty="0" smtClean="0"/>
              <a:t>, так и отношение к явлению в более широком плане, объяснение его причин с собственной позиции или оценку его влияния на другие явления </a:t>
            </a:r>
            <a:r>
              <a:rPr lang="ru-RU" sz="2000" i="1" dirty="0" smtClean="0"/>
              <a:t>(«может объясняться», «является примером» и т.п.)</a:t>
            </a:r>
            <a:r>
              <a:rPr lang="ru-RU" sz="2000" dirty="0" smtClean="0"/>
              <a:t>. Как правило, в тексте оценочное суждение содержит следующие речевые обороты: </a:t>
            </a:r>
            <a:r>
              <a:rPr lang="ru-RU" sz="2000" i="1" dirty="0" smtClean="0"/>
              <a:t>«на наш взгляд», «по вашему мнению», «с нашей точки зрения», «по-видимому», «считалось», «представлялось», «как утверждал», «как говорил», «как отмечал»</a:t>
            </a:r>
            <a:r>
              <a:rPr lang="ru-RU" sz="2000" dirty="0" smtClean="0"/>
              <a:t> и т. п.  Поэтому следует тщательным образом анализировать представленные в задании положения текста, мысленно соотнося их с социальным фактом или оценочным суждением. 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47667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Положения,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имеющие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оценочный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79912" y="594928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Оценочный 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 носит положение (Б).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700808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ru-RU" sz="2000" b="1" dirty="0" smtClean="0"/>
              <a:t>      </a:t>
            </a:r>
            <a:r>
              <a:rPr lang="ru-RU" sz="2000" b="1" dirty="0" smtClean="0"/>
              <a:t>Теоретическое утверждение </a:t>
            </a:r>
            <a:r>
              <a:rPr lang="ru-RU" sz="2000" dirty="0" smtClean="0"/>
              <a:t>– это такое исходное </a:t>
            </a:r>
            <a:r>
              <a:rPr lang="ru-RU" sz="2000" dirty="0" smtClean="0"/>
              <a:t>утверждение единой </a:t>
            </a:r>
            <a:r>
              <a:rPr lang="ru-RU" sz="2000" dirty="0" smtClean="0"/>
              <a:t>всеобщей теории или такое утверждение, выведенное </a:t>
            </a:r>
            <a:r>
              <a:rPr lang="ru-RU" sz="2000" dirty="0" smtClean="0"/>
              <a:t>в процессе </a:t>
            </a:r>
            <a:r>
              <a:rPr lang="ru-RU" sz="2000" dirty="0" smtClean="0"/>
              <a:t>непротиворечивых рассуждений из ранее установленных утверждений этой теории, которое не противоречит всем смежным с ним исходным и выводным утверждениям единой всеобщей теории</a:t>
            </a:r>
            <a:r>
              <a:rPr lang="ru-RU" sz="2000" dirty="0" smtClean="0"/>
              <a:t>.</a:t>
            </a:r>
          </a:p>
          <a:p>
            <a:pPr marL="457200" indent="-457200"/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47667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Положения,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имеющие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характер теоретических утверждений: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9832" y="501317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Теоретический характер 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носит положение 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(В)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645024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нашем примере теоретическим утверждением является: </a:t>
            </a:r>
            <a:r>
              <a:rPr lang="ru-RU" i="1" dirty="0" smtClean="0"/>
              <a:t>«Товары </a:t>
            </a:r>
            <a:r>
              <a:rPr lang="ru-RU" i="1" dirty="0" smtClean="0"/>
              <a:t>низшего качества покупают больше, если доходы населения падают, и от их приобретения население отказывается по мере роста </a:t>
            </a:r>
            <a:r>
              <a:rPr lang="ru-RU" i="1" dirty="0" smtClean="0"/>
              <a:t>доходов.»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619672" y="1844824"/>
            <a:ext cx="70567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Тяжело в учении – 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легко на экзамене!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0" name="Рисунок 9" descr="1361357161_ajbhwqvfzu2d6i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048476"/>
            <a:ext cx="2514286" cy="3809524"/>
          </a:xfrm>
          <a:prstGeom prst="rect">
            <a:avLst/>
          </a:prstGeom>
        </p:spPr>
      </p:pic>
      <p:pic>
        <p:nvPicPr>
          <p:cNvPr id="11" name="Рисунок 10" descr="2c4cbd2113d611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548680"/>
            <a:ext cx="1800200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248741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В5.1. Прочитайте приведенный ниже текст, каждое положение которого обозначено определенной буквой.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(А) Социальная сфера – одна из основных сфер жизни общества. (Б) Интересные изменения происходят в области оказания услуг населению медицинских услуг. (В) одним из изменений является создание единого телефонного центра. (Г) На состоявшейся пресс -  конференции региональный министр здравоохранения рассказал, что по телефону уже можно записаться на прием к специалистам в медицинское учреждение. (Д) Единый телефонный центр будет пользоваться большой популярностью.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Определите, какие положения текста имеют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фактический характер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характер оценочных суждений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характер теоретических утверждений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843808" y="5517232"/>
          <a:ext cx="6096000" cy="914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75856" y="59492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499992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24128" y="59492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876256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100392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188640"/>
            <a:ext cx="85689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/>
              <a:t>В5.2. 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Прочитайте приведенный ниже текст, каждое положение которого обозначено определенной буквой.</a:t>
            </a:r>
            <a:endParaRPr lang="ru-RU" sz="2000" dirty="0" smtClean="0"/>
          </a:p>
          <a:p>
            <a:r>
              <a:rPr lang="ru-RU" sz="2000" dirty="0" smtClean="0"/>
              <a:t>(А) Выделяют долгосрочные и краткосрочные цели социально-экономического развития. (Б) Председатель правительства области дал интервью корреспонденту местной ежедневной газеты. (В) Он назвал цели, которым будут посвящены планы социально-экономического развития региона, среди которых – строительство водопроводов, очистных сооружений, дорожной сети, ремонт ветхого и аварийного жилья, а также строительство жилья в сельских населенных пунктах. (Г) Эти планы чрезвычайно современны. (Д) публикация в газете должна вызвать большой интерес.</a:t>
            </a:r>
          </a:p>
          <a:p>
            <a:r>
              <a:rPr lang="ru-RU" b="1" dirty="0" smtClean="0"/>
              <a:t>Определите, какие положения текста имеют</a:t>
            </a:r>
            <a:endParaRPr lang="ru-RU" dirty="0" smtClean="0"/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фактический характер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оценочных суждений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теоретических утверждений</a:t>
            </a:r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843808" y="5517232"/>
          <a:ext cx="6096000" cy="914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75856" y="59492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499992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24128" y="59492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948264" y="594928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100392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342528"/>
            <a:ext cx="856895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/>
              <a:t>В5.3. 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Прочитайте приведенный ниже текст, каждое положение которого обозначено определенной буквой.</a:t>
            </a:r>
            <a:endParaRPr lang="ru-RU" sz="2000" dirty="0" smtClean="0"/>
          </a:p>
          <a:p>
            <a:r>
              <a:rPr lang="ru-RU" sz="2000" dirty="0" smtClean="0"/>
              <a:t>(А) По сравнению с прошлым годом в 20 раз снизилось число случаев травматизма в городе.  (Б) К руководителям служб, не выполнивших обязательства по уборке города, применялись санкции, вплоть до увольнения. (В) Контроль за качеством уборки снега и льда был жестче, чем в прошлом году.  (Г) Вместе с тем, использование </a:t>
            </a:r>
            <a:r>
              <a:rPr lang="ru-RU" sz="2000" dirty="0" err="1" smtClean="0"/>
              <a:t>антигололедных</a:t>
            </a:r>
            <a:r>
              <a:rPr lang="ru-RU" sz="2000" dirty="0" smtClean="0"/>
              <a:t> реагентов вряд ли стоит считать самым удачным средством достижения цели. (Д) Основное содержание деятельности – изменение мира в интересах людей.</a:t>
            </a:r>
          </a:p>
          <a:p>
            <a:r>
              <a:rPr lang="ru-RU" b="1" dirty="0" smtClean="0"/>
              <a:t>Определите, какие положения текста имеют</a:t>
            </a:r>
            <a:endParaRPr lang="ru-RU" dirty="0" smtClean="0"/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фактический характер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оценочных суждений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теоретических утверждений</a:t>
            </a:r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843808" y="5517232"/>
          <a:ext cx="6096000" cy="914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75856" y="59492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427984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24128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876256" y="59492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100392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ege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2440" y="0"/>
            <a:ext cx="2631560" cy="1972285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804193"/>
            <a:ext cx="85689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/>
              <a:t>В5.4. 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Прочитайте приведенный ниже текст, каждое положение которого обозначено определенной буквой.</a:t>
            </a:r>
            <a:endParaRPr lang="ru-RU" sz="2000" dirty="0" smtClean="0"/>
          </a:p>
          <a:p>
            <a:r>
              <a:rPr lang="ru-RU" sz="2000" dirty="0" smtClean="0"/>
              <a:t>(А) Виды искусства – это исторически сложившиеся, устойчивые формы творческой деятельности. (Б) Её продукты собрала, в частности, выставка шедевров «Святая Русь».  (В) На выставке представлено 450 предметов из 25 российских музеев. (Г) Один экспонат приехал из Лувра. (Д) По своим масштабам эта выставка не имеет равных.</a:t>
            </a:r>
          </a:p>
          <a:p>
            <a:r>
              <a:rPr lang="ru-RU" b="1" dirty="0" smtClean="0"/>
              <a:t>Определите, какие положения текста имеют</a:t>
            </a:r>
            <a:endParaRPr lang="ru-RU" dirty="0" smtClean="0"/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фактический характер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оценочных суждений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dirty="0" smtClean="0"/>
              <a:t>характер теоретических утверждений</a:t>
            </a:r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843808" y="5517232"/>
          <a:ext cx="6096000" cy="914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А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Б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Г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</a:t>
                      </a:r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75856" y="59492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427984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724128" y="59492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876256" y="59492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100392" y="594928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742</TotalTime>
  <Words>1023</Words>
  <Application>Microsoft Office PowerPoint</Application>
  <PresentationFormat>Экран (4:3)</PresentationFormat>
  <Paragraphs>123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ЕГЭ. ОБЩЕСТВОЗНАНИЕ 2013 ТРЕНАЖЕР «ЗАДАНИЯ В5»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литературА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 ПАРЛАМЕНТАРИЗМА В РОССИИ</dc:title>
  <dc:creator>*</dc:creator>
  <cp:lastModifiedBy>Ирина</cp:lastModifiedBy>
  <cp:revision>85</cp:revision>
  <dcterms:created xsi:type="dcterms:W3CDTF">2012-05-01T17:41:28Z</dcterms:created>
  <dcterms:modified xsi:type="dcterms:W3CDTF">2013-05-13T12:23:18Z</dcterms:modified>
</cp:coreProperties>
</file>