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2B6471-490D-4510-AEA9-14F6BCE7A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230E-118F-4C6C-978B-FD222A35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E5DF5F-EAEA-4D8C-B643-7B7D50076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7C44A11-E492-49B3-9021-E99319D21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5194C8-30E6-4473-AA95-AF4E91CFF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849A-54E1-4172-B59B-643CC5C3E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243429-AE75-4196-8E4C-CB0D1A097B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28FB2A-3793-4510-B5F7-09E13AB8C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D0CF79-279B-4ADB-83C4-B9AD39DFB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5790A-F4E9-4EA4-A6B4-6E5C31879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EF623A-BCF9-41DF-9861-034A89EAA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D8ABFA-76E6-4583-8F5F-7C720717FA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839200" cy="838200"/>
          </a:xfrm>
        </p:spPr>
        <p:txBody>
          <a:bodyPr>
            <a:noAutofit/>
          </a:bodyPr>
          <a:lstStyle/>
          <a:p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Гражданское право</a:t>
            </a:r>
          </a:p>
        </p:txBody>
      </p:sp>
      <p:pic>
        <p:nvPicPr>
          <p:cNvPr id="6149" name="Picture 5" descr="fedzak3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73655"/>
            <a:ext cx="3061996" cy="3750945"/>
          </a:xfrm>
          <a:prstGeom prst="rect">
            <a:avLst/>
          </a:prstGeom>
          <a:noFill/>
        </p:spPr>
      </p:pic>
      <p:pic>
        <p:nvPicPr>
          <p:cNvPr id="6151" name="Picture 7" descr="http://barnaul.trud.ru/userfiles/gallery/2a/b_2ae2a2004452a82b54d270d9bb6da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06040"/>
            <a:ext cx="3181350" cy="2545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196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1»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Кудымкар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обществознания,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Штейникова Л.Н.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Содержание гражданского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правоотношения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и обязанности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533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Элементы гражданских правоотношений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1524000" y="2133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720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553200" y="2133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28600" y="2590800"/>
            <a:ext cx="2743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правоотношений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200400" y="2590800"/>
            <a:ext cx="2743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правоотношений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6172200" y="2590800"/>
            <a:ext cx="2743200" cy="106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Субъекты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правоотношений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28600" y="4343400"/>
            <a:ext cx="8686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гражданина возникают определенные имущественные и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личные неимущественные права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9718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59436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Имущественные права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438400"/>
            <a:ext cx="4114800" cy="3048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владения</a:t>
            </a:r>
          </a:p>
          <a:p>
            <a:pPr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пользования</a:t>
            </a:r>
          </a:p>
          <a:p>
            <a:pPr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распоряжения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 descr="i?id=317973637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95850"/>
            <a:ext cx="2307590" cy="1504950"/>
          </a:xfrm>
          <a:prstGeom prst="rect">
            <a:avLst/>
          </a:prstGeom>
          <a:noFill/>
        </p:spPr>
      </p:pic>
      <p:pic>
        <p:nvPicPr>
          <p:cNvPr id="18443" name="Picture 11" descr="http://news.intv.ua/uploads/files/vv/z/e/zemlya_7.jpg"/>
          <p:cNvPicPr>
            <a:picLocks noChangeAspect="1" noChangeArrowheads="1"/>
          </p:cNvPicPr>
          <p:nvPr/>
        </p:nvPicPr>
        <p:blipFill>
          <a:blip r:embed="rId3" cstate="print"/>
          <a:srcRect l="15000" t="18333" r="15000" b="18333"/>
          <a:stretch>
            <a:fillRect/>
          </a:stretch>
        </p:blipFill>
        <p:spPr bwMode="auto">
          <a:xfrm>
            <a:off x="3733800" y="1676400"/>
            <a:ext cx="2844800" cy="1828800"/>
          </a:xfrm>
          <a:prstGeom prst="rect">
            <a:avLst/>
          </a:prstGeom>
          <a:noFill/>
        </p:spPr>
      </p:pic>
      <p:pic>
        <p:nvPicPr>
          <p:cNvPr id="18445" name="Picture 13" descr="http://cs4187.userapi.com/u770849/-1/x_20cdcdb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895600"/>
            <a:ext cx="2806701" cy="2105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Личные неимущественные права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57150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жизнь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имя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честь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достоинство</a:t>
            </a:r>
          </a:p>
        </p:txBody>
      </p:sp>
      <p:pic>
        <p:nvPicPr>
          <p:cNvPr id="19465" name="Picture 9" descr="i?id=493502187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2514600" cy="1676400"/>
          </a:xfrm>
          <a:prstGeom prst="rect">
            <a:avLst/>
          </a:prstGeom>
          <a:noFill/>
        </p:spPr>
      </p:pic>
      <p:pic>
        <p:nvPicPr>
          <p:cNvPr id="19467" name="Picture 11" descr="http://www.snapsnap.ru/i/1p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57300"/>
            <a:ext cx="2286000" cy="1714500"/>
          </a:xfrm>
          <a:prstGeom prst="rect">
            <a:avLst/>
          </a:prstGeom>
          <a:noFill/>
        </p:spPr>
      </p:pic>
      <p:pic>
        <p:nvPicPr>
          <p:cNvPr id="19469" name="Picture 13" descr="http://www.copypast.ru/foto6/2455/pasport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0"/>
            <a:ext cx="2627584" cy="1905000"/>
          </a:xfrm>
          <a:prstGeom prst="rect">
            <a:avLst/>
          </a:prstGeom>
          <a:noFill/>
        </p:spPr>
      </p:pic>
      <p:pic>
        <p:nvPicPr>
          <p:cNvPr id="19471" name="Picture 15" descr="http://www.znaikak.ru/design/pic/visred/5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4074" y="1660466"/>
            <a:ext cx="3097526" cy="28353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Право на интеллектуальную собственность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182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исключительные права как личного неимущественного, так и имущественного характера на результаты интеллектуальной, творческой деятельности.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905000" y="32004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257800" y="32004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81000" y="4114800"/>
            <a:ext cx="3276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Авторское</a:t>
            </a:r>
          </a:p>
          <a:p>
            <a:pPr algn="ctr"/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право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410200" y="4038600"/>
            <a:ext cx="32766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Патентное </a:t>
            </a:r>
          </a:p>
          <a:p>
            <a:pPr algn="ctr"/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Наследование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676400" y="1219200"/>
            <a:ext cx="26670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800600" y="1219200"/>
            <a:ext cx="25908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4800" y="5105400"/>
            <a:ext cx="3048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закону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876800" y="51054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завещанию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3048000"/>
            <a:ext cx="8153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Наследодатель – один человек, 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наследников может быть несколько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839200" cy="99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переход прав и обязанностей умершего лица к его наследникам в соответствии с нормами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5152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Защита гражданских прав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48768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Статья 12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кодекса РФ.</a:t>
            </a:r>
          </a:p>
        </p:txBody>
      </p:sp>
      <p:pic>
        <p:nvPicPr>
          <p:cNvPr id="22533" name="Picture 5" descr="i?id=52878320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383358" cy="2362200"/>
          </a:xfrm>
          <a:prstGeom prst="rect">
            <a:avLst/>
          </a:prstGeom>
          <a:noFill/>
        </p:spPr>
      </p:pic>
      <p:pic>
        <p:nvPicPr>
          <p:cNvPr id="22535" name="Picture 7" descr="i?id=73757378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724400" cy="3200400"/>
          </a:xfrm>
          <a:prstGeom prst="rect">
            <a:avLst/>
          </a:prstGeom>
          <a:noFill/>
        </p:spPr>
      </p:pic>
      <p:pic>
        <p:nvPicPr>
          <p:cNvPr id="22537" name="Picture 9" descr="http://www.calend.ru/img/content_images/i1/1685_o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72200" y="3990975"/>
            <a:ext cx="1905000" cy="2714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23622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Работа с документом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Документ. Текст завещания . Из книги правоведа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Э.А.Абашина. Стр.257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819400"/>
            <a:ext cx="8839200" cy="3581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Вопросы и задания к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документу: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Охарактеризуйте представленный документ.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Кто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наследодателем, а кто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наследником?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вступает в силу завещание?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Если бы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Е.X.Бычков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оставил завещания, кто бы мог стать его наследником?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Представьте, что наследники, получившие в наследство незавещанный дом, не смогли договориться о том, как его поделить. Что им делать? </a:t>
            </a:r>
          </a:p>
        </p:txBody>
      </p:sp>
      <p:pic>
        <p:nvPicPr>
          <p:cNvPr id="24584" name="Picture 8" descr="http://img-fotki.yandex.ru/get/4403/148856439.0/0_85500_32531758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34255"/>
            <a:ext cx="1600200" cy="19288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</a:p>
        </p:txBody>
      </p:sp>
      <p:pic>
        <p:nvPicPr>
          <p:cNvPr id="25605" name="Picture 5" descr="http://img-fotki.yandex.ru/get/5705/ale9532935.ac/0_637d6_b6eadf9d_X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371600"/>
            <a:ext cx="3407284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Домашняя работа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503920" cy="2740152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Параграф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22,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для самопроверки стр. 258</a:t>
            </a:r>
          </a:p>
        </p:txBody>
      </p:sp>
      <p:pic>
        <p:nvPicPr>
          <p:cNvPr id="23557" name="Picture 5" descr="http://1asch1262.ucoz.ru/18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15090"/>
            <a:ext cx="3352801" cy="354291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4253547"/>
            <a:ext cx="56388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Эссе -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вложила в человека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некоторые врождённые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инстинкты,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самых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чувств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этого порядка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чувство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собственности».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(П.А.Столыпин).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http://www.nextonmarket.com/u/1383/ml/640x480/14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581400"/>
            <a:ext cx="3581400" cy="2943616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Autofit/>
          </a:bodyPr>
          <a:lstStyle/>
          <a:p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2130552"/>
          </a:xfrm>
        </p:spPr>
        <p:txBody>
          <a:bodyPr>
            <a:normAutofit fontScale="85000" lnSpcReduction="1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представлений учащихся об основах Гражданского законодательства РФ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9" descr="http://www.pinsknews.by/wp-content/uploads/2010/05/poe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429000"/>
            <a:ext cx="2819400" cy="30046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35052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Гражданские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правоотношения;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Имущественные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Личные неимущественные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интеллектуальную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собственность;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Наследование;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Защита личных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http://ek-kfznu.ucoz.com/novini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358" y="3657600"/>
            <a:ext cx="3582642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5152"/>
          </a:xfrm>
        </p:spPr>
        <p:txBody>
          <a:bodyPr>
            <a:noAutofit/>
          </a:bodyPr>
          <a:lstStyle/>
          <a:p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понятия: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Гражданские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правоотношения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Субъект гражданского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Объект гражданского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лица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Юридические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лица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Деньги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Ценная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бумага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Авторское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Патентное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Наследование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http://state47.ucoz.ru/clipart/BD04915_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0215" y="1371600"/>
            <a:ext cx="3751385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Гражданские правоотношения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7048"/>
            <a:ext cx="8839200" cy="159715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Имущественные или личные неимущественные отношения, урегулированные нормами гражданского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 descr="http://www.likebook.ru/store/pictures/139/139110/1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43070"/>
            <a:ext cx="3030322" cy="4162529"/>
          </a:xfrm>
          <a:prstGeom prst="rect">
            <a:avLst/>
          </a:prstGeom>
          <a:noFill/>
        </p:spPr>
      </p:pic>
      <p:pic>
        <p:nvPicPr>
          <p:cNvPr id="12297" name="Picture 9" descr="http://allforbeautylady.ru/uploads/posts/2011-12/1324843587_9ec8526623cc341c75ba66737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77" y="3124200"/>
            <a:ext cx="5362223" cy="34385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3684587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возникновения,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и прекращения гражданских правоотношений?</a:t>
            </a:r>
          </a:p>
        </p:txBody>
      </p:sp>
      <p:pic>
        <p:nvPicPr>
          <p:cNvPr id="13317" name="Picture 5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83" y="3505200"/>
            <a:ext cx="2392717" cy="221527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5638800"/>
            <a:ext cx="8839200" cy="72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Конкретные жизненные обстоятельства.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705600" y="3810000"/>
            <a:ext cx="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500" u="sng" dirty="0">
                <a:latin typeface="Times New Roman" pitchFamily="18" charset="0"/>
                <a:cs typeface="Times New Roman" pitchFamily="18" charset="0"/>
              </a:rPr>
              <a:t>гражданско-правовых отношений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438400"/>
            <a:ext cx="2880000" cy="99060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600200" y="1295400"/>
            <a:ext cx="2743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800600" y="1295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96000" y="2438400"/>
            <a:ext cx="2880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4352" name="Picture 16" descr="http://img694.imageshack.us/img694/4859/businessnetwork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3538774" cy="2247901"/>
          </a:xfrm>
          <a:prstGeom prst="rect">
            <a:avLst/>
          </a:prstGeom>
          <a:noFill/>
        </p:spPr>
      </p:pic>
      <p:pic>
        <p:nvPicPr>
          <p:cNvPr id="14354" name="Picture 18" descr="http://adv.guru.ua/img/201205/7005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2438400" cy="1830840"/>
          </a:xfrm>
          <a:prstGeom prst="rect">
            <a:avLst/>
          </a:prstGeom>
          <a:noFill/>
        </p:spPr>
      </p:pic>
      <p:pic>
        <p:nvPicPr>
          <p:cNvPr id="14356" name="Picture 20" descr="http://kslv.ru/wp-content/uploads/cottages/cottage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600" y="3733800"/>
            <a:ext cx="2438400" cy="1828800"/>
          </a:xfrm>
          <a:prstGeom prst="rect">
            <a:avLst/>
          </a:prstGeom>
          <a:noFill/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429000" y="2590800"/>
            <a:ext cx="2286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Особая группа: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обладающие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пределенными Властными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полномочиями</a:t>
            </a:r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 rot="5400000">
            <a:off x="4000500" y="2019300"/>
            <a:ext cx="1143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Субъекты гражданского права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3733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(физические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лица) 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обладают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гражданской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правоспособностью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гражданской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дееспособностью;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Юридические лица,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коммерческие и некоммерческие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организации;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Российская Федерация, Субъекты Российской федерации, муниципальные образования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(особая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группа, обладающая властными полномочиями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://www.kirovnet.ru/files/img/news/8948/139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105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гражданских правоотношений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7048"/>
            <a:ext cx="7927848" cy="30449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Услуги;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интеллектуальной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Нематериальные блага (жизнь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здоровье, достоинство личности, честь, доброе имя и т.д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http://sp12.gda.pl/obrazy/2010/06_klasy_6/b1.gif"/>
          <p:cNvPicPr>
            <a:picLocks noChangeAspect="1" noChangeArrowheads="1"/>
          </p:cNvPicPr>
          <p:nvPr/>
        </p:nvPicPr>
        <p:blipFill>
          <a:blip r:embed="rId2" cstate="print"/>
          <a:srcRect t="18605" b="13953"/>
          <a:stretch>
            <a:fillRect/>
          </a:stretch>
        </p:blipFill>
        <p:spPr bwMode="auto">
          <a:xfrm>
            <a:off x="2971800" y="4495800"/>
            <a:ext cx="32766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320</TotalTime>
  <Words>370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Тема: Гражданское право</vt:lpstr>
      <vt:lpstr>Цель урока:</vt:lpstr>
      <vt:lpstr>План урока:</vt:lpstr>
      <vt:lpstr>Новые понятия:</vt:lpstr>
      <vt:lpstr>Гражданские правоотношения</vt:lpstr>
      <vt:lpstr>Основания   для возникновения, изменения и прекращения гражданских правоотношений?</vt:lpstr>
      <vt:lpstr>Участники гражданско-правовых отношений</vt:lpstr>
      <vt:lpstr>Субъекты гражданского права</vt:lpstr>
      <vt:lpstr>Объекты гражданских правоотношений</vt:lpstr>
      <vt:lpstr>Содержание гражданского правоотношения - права и обязанности участников</vt:lpstr>
      <vt:lpstr>Имущественные права</vt:lpstr>
      <vt:lpstr>Личные неимущественные права</vt:lpstr>
      <vt:lpstr>Право на интеллектуальную собственность</vt:lpstr>
      <vt:lpstr>Наследование</vt:lpstr>
      <vt:lpstr>Защита гражданских прав</vt:lpstr>
      <vt:lpstr>Работа с документом  Документ. Текст завещания . Из книги правоведа Э.А.Абашина. Стр.257</vt:lpstr>
      <vt:lpstr>Закрепление материала</vt:lpstr>
      <vt:lpstr>Домашняя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</dc:creator>
  <cp:lastModifiedBy>Админ</cp:lastModifiedBy>
  <cp:revision>12</cp:revision>
  <cp:lastPrinted>1601-01-01T00:00:00Z</cp:lastPrinted>
  <dcterms:created xsi:type="dcterms:W3CDTF">1601-01-01T00:00:00Z</dcterms:created>
  <dcterms:modified xsi:type="dcterms:W3CDTF">2013-01-27T15:51:20Z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