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354" r:id="rId2"/>
    <p:sldId id="353" r:id="rId3"/>
    <p:sldId id="352" r:id="rId4"/>
    <p:sldId id="351" r:id="rId5"/>
    <p:sldId id="350" r:id="rId6"/>
    <p:sldId id="274" r:id="rId7"/>
    <p:sldId id="283" r:id="rId8"/>
    <p:sldId id="338" r:id="rId9"/>
    <p:sldId id="336" r:id="rId10"/>
    <p:sldId id="320" r:id="rId11"/>
    <p:sldId id="318" r:id="rId12"/>
    <p:sldId id="299" r:id="rId13"/>
    <p:sldId id="300" r:id="rId14"/>
    <p:sldId id="301" r:id="rId15"/>
    <p:sldId id="307" r:id="rId16"/>
    <p:sldId id="302" r:id="rId17"/>
    <p:sldId id="303" r:id="rId18"/>
    <p:sldId id="293" r:id="rId19"/>
    <p:sldId id="306" r:id="rId20"/>
    <p:sldId id="305" r:id="rId21"/>
    <p:sldId id="30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FFFF"/>
    <a:srgbClr val="00FFFF"/>
    <a:srgbClr val="FF0066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DE81D-19EA-4E15-A9D9-61912A606D88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A5CE-7DC2-4E13-8836-5E11CB9DF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2DFA-483B-4603-BF80-DB9AB5BB8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B1FC9C-0828-4E28-A35E-C8D4E8D29F45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C111FD-A7B3-4053-AD10-2FD9A4D04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0;&#1085;&#1090;&#1080;&#1095;&#1085;&#1086;&#1077;%20&#1079;&#1086;&#1076;&#1095;&#1077;&#1089;&#1090;&#1074;&#1086;\Mikis-Theodorakis-Mikis-Teodorakis-Sirtaki-Sirtaki(muzof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1\Desktop\&#1040;&#1085;&#1090;&#1080;&#1095;&#1085;&#1086;&#1077;%20&#1079;&#1086;&#1076;&#1095;&#1077;&#1089;&#1090;&#1074;&#1086;\orkestr_Nini_Rosso_-_Vernis_v_Sorrento_(iPlayer.fm)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  <a:latin typeface="Georgia" pitchFamily="18" charset="0"/>
              </a:rPr>
              <a:t>Неподалеку от Парфенона был воздвигнут храм </a:t>
            </a:r>
            <a:r>
              <a:rPr lang="ru-RU" sz="4000" dirty="0" err="1" smtClean="0">
                <a:solidFill>
                  <a:schemeClr val="bg1"/>
                </a:solidFill>
                <a:latin typeface="Georgia" pitchFamily="18" charset="0"/>
              </a:rPr>
              <a:t>Эрехтейон</a:t>
            </a:r>
            <a:endParaRPr lang="ru-RU" sz="40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4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1643050"/>
            <a:ext cx="5348026" cy="424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448300" y="1473200"/>
            <a:ext cx="34925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3200" dirty="0"/>
              <a:t>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Храм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был посвящен одновременно Афине, Посейдону и легендарному царю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Эрехтею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был построен на том месте, где по преданию, происходил спор Афины с Посейдоном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6072206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Georgia" pitchFamily="18" charset="0"/>
              </a:rPr>
              <a:t>421-407гг. до н.э. Афины  </a:t>
            </a:r>
            <a:endParaRPr lang="ru-RU" sz="2000" i="1" dirty="0"/>
          </a:p>
        </p:txBody>
      </p:sp>
      <p:pic>
        <p:nvPicPr>
          <p:cNvPr id="6" name="Mikis-Theodorakis-Mikis-Teodorakis-Sirtaki-Sirtak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4825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747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929322" y="4286256"/>
            <a:ext cx="2928926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Храм Аполлона 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20000"/>
          </a:blip>
          <a:srcRect b="5732"/>
          <a:stretch>
            <a:fillRect/>
          </a:stretch>
        </p:blipFill>
        <p:spPr>
          <a:xfrm>
            <a:off x="5929322" y="285728"/>
            <a:ext cx="2926080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214282" y="1643050"/>
            <a:ext cx="5495664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500042"/>
            <a:ext cx="3236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Храм Цецеры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Click="0" advTm="7000">
    <p:plus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Храм Посейдона</a:t>
            </a: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20000"/>
          </a:blip>
          <a:srcRect l="1424" t="967" r="1424"/>
          <a:stretch>
            <a:fillRect/>
          </a:stretch>
        </p:blipFill>
        <p:spPr>
          <a:xfrm>
            <a:off x="928663" y="928669"/>
            <a:ext cx="7222546" cy="5595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7000">
    <p:strips dir="ru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714356"/>
            <a:ext cx="6727815" cy="7762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FFFF"/>
                </a:solidFill>
                <a:latin typeface="Georgia" pitchFamily="18" charset="0"/>
              </a:rPr>
              <a:t>Архитектура Древнего Рима</a:t>
            </a:r>
            <a:endParaRPr lang="ru-RU" dirty="0">
              <a:solidFill>
                <a:srgbClr val="00FFFF"/>
              </a:solidFill>
              <a:latin typeface="Georgia" pitchFamily="18" charset="0"/>
            </a:endParaRPr>
          </a:p>
        </p:txBody>
      </p:sp>
      <p:pic>
        <p:nvPicPr>
          <p:cNvPr id="6" name="Рисунок 9" descr="Коллизей. Рим - www.Arhitekto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876"/>
            <a:ext cx="366976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8" descr="развалины дреанего мира - www.Arhitekto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00240"/>
            <a:ext cx="4724099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11" descr="Храм Весты. Рим - www.Arhitekto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14290"/>
            <a:ext cx="345282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rkestr_Nini_Rosso_-_Vernis_v_Sorrento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8677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082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/>
                <a:latin typeface="Georgia" pitchFamily="18" charset="0"/>
              </a:rPr>
              <a:t>Колизей,75-80гг.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Georgia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Georgia" pitchFamily="18" charset="0"/>
              </a:rPr>
              <a:t>Италия, Рим</a:t>
            </a:r>
            <a:endParaRPr lang="ru-RU" sz="3200" dirty="0"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pic>
        <p:nvPicPr>
          <p:cNvPr id="15363" name="Picture 2" descr="C:\Users\User\Desktop\Архитектура и скульптура\r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785786" y="1142984"/>
            <a:ext cx="7506705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FFFF"/>
                </a:solidFill>
                <a:latin typeface="Georgia" pitchFamily="18" charset="0"/>
              </a:rPr>
              <a:t>Арка </a:t>
            </a:r>
            <a:r>
              <a:rPr lang="ru-RU" sz="3200" b="1" dirty="0" err="1" smtClean="0">
                <a:solidFill>
                  <a:srgbClr val="00FFFF"/>
                </a:solidFill>
                <a:latin typeface="Georgia" pitchFamily="18" charset="0"/>
              </a:rPr>
              <a:t>Септимия</a:t>
            </a:r>
            <a:r>
              <a:rPr lang="ru-RU" sz="3200" b="1" dirty="0" smtClean="0">
                <a:solidFill>
                  <a:srgbClr val="00FFFF"/>
                </a:solidFill>
                <a:latin typeface="Georgia" pitchFamily="18" charset="0"/>
              </a:rPr>
              <a:t> Севера </a:t>
            </a:r>
            <a:r>
              <a:rPr lang="ru-RU" sz="3200" dirty="0" smtClean="0">
                <a:solidFill>
                  <a:srgbClr val="00FFFF"/>
                </a:solidFill>
                <a:latin typeface="Georgia" pitchFamily="18" charset="0"/>
              </a:rPr>
              <a:t>,</a:t>
            </a:r>
            <a:br>
              <a:rPr lang="ru-RU" sz="3200" dirty="0" smtClean="0">
                <a:solidFill>
                  <a:srgbClr val="00FFFF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00FFFF"/>
                </a:solidFill>
                <a:latin typeface="Georgia" pitchFamily="18" charset="0"/>
              </a:rPr>
              <a:t>203г. </a:t>
            </a:r>
            <a:r>
              <a:rPr lang="ru-RU" sz="3200" dirty="0" err="1" smtClean="0">
                <a:solidFill>
                  <a:srgbClr val="00FFFF"/>
                </a:solidFill>
                <a:latin typeface="Georgia" pitchFamily="18" charset="0"/>
              </a:rPr>
              <a:t>н.э.Италия</a:t>
            </a:r>
            <a:r>
              <a:rPr lang="ru-RU" sz="3200" dirty="0" smtClean="0">
                <a:solidFill>
                  <a:srgbClr val="00FFFF"/>
                </a:solidFill>
                <a:latin typeface="Georgia" pitchFamily="18" charset="0"/>
              </a:rPr>
              <a:t>, Рим</a:t>
            </a:r>
            <a:endParaRPr lang="ru-RU" sz="3200" dirty="0">
              <a:solidFill>
                <a:srgbClr val="00FFFF"/>
              </a:solidFill>
              <a:latin typeface="Georgia" pitchFamily="18" charset="0"/>
            </a:endParaRPr>
          </a:p>
        </p:txBody>
      </p:sp>
      <p:pic>
        <p:nvPicPr>
          <p:cNvPr id="16387" name="Picture 2" descr="C:\Users\User\Desktop\Архитектура и скульптура\r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228947" y="1600200"/>
            <a:ext cx="6686106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4071942"/>
            <a:ext cx="311466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0" dirty="0" smtClean="0">
                <a:solidFill>
                  <a:schemeClr val="tx1"/>
                </a:solidFill>
                <a:effectLst/>
                <a:latin typeface="Georgia" pitchFamily="18" charset="0"/>
              </a:rPr>
              <a:t>Арка Тита ,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Georgia" pitchFamily="18" charset="0"/>
              </a:rPr>
              <a:t>81г. н.э. Италия, Рим</a:t>
            </a:r>
            <a:endParaRPr lang="ru-RU" sz="2800" b="0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22531" name="Picture 2" descr="C:\Users\User\Desktop\Pictures\Архитектура и скульптура\r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85720" y="214290"/>
            <a:ext cx="5336419" cy="592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54395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Форум Траяна с колонной Траяна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, зодчий Дамасский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Georgia" pitchFamily="18" charset="0"/>
              </a:rPr>
              <a:t>Аполлодор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, 113г., Италия,  Рим </a:t>
            </a:r>
            <a:endParaRPr lang="ru-RU" sz="2800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17411" name="Picture 2" descr="C:\Users\User\Desktop\Pictures\Архитектура и скульптура\r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071538" y="214290"/>
            <a:ext cx="6724480" cy="5094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000768"/>
            <a:ext cx="8929718" cy="64295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Римский форум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Georgia" pitchFamily="18" charset="0"/>
              </a:rPr>
              <a:t>VIв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. до н.э. Италия, Рим</a:t>
            </a:r>
            <a:endParaRPr lang="ru-RU" sz="2800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4099" name="Picture 3" descr="C:\Users\User\Desktop\Pictures\Архитектура и скульптура\r5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2071670" y="1071545"/>
            <a:ext cx="6858002" cy="496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User\Desktop\Pictures\Архитектура и скульптура\r3.jpg"/>
          <p:cNvPicPr>
            <a:picLocks noChangeAspect="1" noChangeArrowheads="1"/>
          </p:cNvPicPr>
          <p:nvPr/>
        </p:nvPicPr>
        <p:blipFill>
          <a:blip r:embed="rId3" cstate="screen">
            <a:lum bright="20000"/>
          </a:blip>
          <a:stretch>
            <a:fillRect/>
          </a:stretch>
        </p:blipFill>
        <p:spPr>
          <a:xfrm>
            <a:off x="-1" y="0"/>
            <a:ext cx="3647592" cy="264318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Содержимое 3" descr="Пантеон. Рим - www.Arhitekto.r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428625"/>
            <a:ext cx="428628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1143000" y="5857875"/>
            <a:ext cx="2177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Пантеон. Рим</a:t>
            </a:r>
          </a:p>
        </p:txBody>
      </p:sp>
      <p:pic>
        <p:nvPicPr>
          <p:cNvPr id="32772" name="Рисунок 5" descr="Храм Антонина и Фаустины - www.Arhitekto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42"/>
            <a:ext cx="3929063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3" name="Прямоугольник 6"/>
          <p:cNvSpPr>
            <a:spLocks noChangeArrowheads="1"/>
          </p:cNvSpPr>
          <p:nvPr/>
        </p:nvSpPr>
        <p:spPr bwMode="auto">
          <a:xfrm>
            <a:off x="5643570" y="5429264"/>
            <a:ext cx="25266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Georgia" pitchFamily="18" charset="0"/>
              </a:rPr>
              <a:t>Храм Антонина </a:t>
            </a:r>
            <a:endParaRPr lang="ru-RU" sz="2400" dirty="0" smtClean="0">
              <a:latin typeface="Georgia" pitchFamily="18" charset="0"/>
            </a:endParaRPr>
          </a:p>
          <a:p>
            <a:pPr algn="ctr"/>
            <a:r>
              <a:rPr lang="ru-RU" sz="2400" dirty="0" smtClean="0">
                <a:latin typeface="Georgia" pitchFamily="18" charset="0"/>
              </a:rPr>
              <a:t>и </a:t>
            </a:r>
            <a:r>
              <a:rPr lang="ru-RU" sz="2400" dirty="0" err="1">
                <a:latin typeface="Georgia" pitchFamily="18" charset="0"/>
              </a:rPr>
              <a:t>Фаустины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Пантеон,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зодчий Дамасский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Georgia" pitchFamily="18" charset="0"/>
              </a:rPr>
              <a:t>Аполлодор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,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118-128гг., Италия, Рим</a:t>
            </a:r>
            <a:endParaRPr lang="ru-RU" sz="2800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21507" name="Picture 2" descr="C:\Users\User\Desktop\Pictures\Архитектура и скульптура\608983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928662" y="142852"/>
            <a:ext cx="7239050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Эрехтейон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dirty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3315" name="Picture 2" descr="C:\Users\User\Desktop\Pictures\Архитектура и скульптура\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14282" y="857231"/>
            <a:ext cx="4714908" cy="3416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G036_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3" y="928670"/>
            <a:ext cx="3638065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00430" y="1142984"/>
            <a:ext cx="4500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000" dirty="0" smtClean="0">
              <a:latin typeface="Georgia" pitchFamily="18" charset="0"/>
            </a:endParaRPr>
          </a:p>
          <a:p>
            <a:pPr>
              <a:defRPr/>
            </a:pPr>
            <a:endParaRPr lang="ru-RU" sz="2000" dirty="0" smtClean="0">
              <a:latin typeface="Georgia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Georgia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357694"/>
            <a:ext cx="50006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Georgia" pitchFamily="18" charset="0"/>
              </a:rPr>
              <a:t>Храм, главное святилище Акрополя, созданный в честь богини Афины и Посейдона.</a:t>
            </a:r>
          </a:p>
          <a:p>
            <a:pPr algn="ctr">
              <a:defRPr/>
            </a:pPr>
            <a:endParaRPr lang="ru-RU" sz="2000" b="1" dirty="0" smtClean="0">
              <a:latin typeface="Georgia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atin typeface="Georgia" pitchFamily="18" charset="0"/>
              </a:rPr>
              <a:t>Храм украшают скульптуры кариатид – девушек, поддерживающих карниз.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Храм на Бычьем рынке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сер. I в. до н.э. Италия, Рим</a:t>
            </a:r>
            <a:endParaRPr lang="ru-RU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0483" name="Picture 3" descr="C:\Users\User\Desktop\Pictures\Архитектура и скульптура\r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928662" y="214290"/>
            <a:ext cx="7405264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Термы Каракаллы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,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800" dirty="0" err="1" smtClean="0">
                <a:solidFill>
                  <a:schemeClr val="tx1"/>
                </a:solidFill>
                <a:effectLst/>
                <a:latin typeface="Georgia" pitchFamily="18" charset="0"/>
              </a:rPr>
              <a:t>нач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. III в. н.э.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Италия, Рим</a:t>
            </a:r>
            <a:endParaRPr lang="ru-RU" sz="2800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19459" name="Picture 2" descr="C:\Users\User\Desktop\Pictures\Архитектура и скульптура\r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714348" y="214290"/>
            <a:ext cx="7770216" cy="539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Кариатиды храма 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Эрехтейон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3556" name="Picture 4" descr="19_1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3" descr="Кариатиды - главная достопримечательность Эрехтейона. Афины. Греция - www.Arhitekto.r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42852"/>
            <a:ext cx="3429000" cy="2928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357158" y="3143248"/>
            <a:ext cx="4000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Georgia" pitchFamily="18" charset="0"/>
              </a:rPr>
              <a:t>Кариатиды - главная достопримечательность </a:t>
            </a:r>
            <a:r>
              <a:rPr lang="ru-RU" sz="2000" dirty="0" err="1">
                <a:latin typeface="Georgia" pitchFamily="18" charset="0"/>
              </a:rPr>
              <a:t>Эрехтейона</a:t>
            </a:r>
            <a:r>
              <a:rPr lang="ru-RU" sz="2000" dirty="0">
                <a:latin typeface="Georgia" pitchFamily="18" charset="0"/>
              </a:rPr>
              <a:t>. Афины</a:t>
            </a:r>
          </a:p>
        </p:txBody>
      </p:sp>
      <p:pic>
        <p:nvPicPr>
          <p:cNvPr id="30724" name="Рисунок 5" descr="Мавзолей — гробница карийского правителя Мавсола и его жены Артемисии. Греция - www.Arhitekto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3762375" cy="300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4857752" y="3500438"/>
            <a:ext cx="35718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dirty="0">
                <a:latin typeface="Georgia" pitchFamily="18" charset="0"/>
                <a:cs typeface="Times New Roman" pitchFamily="18" charset="0"/>
              </a:rPr>
              <a:t>Мавзолей — гробница карийского правителя </a:t>
            </a:r>
            <a:r>
              <a:rPr lang="ru-RU" sz="2000" dirty="0" err="1">
                <a:latin typeface="Georgia" pitchFamily="18" charset="0"/>
                <a:cs typeface="Times New Roman" pitchFamily="18" charset="0"/>
              </a:rPr>
              <a:t>Мавсола</a:t>
            </a:r>
            <a:r>
              <a:rPr lang="ru-RU" sz="2000" dirty="0">
                <a:latin typeface="Georgia" pitchFamily="18" charset="0"/>
                <a:cs typeface="Times New Roman" pitchFamily="18" charset="0"/>
              </a:rPr>
              <a:t> и его жены </a:t>
            </a:r>
            <a:r>
              <a:rPr lang="ru-RU" sz="2000" dirty="0" err="1">
                <a:latin typeface="Georgia" pitchFamily="18" charset="0"/>
                <a:cs typeface="Times New Roman" pitchFamily="18" charset="0"/>
              </a:rPr>
              <a:t>Артемисии</a:t>
            </a:r>
            <a:r>
              <a:rPr lang="ru-RU" sz="2000" dirty="0">
                <a:latin typeface="Georgia" pitchFamily="18" charset="0"/>
                <a:cs typeface="Times New Roman" pitchFamily="18" charset="0"/>
              </a:rPr>
              <a:t>. Реконструкция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30726" name="Содержимое 3" descr="Театр Одеон в Афинах. Греция - www.Arhitekto.ru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286256"/>
            <a:ext cx="3333750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7" name="Прямоугольник 9"/>
          <p:cNvSpPr>
            <a:spLocks noChangeArrowheads="1"/>
          </p:cNvSpPr>
          <p:nvPr/>
        </p:nvSpPr>
        <p:spPr bwMode="auto">
          <a:xfrm>
            <a:off x="4500562" y="5857892"/>
            <a:ext cx="2871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Театр Одеон в Афинах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142852"/>
            <a:ext cx="6858048" cy="7858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  <a:latin typeface="Georgia" pitchFamily="18" charset="0"/>
              </a:rPr>
              <a:t>Театр Диониса.</a:t>
            </a:r>
          </a:p>
        </p:txBody>
      </p:sp>
      <p:pic>
        <p:nvPicPr>
          <p:cNvPr id="11268" name="Picture 6" descr="P027_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857232"/>
            <a:ext cx="6572296" cy="492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14348" y="5857892"/>
            <a:ext cx="7929586" cy="428628"/>
          </a:xfrm>
        </p:spPr>
        <p:txBody>
          <a:bodyPr>
            <a:normAutofit lnSpcReduction="10000"/>
          </a:bodyPr>
          <a:lstStyle/>
          <a:p>
            <a:pPr algn="ctr" eaLnBrk="1" hangingPunct="1">
              <a:buNone/>
              <a:defRPr/>
            </a:pPr>
            <a:r>
              <a:rPr lang="ru-RU" sz="2400" dirty="0" smtClean="0"/>
              <a:t>Вместительность театра 17000 человек.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buNone/>
              <a:defRPr/>
            </a:pP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600076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/>
              <a:t> </a:t>
            </a:r>
          </a:p>
          <a:p>
            <a:pPr algn="ctr">
              <a:defRPr/>
            </a:pPr>
            <a:r>
              <a:rPr lang="ru-RU" sz="2000" i="1" dirty="0" smtClean="0">
                <a:latin typeface="Georgia" pitchFamily="18" charset="0"/>
              </a:rPr>
              <a:t>Афины. 6 в. до н.э.</a:t>
            </a:r>
            <a:endParaRPr lang="ru-RU" sz="2000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Georgia" pitchFamily="18" charset="0"/>
              </a:rPr>
              <a:t>Театр Диониса</a:t>
            </a:r>
          </a:p>
        </p:txBody>
      </p:sp>
      <p:pic>
        <p:nvPicPr>
          <p:cNvPr id="24580" name="Picture 4" descr="19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Эфес –  греческий театр</a:t>
            </a:r>
          </a:p>
        </p:txBody>
      </p:sp>
      <p:pic>
        <p:nvPicPr>
          <p:cNvPr id="1126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1643050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214282" y="2214554"/>
            <a:ext cx="2857520" cy="373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400" dirty="0" smtClean="0">
                <a:latin typeface="Georgia" pitchFamily="18" charset="0"/>
              </a:rPr>
              <a:t>Греческие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400" dirty="0" smtClean="0">
                <a:latin typeface="Georgia" pitchFamily="18" charset="0"/>
              </a:rPr>
              <a:t>театры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400" dirty="0" smtClean="0">
                <a:latin typeface="Georgia" pitchFamily="18" charset="0"/>
              </a:rPr>
              <a:t>располагались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400" dirty="0" smtClean="0">
                <a:latin typeface="Georgia" pitchFamily="18" charset="0"/>
              </a:rPr>
              <a:t>под открытым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400" dirty="0" smtClean="0">
                <a:latin typeface="Georgia" pitchFamily="18" charset="0"/>
              </a:rPr>
              <a:t>небом  на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400" dirty="0" smtClean="0">
                <a:latin typeface="Georgia" pitchFamily="18" charset="0"/>
              </a:rPr>
              <a:t>склонах </a:t>
            </a:r>
            <a:r>
              <a:rPr lang="ru-RU" sz="2400" dirty="0">
                <a:latin typeface="Georgia" pitchFamily="18" charset="0"/>
              </a:rPr>
              <a:t>холмов </a:t>
            </a:r>
            <a:r>
              <a:rPr lang="ru-RU" sz="2400" dirty="0" smtClean="0">
                <a:latin typeface="Georgia" pitchFamily="18" charset="0"/>
              </a:rPr>
              <a:t>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400" dirty="0" smtClean="0">
                <a:latin typeface="Georgia" pitchFamily="18" charset="0"/>
              </a:rPr>
              <a:t>вмещали тысячи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400" dirty="0" smtClean="0">
                <a:latin typeface="Georgia" pitchFamily="18" charset="0"/>
              </a:rPr>
              <a:t>зрителей</a:t>
            </a:r>
            <a:endParaRPr lang="ru-RU" sz="2400" dirty="0">
              <a:latin typeface="Georgia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ru-RU" sz="3200" dirty="0">
              <a:solidFill>
                <a:srgbClr val="FFFF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400" dirty="0">
                <a:solidFill>
                  <a:srgbClr val="FFFF00"/>
                </a:solidFill>
              </a:rPr>
              <a:t>     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Города Древней    Греции </a:t>
            </a:r>
            <a:endParaRPr lang="ru-RU" sz="3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9699" name="Содержимое 3" descr="Храм Аполлона в Дидиме близ Милета. Греция - www.Arhitekto.r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143000"/>
            <a:ext cx="400050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142875" y="4929188"/>
            <a:ext cx="42148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Georgia" pitchFamily="18" charset="0"/>
              </a:rPr>
              <a:t>Храм Аполлона в </a:t>
            </a:r>
            <a:r>
              <a:rPr lang="ru-RU" sz="2400" dirty="0" err="1">
                <a:latin typeface="Georgia" pitchFamily="18" charset="0"/>
              </a:rPr>
              <a:t>Дидиме</a:t>
            </a:r>
            <a:r>
              <a:rPr lang="ru-RU" sz="2400" dirty="0">
                <a:latin typeface="Georgia" pitchFamily="18" charset="0"/>
              </a:rPr>
              <a:t> близ </a:t>
            </a:r>
            <a:r>
              <a:rPr lang="ru-RU" sz="2400" dirty="0" err="1">
                <a:latin typeface="Georgia" pitchFamily="18" charset="0"/>
              </a:rPr>
              <a:t>Милета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29701" name="Рисунок 5" descr="Развалины храма Аполлона в Сиракузах. Греция - www.Arhitekto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643182"/>
            <a:ext cx="4071966" cy="372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2" name="Rectangle 1"/>
          <p:cNvSpPr>
            <a:spLocks noChangeArrowheads="1"/>
          </p:cNvSpPr>
          <p:nvPr/>
        </p:nvSpPr>
        <p:spPr bwMode="auto">
          <a:xfrm>
            <a:off x="4929190" y="1285860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latin typeface="Book Antiqua" pitchFamily="18" charset="0"/>
                <a:cs typeface="Times New Roman" pitchFamily="18" charset="0"/>
              </a:rPr>
              <a:t>Развалины храма Аполлона в Сиракузах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/>
      <p:bldP spid="297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Храм Деметры </a:t>
            </a:r>
            <a:r>
              <a:rPr lang="ru-RU" sz="3200" dirty="0" smtClean="0">
                <a:solidFill>
                  <a:schemeClr val="bg1"/>
                </a:solidFill>
                <a:latin typeface="Georgia" pitchFamily="18" charset="0"/>
              </a:rPr>
              <a:t>,     </a:t>
            </a:r>
            <a:br>
              <a:rPr lang="ru-RU" sz="32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200" dirty="0" err="1" smtClean="0">
                <a:solidFill>
                  <a:schemeClr val="bg1"/>
                </a:solidFill>
                <a:latin typeface="Georgia" pitchFamily="18" charset="0"/>
              </a:rPr>
              <a:t>VIв</a:t>
            </a:r>
            <a:r>
              <a:rPr lang="ru-RU" sz="3200" dirty="0" smtClean="0">
                <a:solidFill>
                  <a:schemeClr val="bg1"/>
                </a:solidFill>
                <a:latin typeface="Georgia" pitchFamily="18" charset="0"/>
              </a:rPr>
              <a:t>. до н.э. Олимпия</a:t>
            </a:r>
            <a:endParaRPr lang="ru-RU" sz="32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43" name="Picture 2" descr="C:\Users\User\Desktop\Pictures\Архитектура и скульптура\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117" y="1600200"/>
            <a:ext cx="6497765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303</TotalTime>
  <Words>215</Words>
  <Application>Microsoft Office PowerPoint</Application>
  <PresentationFormat>Экран (4:3)</PresentationFormat>
  <Paragraphs>53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Неподалеку от Парфенона был воздвигнут храм Эрехтейон</vt:lpstr>
      <vt:lpstr> Эрехтейон </vt:lpstr>
      <vt:lpstr>Кариатиды храма Эрехтейон</vt:lpstr>
      <vt:lpstr>Слайд 4</vt:lpstr>
      <vt:lpstr>Театр Диониса.</vt:lpstr>
      <vt:lpstr>Театр Диониса</vt:lpstr>
      <vt:lpstr>Эфес –  греческий театр</vt:lpstr>
      <vt:lpstr>Города Древней    Греции </vt:lpstr>
      <vt:lpstr>Храм Деметры ,      VIв. до н.э. Олимпия</vt:lpstr>
      <vt:lpstr>Храм Аполлона </vt:lpstr>
      <vt:lpstr>Храм Посейдона</vt:lpstr>
      <vt:lpstr>Архитектура Древнего Рима</vt:lpstr>
      <vt:lpstr>Колизей,75-80гг. Италия, Рим</vt:lpstr>
      <vt:lpstr>Арка Септимия Севера , 203г. н.э.Италия, Рим</vt:lpstr>
      <vt:lpstr>Арка Тита , 81г. н.э. Италия, Рим</vt:lpstr>
      <vt:lpstr>Форум Траяна с колонной Траяна, зодчий Дамасский Аполлодор, 113г., Италия,  Рим </vt:lpstr>
      <vt:lpstr>Римский форум , VIв. до н.э. Италия, Рим</vt:lpstr>
      <vt:lpstr>Слайд 18</vt:lpstr>
      <vt:lpstr>Пантеон, зодчий Дамасский Аполлодор, 118-128гг., Италия, Рим</vt:lpstr>
      <vt:lpstr>Храм на Бычьем рынке,  сер. I в. до н.э. Италия, Рим</vt:lpstr>
      <vt:lpstr>Термы Каракаллы, нач. III в. н.э. Италия, Рим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39</cp:revision>
  <dcterms:created xsi:type="dcterms:W3CDTF">2013-12-10T15:34:19Z</dcterms:created>
  <dcterms:modified xsi:type="dcterms:W3CDTF">2013-12-23T16:17:48Z</dcterms:modified>
</cp:coreProperties>
</file>