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351" r:id="rId2"/>
    <p:sldId id="332" r:id="rId3"/>
    <p:sldId id="322" r:id="rId4"/>
    <p:sldId id="317" r:id="rId5"/>
    <p:sldId id="323" r:id="rId6"/>
    <p:sldId id="333" r:id="rId7"/>
    <p:sldId id="259" r:id="rId8"/>
    <p:sldId id="260" r:id="rId9"/>
    <p:sldId id="330" r:id="rId10"/>
    <p:sldId id="261" r:id="rId11"/>
    <p:sldId id="262" r:id="rId12"/>
    <p:sldId id="263" r:id="rId13"/>
    <p:sldId id="331" r:id="rId14"/>
    <p:sldId id="257" r:id="rId15"/>
    <p:sldId id="343" r:id="rId16"/>
    <p:sldId id="25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0066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2DE81D-19EA-4E15-A9D9-61912A606D88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6A5CE-7DC2-4E13-8836-5E11CB9DFD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D1218A-F75F-40A2-9FF8-CA82BB7B68C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 </a:t>
            </a: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B00E08-3FF8-40DE-93B3-C7181559C0A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FC9C-0828-4E28-A35E-C8D4E8D29F45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11FD-A7B3-4053-AD10-2FD9A4D046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FC9C-0828-4E28-A35E-C8D4E8D29F45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11FD-A7B3-4053-AD10-2FD9A4D04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FC9C-0828-4E28-A35E-C8D4E8D29F45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11FD-A7B3-4053-AD10-2FD9A4D04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FC9C-0828-4E28-A35E-C8D4E8D29F45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11FD-A7B3-4053-AD10-2FD9A4D04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FC9C-0828-4E28-A35E-C8D4E8D29F45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2C111FD-A7B3-4053-AD10-2FD9A4D04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FC9C-0828-4E28-A35E-C8D4E8D29F45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11FD-A7B3-4053-AD10-2FD9A4D04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FC9C-0828-4E28-A35E-C8D4E8D29F45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11FD-A7B3-4053-AD10-2FD9A4D04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FC9C-0828-4E28-A35E-C8D4E8D29F45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11FD-A7B3-4053-AD10-2FD9A4D04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FC9C-0828-4E28-A35E-C8D4E8D29F45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11FD-A7B3-4053-AD10-2FD9A4D04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FC9C-0828-4E28-A35E-C8D4E8D29F45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11FD-A7B3-4053-AD10-2FD9A4D04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FC9C-0828-4E28-A35E-C8D4E8D29F45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11FD-A7B3-4053-AD10-2FD9A4D04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CB1FC9C-0828-4E28-A35E-C8D4E8D29F45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2C111FD-A7B3-4053-AD10-2FD9A4D04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&#1040;&#1085;&#1090;&#1080;&#1095;&#1085;&#1086;&#1077;%20&#1079;&#1086;&#1076;&#1095;&#1077;&#1089;&#1090;&#1074;&#1086;\Narodnaya-grecheskaya-Sirtaki(muzofon.com).mp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&#1040;&#1085;&#1090;&#1080;&#1095;&#1085;&#1086;&#1077;%20&#1079;&#1086;&#1076;&#1095;&#1077;&#1089;&#1090;&#1074;&#1086;\antichnaya-grecheskaya-muzyka-M233lomai(muzofon.com)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285728"/>
            <a:ext cx="729879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Античное зодчество: </a:t>
            </a:r>
          </a:p>
          <a:p>
            <a:r>
              <a:rPr lang="ru-RU" sz="4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логика прекрасного</a:t>
            </a:r>
            <a:endParaRPr lang="ru-RU" sz="48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5" name="Рисунок 12" descr="Храм Зевса Олимпийского - www.Arhitekto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285992"/>
            <a:ext cx="4385195" cy="3257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7156" y="2357430"/>
            <a:ext cx="4230030" cy="3357586"/>
          </a:xfrm>
          <a:noFill/>
          <a:effectLst>
            <a:softEdge rad="317500"/>
          </a:effectLst>
        </p:spPr>
      </p:pic>
      <p:sp>
        <p:nvSpPr>
          <p:cNvPr id="7" name="TextBox 6"/>
          <p:cNvSpPr txBox="1"/>
          <p:nvPr/>
        </p:nvSpPr>
        <p:spPr>
          <a:xfrm>
            <a:off x="3571868" y="5786454"/>
            <a:ext cx="5357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Урок МХК 6 класс.  Программа Л. </a:t>
            </a:r>
            <a:r>
              <a:rPr lang="ru-RU" dirty="0" err="1" smtClean="0"/>
              <a:t>Рапацкой</a:t>
            </a:r>
            <a:endParaRPr lang="ru-RU" dirty="0" smtClean="0"/>
          </a:p>
          <a:p>
            <a:r>
              <a:rPr lang="ru-RU" dirty="0" smtClean="0"/>
              <a:t>Учитель Клюева Н.В.</a:t>
            </a:r>
          </a:p>
          <a:p>
            <a:r>
              <a:rPr lang="ru-RU" dirty="0" smtClean="0"/>
              <a:t>МБОУ </a:t>
            </a:r>
            <a:r>
              <a:rPr lang="ru-RU" dirty="0" err="1" smtClean="0"/>
              <a:t>Барандатская</a:t>
            </a:r>
            <a:r>
              <a:rPr lang="ru-RU" dirty="0" smtClean="0"/>
              <a:t> СОШ Кемеровской области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Фрески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Кносского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 дворца</a:t>
            </a:r>
          </a:p>
        </p:txBody>
      </p:sp>
      <p:pic>
        <p:nvPicPr>
          <p:cNvPr id="9220" name="Picture 4" descr="14_31"/>
          <p:cNvPicPr>
            <a:picLocks noChangeAspect="1" noChangeArrowheads="1"/>
          </p:cNvPicPr>
          <p:nvPr/>
        </p:nvPicPr>
        <p:blipFill>
          <a:blip r:embed="rId2" cstate="print"/>
          <a:srcRect r="3205"/>
          <a:stretch>
            <a:fillRect/>
          </a:stretch>
        </p:blipFill>
        <p:spPr bwMode="auto">
          <a:xfrm>
            <a:off x="228600" y="1071546"/>
            <a:ext cx="8629680" cy="556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14_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2852"/>
            <a:ext cx="3824286" cy="6494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5" name="WordArt 5"/>
          <p:cNvSpPr>
            <a:spLocks noChangeArrowheads="1" noChangeShapeType="1" noTextEdit="1"/>
          </p:cNvSpPr>
          <p:nvPr/>
        </p:nvSpPr>
        <p:spPr bwMode="auto">
          <a:xfrm>
            <a:off x="1000100" y="6072206"/>
            <a:ext cx="30956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cs typeface="Arial"/>
              </a:rPr>
              <a:t>Кносский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cs typeface="Arial"/>
              </a:rPr>
              <a:t> царь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bg1"/>
                </a:solidFill>
                <a:latin typeface="Georgia" pitchFamily="18" charset="0"/>
              </a:rPr>
              <a:t>Микены.</a:t>
            </a:r>
            <a:br>
              <a:rPr lang="ru-RU" sz="4000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4000" dirty="0">
                <a:solidFill>
                  <a:schemeClr val="bg1"/>
                </a:solidFill>
                <a:latin typeface="Georgia" pitchFamily="18" charset="0"/>
              </a:rPr>
              <a:t>Львиные ворота.</a:t>
            </a:r>
          </a:p>
        </p:txBody>
      </p:sp>
      <p:pic>
        <p:nvPicPr>
          <p:cNvPr id="11268" name="Picture 4" descr="14_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Содержимое 3" descr="Сокровищница царя Атрея. Микены. Греция - www.Arhitekto.ru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2844" y="1285860"/>
            <a:ext cx="4071966" cy="3786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651" name="Rectangle 1"/>
          <p:cNvSpPr>
            <a:spLocks noChangeArrowheads="1"/>
          </p:cNvSpPr>
          <p:nvPr/>
        </p:nvSpPr>
        <p:spPr bwMode="auto">
          <a:xfrm>
            <a:off x="1000100" y="5357826"/>
            <a:ext cx="24673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 dirty="0">
                <a:latin typeface="Georgia" pitchFamily="18" charset="0"/>
                <a:cs typeface="Times New Roman" pitchFamily="18" charset="0"/>
              </a:rPr>
              <a:t>Сокровищница </a:t>
            </a:r>
            <a:endParaRPr lang="ru-RU" sz="2400" dirty="0" smtClean="0">
              <a:latin typeface="Georgia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Georgia" pitchFamily="18" charset="0"/>
                <a:cs typeface="Times New Roman" pitchFamily="18" charset="0"/>
              </a:rPr>
              <a:t>царя </a:t>
            </a:r>
            <a:r>
              <a:rPr lang="ru-RU" sz="2400" dirty="0" err="1">
                <a:latin typeface="Georgia" pitchFamily="18" charset="0"/>
                <a:cs typeface="Times New Roman" pitchFamily="18" charset="0"/>
              </a:rPr>
              <a:t>Атрея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27652" name="Рисунок 5" descr="Гробница Агамемнона. Микены. Греция - www.Arhitekto.r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1285860"/>
            <a:ext cx="4545449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653" name="Прямоугольник 6"/>
          <p:cNvSpPr>
            <a:spLocks noChangeArrowheads="1"/>
          </p:cNvSpPr>
          <p:nvPr/>
        </p:nvSpPr>
        <p:spPr bwMode="auto">
          <a:xfrm>
            <a:off x="4857752" y="4929198"/>
            <a:ext cx="37862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Georgia" pitchFamily="18" charset="0"/>
              </a:rPr>
              <a:t>Гробница Агамемнона, предводителя похода греков-ахейцев на Трою</a:t>
            </a:r>
          </a:p>
        </p:txBody>
      </p:sp>
      <p:sp>
        <p:nvSpPr>
          <p:cNvPr id="27654" name="Rectangle 2"/>
          <p:cNvSpPr>
            <a:spLocks noChangeArrowheads="1"/>
          </p:cNvSpPr>
          <p:nvPr/>
        </p:nvSpPr>
        <p:spPr bwMode="auto">
          <a:xfrm>
            <a:off x="928662" y="142852"/>
            <a:ext cx="707231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Микенская культура </a:t>
            </a:r>
            <a:endParaRPr lang="ru-RU" sz="2800" b="1" dirty="0" smtClean="0">
              <a:solidFill>
                <a:schemeClr val="bg1"/>
              </a:solidFill>
              <a:latin typeface="Book Antiqua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(</a:t>
            </a:r>
            <a:r>
              <a:rPr lang="ru-RU" sz="28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1500</a:t>
            </a:r>
            <a:r>
              <a:rPr lang="ru-RU" sz="28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—</a:t>
            </a:r>
            <a:r>
              <a:rPr lang="ru-RU" sz="28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1200 гг. до н. э.)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276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solidFill>
                  <a:srgbClr val="FFFF00"/>
                </a:solidFill>
                <a:latin typeface="Georgia" pitchFamily="18" charset="0"/>
              </a:rPr>
              <a:t>Золотой век Афин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Как часто я тоскующей душою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Безумно рвусь в твой чудный древний мир,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Святая Греция.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                 </a:t>
            </a:r>
            <a:r>
              <a:rPr lang="ru-RU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М.Михайлов</a:t>
            </a:r>
          </a:p>
        </p:txBody>
      </p:sp>
      <p:pic>
        <p:nvPicPr>
          <p:cNvPr id="4" name="Narodnaya-grecheskaya-Sirtaki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501090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6406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7406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8406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9406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>
                <p:cTn id="2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214290"/>
            <a:ext cx="8229600" cy="105567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Афины – центр греческой цивилизации.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786050" y="1500174"/>
            <a:ext cx="6000792" cy="1428760"/>
          </a:xfrm>
        </p:spPr>
        <p:txBody>
          <a:bodyPr>
            <a:noAutofit/>
          </a:bodyPr>
          <a:lstStyle/>
          <a:p>
            <a:pPr eaLnBrk="1" hangingPunct="1">
              <a:buNone/>
              <a:defRPr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5 век до н.э. – время расцвета</a:t>
            </a:r>
          </a:p>
          <a:p>
            <a:pPr eaLnBrk="1" hangingPunct="1">
              <a:buNone/>
              <a:defRPr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древнегреческих полисов, век Перикла,</a:t>
            </a:r>
          </a:p>
          <a:p>
            <a:pPr eaLnBrk="1" hangingPunct="1">
              <a:buNone/>
              <a:defRPr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правившего в Афинах с 449 г. до н.э.</a:t>
            </a:r>
          </a:p>
        </p:txBody>
      </p:sp>
      <p:pic>
        <p:nvPicPr>
          <p:cNvPr id="4" name="Picture 4" descr="Перик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71546"/>
            <a:ext cx="1928834" cy="29146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14282" y="4214818"/>
            <a:ext cx="30718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Мы любим красоту без прихотливости и мудрость без изнеженности.</a:t>
            </a:r>
          </a:p>
          <a:p>
            <a:r>
              <a:rPr lang="ru-RU" sz="2000" i="1" dirty="0" smtClean="0"/>
              <a:t>                          Перикл</a:t>
            </a:r>
            <a:endParaRPr lang="ru-RU" sz="20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86050" y="5643578"/>
            <a:ext cx="6000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Georgia" pitchFamily="18" charset="0"/>
              </a:rPr>
              <a:t>Афины- политический и культурный центр Эллады. Город- полис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7" name="Picture 2" descr="C:\Users\User\Desktop\Pictures\Архитектура и скульптура\g9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071934" y="3071810"/>
            <a:ext cx="3552450" cy="2400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Кар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b="1" i="1" dirty="0" smtClean="0">
                <a:solidFill>
                  <a:schemeClr val="tx1"/>
                </a:solidFill>
                <a:latin typeface="Georgia" pitchFamily="18" charset="0"/>
              </a:rPr>
              <a:t>Античная   архитектура</a:t>
            </a:r>
            <a:endParaRPr lang="ru-RU" dirty="0" smtClean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504238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    </a:t>
            </a:r>
            <a:r>
              <a:rPr lang="ru-RU" sz="2400" dirty="0" smtClean="0"/>
              <a:t>Античное искусство — это искусство Древней Греции и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dirty="0" smtClean="0"/>
              <a:t>Древнего Рима, художественная культура общества,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dirty="0" smtClean="0"/>
              <a:t>существовавшего в бассейне Средиземного моря с начала I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dirty="0" smtClean="0"/>
              <a:t>тысячелетия до н. э. по V в. н. э. 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28676" name="Рисунок 4" descr="Греческий храм и Акрополь - www.Arhitekto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357562"/>
            <a:ext cx="3595686" cy="2690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677" name="Рисунок 5" descr="Развалины дорического храма Геры. Олимпия. Греция - www.Arhitekto.r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43487" y="3286124"/>
            <a:ext cx="3633789" cy="25955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8678" name="Прямоугольник 6"/>
          <p:cNvSpPr>
            <a:spLocks noChangeArrowheads="1"/>
          </p:cNvSpPr>
          <p:nvPr/>
        </p:nvSpPr>
        <p:spPr bwMode="auto">
          <a:xfrm>
            <a:off x="5072062" y="5929313"/>
            <a:ext cx="378621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Georgia" pitchFamily="18" charset="0"/>
              </a:rPr>
              <a:t>Развалины дорического храма Геры в Олимпии</a:t>
            </a:r>
          </a:p>
        </p:txBody>
      </p:sp>
      <p:pic>
        <p:nvPicPr>
          <p:cNvPr id="7" name="antichnaya-grecheskaya-muzyka-M233lomai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83920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6">
                <p:cTn id="4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86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</a:rPr>
              <a:t>Культура древней Греции</a:t>
            </a:r>
          </a:p>
        </p:txBody>
      </p:sp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>
          <a:xfrm>
            <a:off x="214282" y="1857364"/>
            <a:ext cx="8447118" cy="4495800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Античная цивилизация (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I 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тыс. до н.э.</a:t>
            </a:r>
          </a:p>
          <a:p>
            <a:pPr algn="ctr" eaLnBrk="1" hangingPunct="1">
              <a:buNone/>
            </a:pP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— 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V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в. н.э.) вписала золотые страницы</a:t>
            </a:r>
          </a:p>
          <a:p>
            <a:pPr algn="ctr" eaLnBrk="1" hangingPunct="1">
              <a:buNone/>
            </a:pP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в историю мировой культуры.</a:t>
            </a:r>
          </a:p>
          <a:p>
            <a:pPr algn="ctr" eaLnBrk="1" hangingPunct="1">
              <a:buNone/>
            </a:pP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Достижения античной культуры</a:t>
            </a:r>
          </a:p>
          <a:p>
            <a:pPr algn="ctr" eaLnBrk="1" hangingPunct="1">
              <a:buNone/>
            </a:pP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поразительны, на них основана вся</a:t>
            </a:r>
          </a:p>
          <a:p>
            <a:pPr algn="ctr" eaLnBrk="1" hangingPunct="1">
              <a:buNone/>
            </a:pP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европейская цивилизация.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5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6600"/>
                </a:solidFill>
                <a:latin typeface="Georgia" pitchFamily="18" charset="0"/>
              </a:rPr>
              <a:t>Древняя Греция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 l="3125" r="3125" b="1373"/>
          <a:stretch>
            <a:fillRect/>
          </a:stretch>
        </p:blipFill>
        <p:spPr bwMode="auto">
          <a:xfrm>
            <a:off x="285720" y="1285860"/>
            <a:ext cx="8572528" cy="5014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newsflash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</a:rPr>
              <a:t>Карта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</a:rPr>
              <a:t>Древней Греции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idx="1"/>
          </p:nvPr>
        </p:nvSpPr>
        <p:spPr>
          <a:xfrm>
            <a:off x="431800" y="1498600"/>
            <a:ext cx="8229600" cy="4495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>
              <a:buFontTx/>
              <a:buNone/>
            </a:pPr>
            <a:r>
              <a:rPr lang="ru-RU" sz="3600" dirty="0" smtClean="0"/>
              <a:t>      </a:t>
            </a:r>
            <a:endParaRPr lang="ru-RU" sz="3600" dirty="0" smtClean="0">
              <a:solidFill>
                <a:srgbClr val="FFFF00"/>
              </a:solidFill>
            </a:endParaRPr>
          </a:p>
        </p:txBody>
      </p:sp>
      <p:pic>
        <p:nvPicPr>
          <p:cNvPr id="5123" name="Picture 3" descr="img6.jpg (71529 bytes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071546"/>
            <a:ext cx="6411187" cy="5072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1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1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Греческое зодчество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idx="1"/>
          </p:nvPr>
        </p:nvSpPr>
        <p:spPr>
          <a:xfrm>
            <a:off x="3357554" y="1600200"/>
            <a:ext cx="5329246" cy="4495800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None/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Без сомнения, самое большое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влияние на последующие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поколения оказало искусство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Древней Греции. Его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спокойная и величественная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красота, гармония и ясность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служили образцом и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источником для позднейших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эпох истории культуры.</a:t>
            </a:r>
          </a:p>
        </p:txBody>
      </p:sp>
      <p:pic>
        <p:nvPicPr>
          <p:cNvPr id="14340" name="Picture 5" descr="image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71546"/>
            <a:ext cx="2373313" cy="49164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69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66" grpId="0"/>
      <p:bldP spid="1433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Этапы развития культуры Греции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571612"/>
            <a:ext cx="8501122" cy="4853006"/>
          </a:xfrm>
        </p:spPr>
        <p:txBody>
          <a:bodyPr/>
          <a:lstStyle/>
          <a:p>
            <a:pPr>
              <a:buFontTx/>
              <a:buNone/>
            </a:pPr>
            <a:r>
              <a:rPr lang="ru-RU" dirty="0"/>
              <a:t>*</a:t>
            </a:r>
            <a:r>
              <a:rPr lang="ru-RU" dirty="0" smtClean="0"/>
              <a:t>Крито-микенский </a:t>
            </a:r>
            <a:r>
              <a:rPr lang="ru-RU" dirty="0"/>
              <a:t>(Эгейский) </a:t>
            </a:r>
            <a:r>
              <a:rPr lang="en-US" dirty="0" smtClean="0"/>
              <a:t>III</a:t>
            </a:r>
            <a:r>
              <a:rPr lang="ru-RU" dirty="0" smtClean="0"/>
              <a:t> </a:t>
            </a:r>
            <a:r>
              <a:rPr lang="en-US" dirty="0" smtClean="0"/>
              <a:t>– II</a:t>
            </a:r>
            <a:r>
              <a:rPr lang="ru-RU" dirty="0" smtClean="0"/>
              <a:t> тыс.до </a:t>
            </a:r>
            <a:r>
              <a:rPr lang="ru-RU" dirty="0"/>
              <a:t>н. э.</a:t>
            </a:r>
          </a:p>
          <a:p>
            <a:pPr>
              <a:buFontTx/>
              <a:buNone/>
            </a:pPr>
            <a:r>
              <a:rPr lang="ru-RU" dirty="0"/>
              <a:t>*Гомеровский                        </a:t>
            </a:r>
            <a:r>
              <a:rPr lang="en-US" dirty="0" smtClean="0"/>
              <a:t>XI</a:t>
            </a:r>
            <a:r>
              <a:rPr lang="ru-RU" dirty="0" smtClean="0"/>
              <a:t> </a:t>
            </a:r>
            <a:r>
              <a:rPr lang="en-US" dirty="0" smtClean="0"/>
              <a:t>- </a:t>
            </a:r>
            <a:r>
              <a:rPr lang="en-US" dirty="0"/>
              <a:t>VIII </a:t>
            </a:r>
            <a:r>
              <a:rPr lang="ru-RU" dirty="0"/>
              <a:t>вв. до н. э.</a:t>
            </a:r>
          </a:p>
          <a:p>
            <a:pPr>
              <a:buFontTx/>
              <a:buNone/>
            </a:pPr>
            <a:r>
              <a:rPr lang="ru-RU" dirty="0"/>
              <a:t>*Архаика                                </a:t>
            </a:r>
            <a:r>
              <a:rPr lang="en-US" dirty="0" smtClean="0"/>
              <a:t>VII</a:t>
            </a:r>
            <a:r>
              <a:rPr lang="ru-RU" dirty="0" smtClean="0"/>
              <a:t> </a:t>
            </a:r>
            <a:r>
              <a:rPr lang="en-US" dirty="0" smtClean="0"/>
              <a:t>- </a:t>
            </a:r>
            <a:r>
              <a:rPr lang="en-US" dirty="0"/>
              <a:t>VI </a:t>
            </a:r>
            <a:r>
              <a:rPr lang="ru-RU" dirty="0"/>
              <a:t>вв. до н. э.</a:t>
            </a:r>
          </a:p>
          <a:p>
            <a:pPr>
              <a:buFontTx/>
              <a:buNone/>
            </a:pPr>
            <a:r>
              <a:rPr lang="ru-RU" dirty="0"/>
              <a:t>*Классика                              </a:t>
            </a:r>
            <a:r>
              <a:rPr lang="en-US" dirty="0" smtClean="0"/>
              <a:t>V</a:t>
            </a:r>
            <a:r>
              <a:rPr lang="ru-RU" dirty="0" smtClean="0"/>
              <a:t> </a:t>
            </a:r>
            <a:r>
              <a:rPr lang="en-US" dirty="0" smtClean="0"/>
              <a:t>- </a:t>
            </a:r>
            <a:r>
              <a:rPr lang="en-US" dirty="0"/>
              <a:t>IV </a:t>
            </a:r>
            <a:r>
              <a:rPr lang="ru-RU" dirty="0"/>
              <a:t>вв. до н. э.</a:t>
            </a:r>
          </a:p>
          <a:p>
            <a:pPr>
              <a:buFontTx/>
              <a:buNone/>
            </a:pPr>
            <a:r>
              <a:rPr lang="ru-RU" dirty="0"/>
              <a:t>*Эллинизм                             </a:t>
            </a:r>
            <a:r>
              <a:rPr lang="en-US" dirty="0" smtClean="0"/>
              <a:t>III</a:t>
            </a:r>
            <a:r>
              <a:rPr lang="ru-RU" dirty="0" smtClean="0"/>
              <a:t> </a:t>
            </a:r>
            <a:r>
              <a:rPr lang="en-US" dirty="0" smtClean="0"/>
              <a:t>- </a:t>
            </a:r>
            <a:r>
              <a:rPr lang="en-US" dirty="0"/>
              <a:t>I </a:t>
            </a:r>
            <a:r>
              <a:rPr lang="ru-RU" dirty="0"/>
              <a:t>вв. до </a:t>
            </a:r>
            <a:r>
              <a:rPr lang="ru-RU" dirty="0" smtClean="0"/>
              <a:t>н. э</a:t>
            </a:r>
          </a:p>
          <a:p>
            <a:pPr>
              <a:buFontTx/>
              <a:buNone/>
            </a:pPr>
            <a:r>
              <a:rPr lang="ru-RU" b="1" dirty="0" smtClean="0"/>
              <a:t>                                 Античный</a:t>
            </a:r>
          </a:p>
          <a:p>
            <a:pPr algn="ctr">
              <a:buFontTx/>
              <a:buNone/>
            </a:pPr>
            <a:r>
              <a:rPr lang="en-US" sz="2400" i="1" dirty="0" err="1" smtClean="0"/>
              <a:t>Antiguus</a:t>
            </a:r>
            <a:r>
              <a:rPr lang="en-US" sz="2400" i="1" dirty="0" smtClean="0"/>
              <a:t>- </a:t>
            </a:r>
            <a:r>
              <a:rPr lang="en-US" sz="2400" i="1" dirty="0"/>
              <a:t>(</a:t>
            </a:r>
            <a:r>
              <a:rPr lang="ru-RU" sz="2400" i="1" dirty="0"/>
              <a:t>от лат. «древний»).Термин употребляется </a:t>
            </a:r>
            <a:r>
              <a:rPr lang="ru-RU" sz="2400" i="1" dirty="0" smtClean="0"/>
              <a:t>по</a:t>
            </a:r>
          </a:p>
          <a:p>
            <a:pPr algn="ctr">
              <a:buFontTx/>
              <a:buNone/>
            </a:pPr>
            <a:r>
              <a:rPr lang="ru-RU" sz="2400" i="1" dirty="0" smtClean="0"/>
              <a:t>отношению </a:t>
            </a:r>
            <a:r>
              <a:rPr lang="ru-RU" sz="2400" i="1" dirty="0"/>
              <a:t>к истории и культуре Древней Греции </a:t>
            </a:r>
            <a:endParaRPr lang="ru-RU" sz="2400" i="1" dirty="0" smtClean="0"/>
          </a:p>
          <a:p>
            <a:pPr algn="ctr">
              <a:buFontTx/>
              <a:buNone/>
            </a:pPr>
            <a:r>
              <a:rPr lang="ru-RU" sz="2400" i="1" dirty="0" smtClean="0"/>
              <a:t>и </a:t>
            </a:r>
            <a:r>
              <a:rPr lang="ru-RU" sz="2400" i="1" dirty="0"/>
              <a:t>Древнего Рима</a:t>
            </a:r>
            <a:r>
              <a:rPr lang="ru-RU" sz="2400" dirty="0"/>
              <a:t> </a:t>
            </a:r>
          </a:p>
          <a:p>
            <a:pPr algn="ctr">
              <a:buFontTx/>
              <a:buNone/>
            </a:pPr>
            <a:endParaRPr lang="ru-RU" sz="2400" dirty="0"/>
          </a:p>
          <a:p>
            <a:pPr>
              <a:buFontTx/>
              <a:buNone/>
            </a:pPr>
            <a:endParaRPr lang="ru-RU" sz="2400" dirty="0"/>
          </a:p>
          <a:p>
            <a:pPr>
              <a:buFontTx/>
              <a:buNone/>
            </a:pP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bg1"/>
                </a:solidFill>
                <a:latin typeface="Georgia" pitchFamily="18" charset="0"/>
              </a:rPr>
              <a:t>Эгейская культура –                                    «прекрасная  прелюдия» искусства  Древней Греции</a:t>
            </a:r>
            <a:r>
              <a:rPr lang="ru-RU" sz="4000" dirty="0">
                <a:solidFill>
                  <a:schemeClr val="bg1"/>
                </a:solidFill>
                <a:latin typeface="Georgia" pitchFamily="18" charset="0"/>
              </a:rPr>
              <a:t>.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/>
          </a:p>
          <a:p>
            <a:pPr>
              <a:buFontTx/>
              <a:buNone/>
            </a:pPr>
            <a:endParaRPr lang="ru-RU"/>
          </a:p>
        </p:txBody>
      </p:sp>
      <p:pic>
        <p:nvPicPr>
          <p:cNvPr id="8196" name="Picture 4" descr="14_03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14282" y="1785926"/>
            <a:ext cx="27895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Дворец в </a:t>
            </a:r>
            <a:r>
              <a:rPr lang="ru-RU" sz="20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Кноссе</a:t>
            </a:r>
            <a:r>
              <a:rPr lang="ru-RU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.</a:t>
            </a:r>
          </a:p>
          <a:p>
            <a:r>
              <a:rPr lang="ru-RU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Современный вид.</a:t>
            </a:r>
            <a:endParaRPr lang="ru-RU" sz="2000" b="1" dirty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Содержимое 3" descr="Кносский дворец. XVIII-XIV вв. до н.э. Остров Крит. Греция - www.Arhitekto.ru"/>
          <p:cNvPicPr>
            <a:picLocks noGrp="1"/>
          </p:cNvPicPr>
          <p:nvPr>
            <p:ph idx="1"/>
          </p:nvPr>
        </p:nvPicPr>
        <p:blipFill>
          <a:blip r:embed="rId3">
            <a:lum bright="10000"/>
          </a:blip>
          <a:srcRect/>
          <a:stretch>
            <a:fillRect/>
          </a:stretch>
        </p:blipFill>
        <p:spPr>
          <a:xfrm>
            <a:off x="285720" y="1643050"/>
            <a:ext cx="4429156" cy="36433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6627" name="Rectangle 1"/>
          <p:cNvSpPr>
            <a:spLocks noChangeArrowheads="1"/>
          </p:cNvSpPr>
          <p:nvPr/>
        </p:nvSpPr>
        <p:spPr bwMode="auto">
          <a:xfrm>
            <a:off x="214282" y="357166"/>
            <a:ext cx="44291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rPr>
              <a:t>Критское строительное искусство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6628" name="Прямоугольник 5"/>
          <p:cNvSpPr>
            <a:spLocks noChangeArrowheads="1"/>
          </p:cNvSpPr>
          <p:nvPr/>
        </p:nvSpPr>
        <p:spPr bwMode="auto">
          <a:xfrm>
            <a:off x="428596" y="5572140"/>
            <a:ext cx="40495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Дворец </a:t>
            </a:r>
            <a:r>
              <a:rPr lang="ru-RU" b="1" dirty="0">
                <a:latin typeface="Georgia" pitchFamily="18" charset="0"/>
              </a:rPr>
              <a:t>царя Миноса в </a:t>
            </a:r>
            <a:r>
              <a:rPr lang="ru-RU" b="1" dirty="0" err="1">
                <a:latin typeface="Georgia" pitchFamily="18" charset="0"/>
              </a:rPr>
              <a:t>Кноссе</a:t>
            </a:r>
            <a:r>
              <a:rPr lang="ru-RU" dirty="0">
                <a:latin typeface="Georgia" pitchFamily="18" charset="0"/>
              </a:rPr>
              <a:t>. </a:t>
            </a:r>
          </a:p>
        </p:txBody>
      </p:sp>
      <p:pic>
        <p:nvPicPr>
          <p:cNvPr id="26629" name="Рисунок 6" descr="Кносский дворец. XVIII-XIV вв. до н.э. Остров Крит. Греция  - www.Arhitekto.r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500042"/>
            <a:ext cx="3705698" cy="5429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301</TotalTime>
  <Words>366</Words>
  <Application>Microsoft Office PowerPoint</Application>
  <PresentationFormat>Экран (4:3)</PresentationFormat>
  <Paragraphs>71</Paragraphs>
  <Slides>16</Slides>
  <Notes>2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Слайд 1</vt:lpstr>
      <vt:lpstr>Античная   архитектура</vt:lpstr>
      <vt:lpstr>Культура древней Греции</vt:lpstr>
      <vt:lpstr>Древняя Греция</vt:lpstr>
      <vt:lpstr>Карта Древней Греции</vt:lpstr>
      <vt:lpstr>Греческое зодчество</vt:lpstr>
      <vt:lpstr>Этапы развития культуры Греции</vt:lpstr>
      <vt:lpstr>Эгейская культура –                                    «прекрасная  прелюдия» искусства  Древней Греции. </vt:lpstr>
      <vt:lpstr>Слайд 9</vt:lpstr>
      <vt:lpstr>Фрески Кносского дворца</vt:lpstr>
      <vt:lpstr>Слайд 11</vt:lpstr>
      <vt:lpstr>Микены. Львиные ворота.</vt:lpstr>
      <vt:lpstr>Слайд 13</vt:lpstr>
      <vt:lpstr>Золотой век Афин</vt:lpstr>
      <vt:lpstr>Афины – центр греческой цивилизации.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38</cp:revision>
  <dcterms:created xsi:type="dcterms:W3CDTF">2013-12-10T15:34:19Z</dcterms:created>
  <dcterms:modified xsi:type="dcterms:W3CDTF">2013-12-23T16:10:30Z</dcterms:modified>
</cp:coreProperties>
</file>