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9420" autoAdjust="0"/>
  </p:normalViewPr>
  <p:slideViewPr>
    <p:cSldViewPr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2BFA8-14ED-4391-BCCD-5D349CC24A12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ED01E-73C8-40D1-AFFD-24474985E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015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ED01E-73C8-40D1-AFFD-24474985E8B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61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FC722E8-E77C-4D51-A200-46EA7C79D257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DBC6B2D-3E6E-47B3-AE47-5025B0721A8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0156" y="548680"/>
            <a:ext cx="648618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Участие граждан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политической жизни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88024" y="5373216"/>
            <a:ext cx="3764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Разработала : Воронков С.В. </a:t>
            </a:r>
          </a:p>
          <a:p>
            <a:r>
              <a:rPr lang="ru-RU" dirty="0" smtClean="0"/>
              <a:t>учитель истории и обществознания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474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-171400"/>
            <a:ext cx="7772400" cy="3888432"/>
          </a:xfrm>
        </p:spPr>
        <p:txBody>
          <a:bodyPr>
            <a:normAutofit/>
          </a:bodyPr>
          <a:lstStyle/>
          <a:p>
            <a:pPr algn="l"/>
            <a:r>
              <a:rPr lang="ru-RU" sz="3600" dirty="0"/>
              <a:t>М</a:t>
            </a:r>
            <a:r>
              <a:rPr lang="ru-RU" sz="3600" dirty="0" smtClean="0"/>
              <a:t>ногопартийность- деятельность </a:t>
            </a:r>
            <a:r>
              <a:rPr lang="ru-RU" sz="3600" dirty="0"/>
              <a:t>в стране нескольких политических </a:t>
            </a:r>
            <a:r>
              <a:rPr lang="ru-RU" sz="3600" dirty="0" smtClean="0"/>
              <a:t>партий.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8908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496944" cy="4624537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4400" b="1" dirty="0"/>
              <a:t>Вспомни: </a:t>
            </a:r>
            <a:endParaRPr lang="ru-RU" sz="14400" dirty="0"/>
          </a:p>
          <a:p>
            <a:pPr algn="l"/>
            <a:r>
              <a:rPr lang="ru-RU" sz="14400" dirty="0"/>
              <a:t>- Как гражданин может участвовать в управлении делами государства?</a:t>
            </a:r>
          </a:p>
          <a:p>
            <a:pPr algn="l"/>
            <a:r>
              <a:rPr lang="ru-RU" sz="14400" dirty="0"/>
              <a:t>- Какие возможности влиять на политику дают выборы и референдумы?</a:t>
            </a:r>
          </a:p>
          <a:p>
            <a:pPr algn="l"/>
            <a:r>
              <a:rPr lang="ru-RU" sz="14400" dirty="0"/>
              <a:t>- Что такое политическая партия?</a:t>
            </a:r>
          </a:p>
          <a:p>
            <a:pPr algn="l"/>
            <a:r>
              <a:rPr lang="ru-RU" sz="14400" dirty="0"/>
              <a:t>- Зачем создаются политические партии?</a:t>
            </a:r>
          </a:p>
          <a:p>
            <a:pPr algn="l"/>
            <a:r>
              <a:rPr lang="ru-RU" sz="14400" dirty="0"/>
              <a:t>- В чем состоят различия политических партий и движений? </a:t>
            </a:r>
          </a:p>
          <a:p>
            <a:r>
              <a:rPr lang="ru-RU" sz="11100" dirty="0"/>
              <a:t> </a:t>
            </a:r>
          </a:p>
          <a:p>
            <a:r>
              <a:rPr lang="ru-RU" sz="5100" dirty="0"/>
              <a:t> </a:t>
            </a:r>
          </a:p>
          <a:p>
            <a:r>
              <a:rPr lang="ru-RU" sz="51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89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39552" y="620688"/>
            <a:ext cx="82234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Цель: расширить знания учащихся по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вопросам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 участия граждан в управлении государствам через выборы и референдумы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 какой целью создаются политические партии, каковы их цели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Задачи: 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повысить правовую культуру будущих избирателей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способствовать активизации интереса к избирательному праву, избирательному процессу.</a:t>
            </a:r>
          </a:p>
        </p:txBody>
      </p:sp>
    </p:spTree>
    <p:extLst>
      <p:ext uri="{BB962C8B-B14F-4D97-AF65-F5344CB8AC3E}">
        <p14:creationId xmlns:p14="http://schemas.microsoft.com/office/powerpoint/2010/main" val="221502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424936" cy="3905447"/>
          </a:xfrm>
        </p:spPr>
        <p:txBody>
          <a:bodyPr>
            <a:noAutofit/>
          </a:bodyPr>
          <a:lstStyle/>
          <a:p>
            <a:pPr algn="l"/>
            <a:r>
              <a:rPr lang="ru-RU" sz="3600" b="1" dirty="0"/>
              <a:t>Подумайте:</a:t>
            </a:r>
            <a:endParaRPr lang="ru-RU" sz="3600" dirty="0"/>
          </a:p>
          <a:p>
            <a:pPr algn="l"/>
            <a:r>
              <a:rPr lang="ru-RU" sz="3600" b="1" dirty="0"/>
              <a:t>-  </a:t>
            </a:r>
            <a:r>
              <a:rPr lang="ru-RU" sz="3600" dirty="0"/>
              <a:t>Может ли рядовой гражданин влиять на политику?</a:t>
            </a:r>
          </a:p>
          <a:p>
            <a:pPr algn="l"/>
            <a:r>
              <a:rPr lang="ru-RU" sz="3600" dirty="0"/>
              <a:t>- </a:t>
            </a:r>
            <a:r>
              <a:rPr lang="ru-RU" sz="3600" b="1" dirty="0"/>
              <a:t> </a:t>
            </a:r>
            <a:r>
              <a:rPr lang="ru-RU" sz="3600" dirty="0"/>
              <a:t>Кто может участвовать в управлении делами государства?</a:t>
            </a:r>
          </a:p>
          <a:p>
            <a:pPr algn="l"/>
            <a:r>
              <a:rPr lang="ru-RU" sz="3600" dirty="0"/>
              <a:t>- Зачем людям нужны политические свободы?</a:t>
            </a:r>
          </a:p>
        </p:txBody>
      </p:sp>
      <p:graphicFrame>
        <p:nvGraphicFramePr>
          <p:cNvPr id="4" name="Object 1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117851"/>
              </p:ext>
            </p:extLst>
          </p:nvPr>
        </p:nvGraphicFramePr>
        <p:xfrm>
          <a:off x="4721675" y="4149080"/>
          <a:ext cx="3810765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3" imgW="3961800" imgH="2695320" progId="MS_ClipArt_Gallery.2">
                  <p:embed/>
                </p:oleObj>
              </mc:Choice>
              <mc:Fallback>
                <p:oleObj name="Clip" r:id="rId3" imgW="3961800" imgH="269532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1675" y="4149080"/>
                        <a:ext cx="3810765" cy="259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328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96944" cy="1656184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/>
              <a:t>Политика</a:t>
            </a:r>
            <a:r>
              <a:rPr lang="ru-RU" sz="3600" dirty="0"/>
              <a:t>- это область общих интересов, публичной жизни.</a:t>
            </a:r>
          </a:p>
        </p:txBody>
      </p:sp>
      <p:graphicFrame>
        <p:nvGraphicFramePr>
          <p:cNvPr id="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707709"/>
              </p:ext>
            </p:extLst>
          </p:nvPr>
        </p:nvGraphicFramePr>
        <p:xfrm>
          <a:off x="1619672" y="2420888"/>
          <a:ext cx="6156296" cy="3725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lip" r:id="rId3" imgW="3537360" imgH="2144880" progId="MS_ClipArt_Gallery.2">
                  <p:embed/>
                </p:oleObj>
              </mc:Choice>
              <mc:Fallback>
                <p:oleObj name="Clip" r:id="rId3" imgW="3537360" imgH="214488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420888"/>
                        <a:ext cx="6156296" cy="3725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78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-603448"/>
            <a:ext cx="8712968" cy="482453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 smtClean="0"/>
              <a:t>На выборах граждане голосуют </a:t>
            </a:r>
            <a:r>
              <a:rPr lang="ru-RU" sz="4000" dirty="0"/>
              <a:t>за:</a:t>
            </a:r>
            <a:br>
              <a:rPr lang="ru-RU" sz="4000" dirty="0"/>
            </a:br>
            <a:r>
              <a:rPr lang="ru-RU" sz="4000" dirty="0"/>
              <a:t>- партию </a:t>
            </a:r>
            <a:br>
              <a:rPr lang="ru-RU" sz="4000" dirty="0"/>
            </a:br>
            <a:r>
              <a:rPr lang="ru-RU" sz="4000" dirty="0"/>
              <a:t>- кандидата </a:t>
            </a:r>
            <a:br>
              <a:rPr lang="ru-RU" sz="4000" dirty="0"/>
            </a:br>
            <a:r>
              <a:rPr lang="ru-RU" sz="4000" dirty="0"/>
              <a:t>Отдают предпочтение их : </a:t>
            </a:r>
            <a:br>
              <a:rPr lang="ru-RU" sz="4000" dirty="0"/>
            </a:br>
            <a:r>
              <a:rPr lang="ru-RU" sz="4000" dirty="0"/>
              <a:t>- предвыборным заявлениям</a:t>
            </a:r>
            <a:br>
              <a:rPr lang="ru-RU" sz="4000" dirty="0"/>
            </a:br>
            <a:r>
              <a:rPr lang="ru-RU" sz="4000" dirty="0"/>
              <a:t>- программам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815163"/>
              </p:ext>
            </p:extLst>
          </p:nvPr>
        </p:nvGraphicFramePr>
        <p:xfrm>
          <a:off x="6300192" y="1109911"/>
          <a:ext cx="2232248" cy="4528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lip" r:id="rId3" imgW="2573280" imgH="5222520" progId="MS_ClipArt_Gallery.2">
                  <p:embed/>
                </p:oleObj>
              </mc:Choice>
              <mc:Fallback>
                <p:oleObj name="Clip" r:id="rId3" imgW="2573280" imgH="522252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1109911"/>
                        <a:ext cx="2232248" cy="4528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60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4664"/>
            <a:ext cx="8136904" cy="6840759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ru-RU" sz="11100" dirty="0"/>
              <a:t>Выборы в РФ являются прямыми: </a:t>
            </a:r>
          </a:p>
          <a:p>
            <a:pPr algn="l"/>
            <a:r>
              <a:rPr lang="ru-RU" sz="11100" dirty="0"/>
              <a:t>Президента </a:t>
            </a:r>
            <a:r>
              <a:rPr lang="ru-RU" sz="11100" dirty="0" smtClean="0"/>
              <a:t> избирают–  </a:t>
            </a:r>
            <a:r>
              <a:rPr lang="ru-RU" sz="11100" dirty="0"/>
              <a:t>сроком на </a:t>
            </a:r>
            <a:endParaRPr lang="ru-RU" sz="11100" dirty="0" smtClean="0"/>
          </a:p>
          <a:p>
            <a:pPr algn="l"/>
            <a:r>
              <a:rPr lang="ru-RU" sz="11100" dirty="0" smtClean="0"/>
              <a:t>6 </a:t>
            </a:r>
            <a:r>
              <a:rPr lang="ru-RU" sz="11100" dirty="0"/>
              <a:t>лет</a:t>
            </a:r>
          </a:p>
          <a:p>
            <a:pPr algn="l"/>
            <a:r>
              <a:rPr lang="ru-RU" sz="11100" dirty="0"/>
              <a:t>Депутатов Государственной Думы – сроком на 5 лет</a:t>
            </a:r>
          </a:p>
          <a:p>
            <a:pPr algn="l"/>
            <a:r>
              <a:rPr lang="ru-RU" sz="11100" dirty="0"/>
              <a:t>Депутатов законодательных органов субъектов РФ – сроком на 5 лет</a:t>
            </a:r>
          </a:p>
          <a:p>
            <a:pPr algn="l"/>
            <a:r>
              <a:rPr lang="ru-RU" sz="11100" dirty="0"/>
              <a:t>Г</a:t>
            </a:r>
            <a:r>
              <a:rPr lang="ru-RU" sz="11100" dirty="0" smtClean="0"/>
              <a:t>раждане </a:t>
            </a:r>
            <a:r>
              <a:rPr lang="ru-RU" sz="11100" dirty="0"/>
              <a:t>избирают </a:t>
            </a:r>
            <a:r>
              <a:rPr lang="ru-RU" sz="11100" dirty="0" smtClean="0"/>
              <a:t>непосредственно, выборы </a:t>
            </a:r>
            <a:r>
              <a:rPr lang="ru-RU" sz="11100" dirty="0"/>
              <a:t>проводятся путем тайного голосования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915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-171400"/>
            <a:ext cx="8062664" cy="3240360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/>
              <a:t>Референдум</a:t>
            </a:r>
            <a:r>
              <a:rPr lang="ru-RU" sz="3600" dirty="0"/>
              <a:t>-  всенародное голосование по проектам законов и другим вопросам государственного значения. </a:t>
            </a:r>
          </a:p>
        </p:txBody>
      </p:sp>
      <p:graphicFrame>
        <p:nvGraphicFramePr>
          <p:cNvPr id="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368946"/>
              </p:ext>
            </p:extLst>
          </p:nvPr>
        </p:nvGraphicFramePr>
        <p:xfrm>
          <a:off x="3995935" y="2687041"/>
          <a:ext cx="4854905" cy="3046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Clip" r:id="rId3" imgW="4038840" imgH="2534400" progId="MS_ClipArt_Gallery.2">
                  <p:embed/>
                </p:oleObj>
              </mc:Choice>
              <mc:Fallback>
                <p:oleObj name="Clip" r:id="rId3" imgW="4038840" imgH="25344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5" y="2687041"/>
                        <a:ext cx="4854905" cy="3046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609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992888" cy="2376264"/>
          </a:xfrm>
        </p:spPr>
        <p:txBody>
          <a:bodyPr>
            <a:noAutofit/>
          </a:bodyPr>
          <a:lstStyle/>
          <a:p>
            <a:pPr algn="l"/>
            <a:r>
              <a:rPr lang="ru-RU" sz="3600" b="1" dirty="0"/>
              <a:t>Подумайте: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- Есть ли польза от политических партий?</a:t>
            </a:r>
            <a:br>
              <a:rPr lang="ru-RU" sz="3600" dirty="0"/>
            </a:br>
            <a:r>
              <a:rPr lang="ru-RU" sz="3600" dirty="0"/>
              <a:t>- В чем она может проявляться? </a:t>
            </a:r>
          </a:p>
        </p:txBody>
      </p:sp>
    </p:spTree>
    <p:extLst>
      <p:ext uri="{BB962C8B-B14F-4D97-AF65-F5344CB8AC3E}">
        <p14:creationId xmlns:p14="http://schemas.microsoft.com/office/powerpoint/2010/main" val="204115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6673"/>
            <a:ext cx="8064896" cy="4968551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Политические партии стремятся:</a:t>
            </a:r>
          </a:p>
          <a:p>
            <a:pPr algn="l"/>
            <a:r>
              <a:rPr lang="ru-RU" sz="3600" dirty="0" smtClean="0"/>
              <a:t>- завоевать власть</a:t>
            </a:r>
          </a:p>
          <a:p>
            <a:pPr algn="l"/>
            <a:r>
              <a:rPr lang="ru-RU" sz="3600" dirty="0" smtClean="0"/>
              <a:t>- ставить долговременные задачи</a:t>
            </a:r>
          </a:p>
          <a:p>
            <a:pPr algn="l"/>
            <a:r>
              <a:rPr lang="ru-RU" sz="3600" dirty="0" smtClean="0"/>
              <a:t>- иметь четкую организационную структуру</a:t>
            </a:r>
          </a:p>
          <a:p>
            <a:pPr algn="l"/>
            <a:r>
              <a:rPr lang="ru-RU" sz="3600" dirty="0" smtClean="0"/>
              <a:t>- распространять свое влияние на массы людей</a:t>
            </a:r>
          </a:p>
          <a:p>
            <a:pPr algn="l"/>
            <a:r>
              <a:rPr lang="ru-RU" sz="3600" dirty="0" smtClean="0"/>
              <a:t>-  </a:t>
            </a:r>
            <a:r>
              <a:rPr lang="ru-RU" sz="3600" dirty="0"/>
              <a:t>с</a:t>
            </a:r>
            <a:r>
              <a:rPr lang="ru-RU" sz="3600" dirty="0" smtClean="0"/>
              <a:t>оздать партийную программу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379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90</TotalTime>
  <Words>233</Words>
  <Application>Microsoft Office PowerPoint</Application>
  <PresentationFormat>Экран (4:3)</PresentationFormat>
  <Paragraphs>41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Волна</vt:lpstr>
      <vt:lpstr>Clip</vt:lpstr>
      <vt:lpstr>Презентация PowerPoint</vt:lpstr>
      <vt:lpstr>Презентация PowerPoint</vt:lpstr>
      <vt:lpstr>Презентация PowerPoint</vt:lpstr>
      <vt:lpstr>Политика- это область общих интересов, публичной жизни.</vt:lpstr>
      <vt:lpstr>           На выборах граждане голосуют за: - партию  - кандидата  Отдают предпочтение их :  - предвыборным заявлениям - программам  </vt:lpstr>
      <vt:lpstr>Презентация PowerPoint</vt:lpstr>
      <vt:lpstr>Референдум-  всенародное голосование по проектам законов и другим вопросам государственного значения. </vt:lpstr>
      <vt:lpstr>Подумайте:  - Есть ли польза от политических партий? - В чем она может проявляться? </vt:lpstr>
      <vt:lpstr>Презентация PowerPoint</vt:lpstr>
      <vt:lpstr>Многопартийность- деятельность в стране нескольких политических партий.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7</cp:revision>
  <dcterms:created xsi:type="dcterms:W3CDTF">2012-03-19T17:47:13Z</dcterms:created>
  <dcterms:modified xsi:type="dcterms:W3CDTF">2012-03-23T09:43:56Z</dcterms:modified>
</cp:coreProperties>
</file>