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4"/>
  </p:notesMasterIdLst>
  <p:sldIdLst>
    <p:sldId id="256" r:id="rId2"/>
    <p:sldId id="261" r:id="rId3"/>
    <p:sldId id="259" r:id="rId4"/>
    <p:sldId id="262" r:id="rId5"/>
    <p:sldId id="285" r:id="rId6"/>
    <p:sldId id="257" r:id="rId7"/>
    <p:sldId id="260" r:id="rId8"/>
    <p:sldId id="263" r:id="rId9"/>
    <p:sldId id="264" r:id="rId10"/>
    <p:sldId id="265" r:id="rId11"/>
    <p:sldId id="267" r:id="rId12"/>
    <p:sldId id="268" r:id="rId13"/>
    <p:sldId id="280" r:id="rId14"/>
    <p:sldId id="286" r:id="rId15"/>
    <p:sldId id="269" r:id="rId16"/>
    <p:sldId id="270" r:id="rId17"/>
    <p:sldId id="271" r:id="rId18"/>
    <p:sldId id="278" r:id="rId19"/>
    <p:sldId id="272" r:id="rId20"/>
    <p:sldId id="277" r:id="rId21"/>
    <p:sldId id="279" r:id="rId22"/>
    <p:sldId id="288" r:id="rId23"/>
    <p:sldId id="287" r:id="rId24"/>
    <p:sldId id="273" r:id="rId25"/>
    <p:sldId id="281" r:id="rId26"/>
    <p:sldId id="283" r:id="rId27"/>
    <p:sldId id="284" r:id="rId28"/>
    <p:sldId id="276" r:id="rId29"/>
    <p:sldId id="275" r:id="rId30"/>
    <p:sldId id="282" r:id="rId31"/>
    <p:sldId id="274" r:id="rId32"/>
    <p:sldId id="28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A07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60"/>
  </p:normalViewPr>
  <p:slideViewPr>
    <p:cSldViewPr>
      <p:cViewPr varScale="1">
        <p:scale>
          <a:sx n="72" d="100"/>
          <a:sy n="72" d="100"/>
        </p:scale>
        <p:origin x="-10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218B51-05E1-44E8-9C29-DCF6BAEDF32B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434AA7-5080-45E5-881B-A8CE28199213}">
      <dgm:prSet custT="1"/>
      <dgm:spPr/>
      <dgm:t>
        <a:bodyPr/>
        <a:lstStyle/>
        <a:p>
          <a:pPr algn="ctr"/>
          <a:r>
            <a:rPr lang="ru-RU" sz="3900" dirty="0" smtClean="0"/>
            <a:t>«Все виды искусства служат главному искусству- искусству жить на Земле» </a:t>
          </a:r>
        </a:p>
        <a:p>
          <a:pPr algn="r"/>
          <a:r>
            <a:rPr lang="ru-RU" sz="3900" dirty="0" smtClean="0"/>
            <a:t>Бертольд Брехт</a:t>
          </a:r>
        </a:p>
        <a:p>
          <a:pPr algn="r"/>
          <a:r>
            <a:rPr lang="ru-RU" sz="2000" dirty="0" smtClean="0"/>
            <a:t>Немецкий писатель</a:t>
          </a:r>
          <a:endParaRPr lang="ru-RU" sz="3900" dirty="0"/>
        </a:p>
      </dgm:t>
    </dgm:pt>
    <dgm:pt modelId="{C47692CC-8062-4B2E-84EC-123771649928}" type="parTrans" cxnId="{1AA5E1D2-B388-4468-A450-0DDCD4287F8C}">
      <dgm:prSet/>
      <dgm:spPr/>
      <dgm:t>
        <a:bodyPr/>
        <a:lstStyle/>
        <a:p>
          <a:endParaRPr lang="ru-RU"/>
        </a:p>
      </dgm:t>
    </dgm:pt>
    <dgm:pt modelId="{FB4D76DB-9EF7-405A-8597-7439085B790C}" type="sibTrans" cxnId="{1AA5E1D2-B388-4468-A450-0DDCD4287F8C}">
      <dgm:prSet/>
      <dgm:spPr/>
      <dgm:t>
        <a:bodyPr/>
        <a:lstStyle/>
        <a:p>
          <a:endParaRPr lang="ru-RU"/>
        </a:p>
      </dgm:t>
    </dgm:pt>
    <dgm:pt modelId="{34D71302-FFCB-4990-A8BE-5B728E8EBF56}" type="pres">
      <dgm:prSet presAssocID="{07218B51-05E1-44E8-9C29-DCF6BAEDF32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4D19EB-0323-4438-A438-5A20C40BA0D2}" type="pres">
      <dgm:prSet presAssocID="{28434AA7-5080-45E5-881B-A8CE28199213}" presName="circle1" presStyleLbl="node1" presStyleIdx="0" presStyleCnt="1"/>
      <dgm:spPr/>
    </dgm:pt>
    <dgm:pt modelId="{74EDB25B-D04A-4F10-8012-B2E7EAF1DE29}" type="pres">
      <dgm:prSet presAssocID="{28434AA7-5080-45E5-881B-A8CE28199213}" presName="space" presStyleCnt="0"/>
      <dgm:spPr/>
    </dgm:pt>
    <dgm:pt modelId="{2274C6AC-9576-4D76-8BB5-FD1D86066183}" type="pres">
      <dgm:prSet presAssocID="{28434AA7-5080-45E5-881B-A8CE28199213}" presName="rect1" presStyleLbl="alignAcc1" presStyleIdx="0" presStyleCnt="1" custScaleX="130513" custLinFactNeighborX="-2801" custLinFactNeighborY="81"/>
      <dgm:spPr/>
      <dgm:t>
        <a:bodyPr/>
        <a:lstStyle/>
        <a:p>
          <a:endParaRPr lang="ru-RU"/>
        </a:p>
      </dgm:t>
    </dgm:pt>
    <dgm:pt modelId="{0FECC983-FEF4-44EB-88EF-B46F921D1C7A}" type="pres">
      <dgm:prSet presAssocID="{28434AA7-5080-45E5-881B-A8CE28199213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A5E1D2-B388-4468-A450-0DDCD4287F8C}" srcId="{07218B51-05E1-44E8-9C29-DCF6BAEDF32B}" destId="{28434AA7-5080-45E5-881B-A8CE28199213}" srcOrd="0" destOrd="0" parTransId="{C47692CC-8062-4B2E-84EC-123771649928}" sibTransId="{FB4D76DB-9EF7-405A-8597-7439085B790C}"/>
    <dgm:cxn modelId="{8A5E877D-7FA0-4347-BFC9-1B19E1AC2429}" type="presOf" srcId="{28434AA7-5080-45E5-881B-A8CE28199213}" destId="{2274C6AC-9576-4D76-8BB5-FD1D86066183}" srcOrd="0" destOrd="0" presId="urn:microsoft.com/office/officeart/2005/8/layout/target3"/>
    <dgm:cxn modelId="{7B1685E6-C313-4DAC-9C25-6AE28088C733}" type="presOf" srcId="{07218B51-05E1-44E8-9C29-DCF6BAEDF32B}" destId="{34D71302-FFCB-4990-A8BE-5B728E8EBF56}" srcOrd="0" destOrd="0" presId="urn:microsoft.com/office/officeart/2005/8/layout/target3"/>
    <dgm:cxn modelId="{501CA038-DDB0-4CFD-8AA7-2B405742F910}" type="presOf" srcId="{28434AA7-5080-45E5-881B-A8CE28199213}" destId="{0FECC983-FEF4-44EB-88EF-B46F921D1C7A}" srcOrd="1" destOrd="0" presId="urn:microsoft.com/office/officeart/2005/8/layout/target3"/>
    <dgm:cxn modelId="{797F93BE-3EF1-4D37-89D3-E866263B3DCE}" type="presParOf" srcId="{34D71302-FFCB-4990-A8BE-5B728E8EBF56}" destId="{F84D19EB-0323-4438-A438-5A20C40BA0D2}" srcOrd="0" destOrd="0" presId="urn:microsoft.com/office/officeart/2005/8/layout/target3"/>
    <dgm:cxn modelId="{C9839927-630C-4D5A-AF95-D71F580F97CE}" type="presParOf" srcId="{34D71302-FFCB-4990-A8BE-5B728E8EBF56}" destId="{74EDB25B-D04A-4F10-8012-B2E7EAF1DE29}" srcOrd="1" destOrd="0" presId="urn:microsoft.com/office/officeart/2005/8/layout/target3"/>
    <dgm:cxn modelId="{644E99B9-1762-4C70-9875-2C959A04971F}" type="presParOf" srcId="{34D71302-FFCB-4990-A8BE-5B728E8EBF56}" destId="{2274C6AC-9576-4D76-8BB5-FD1D86066183}" srcOrd="2" destOrd="0" presId="urn:microsoft.com/office/officeart/2005/8/layout/target3"/>
    <dgm:cxn modelId="{333B5C05-1F36-4156-8B64-9B1FEC9D319B}" type="presParOf" srcId="{34D71302-FFCB-4990-A8BE-5B728E8EBF56}" destId="{0FECC983-FEF4-44EB-88EF-B46F921D1C7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4D19EB-0323-4438-A438-5A20C40BA0D2}">
      <dsp:nvSpPr>
        <dsp:cNvPr id="0" name=""/>
        <dsp:cNvSpPr/>
      </dsp:nvSpPr>
      <dsp:spPr>
        <a:xfrm>
          <a:off x="-455148" y="0"/>
          <a:ext cx="4525962" cy="452596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74C6AC-9576-4D76-8BB5-FD1D86066183}">
      <dsp:nvSpPr>
        <dsp:cNvPr id="0" name=""/>
        <dsp:cNvSpPr/>
      </dsp:nvSpPr>
      <dsp:spPr>
        <a:xfrm>
          <a:off x="730410" y="0"/>
          <a:ext cx="7787213" cy="4525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«Все виды искусства служат главному искусству- искусству жить на Земле» </a:t>
          </a:r>
        </a:p>
        <a:p>
          <a:pPr lvl="0" algn="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Бертольд Брехт</a:t>
          </a:r>
        </a:p>
        <a:p>
          <a:pPr lvl="0" algn="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Немецкий писатель</a:t>
          </a:r>
          <a:endParaRPr lang="ru-RU" sz="3900" kern="1200" dirty="0"/>
        </a:p>
      </dsp:txBody>
      <dsp:txXfrm>
        <a:off x="730410" y="0"/>
        <a:ext cx="7787213" cy="4525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6A84D-491B-4A18-A9BA-4A179C9E905A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49531-D7B8-4274-A889-186AD4F07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49531-D7B8-4274-A889-186AD4F0786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B%D0%B0%D1%82%D0%B8%D0%BD%D1%81%D0%BA%D0%B8%D0%B9_%D1%8F%D0%B7%D1%8B%D0%BA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0;\Desktop\&#1084;&#1072;&#1089;&#1090;&#1077;&#1088;-&#1082;&#1083;&#1072;&#1089;&#1089;\&#1084;&#1072;&#1089;&#1090;&#1077;&#1088;%20-%20&#1082;&#1083;&#1072;&#1089;&#1089;%2029!!!!!!!!!!!!!!!!\&#1052;&#1077;&#1083;&#1086;&#1076;&#1080;&#1103;%20-%20&#1080;&#1079;%20&#1082;&#1080;&#1085;&#1086;&#1092;&#1080;&#1083;&#1100;&#1084;&#1072;%20&#1062;&#1099;&#1075;&#1072;&#1085;%20%20(audiopoisk.com).mp3" TargetMode="Externa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&#1043;&#1077;&#1086;&#1088;&#1075;&#1080;&#1081;%20&#1057;&#1074;&#1080;&#1088;&#1080;&#1076;&#1086;&#1074;%20-%20&#1047;&#1080;&#1084;&#1085;&#1103;&#1103;%20&#1076;&#1086;&#1088;&#1086;&#1075;&#1072;.mp4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0;\Desktop\&#1084;&#1072;&#1089;&#1090;&#1077;&#1088;-&#1082;&#1083;&#1072;&#1089;&#1089;\&#1084;&#1072;&#1089;&#1090;&#1077;&#1088;%20-%20&#1082;&#1083;&#1072;&#1089;&#1089;%2029!!!!!!!!!!!!!!!!\6%20&#1076;&#1086;&#1088;&#1086;&#1075;&#1072;%20&#1076;&#1086;&#1073;&#1088;&#1072;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.xvatit.com/index.php?title=%D0%A4%D0%B0%D0%B9%D0%BB:12.05-5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Искусство как духовный опыт человечества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Мастер- класс учителя  МАОУ СОШ №2 п. Новоорск</a:t>
            </a:r>
          </a:p>
          <a:p>
            <a:r>
              <a:rPr lang="ru-RU" dirty="0" smtClean="0"/>
              <a:t>Степановой Юлии Александровны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56908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Интеграция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23928" y="1772816"/>
            <a:ext cx="4642793" cy="4320480"/>
          </a:xfrm>
        </p:spPr>
        <p:txBody>
          <a:bodyPr>
            <a:noAutofit/>
          </a:bodyPr>
          <a:lstStyle/>
          <a:p>
            <a:r>
              <a:rPr lang="ru-RU" sz="4000" b="1" dirty="0" err="1" smtClean="0">
                <a:solidFill>
                  <a:schemeClr val="bg1"/>
                </a:solidFill>
              </a:rPr>
              <a:t>Интегра́ция</a:t>
            </a:r>
            <a:r>
              <a:rPr lang="ru-RU" sz="40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(от </a:t>
            </a:r>
            <a:r>
              <a:rPr lang="ru-RU" sz="4000" dirty="0" smtClean="0">
                <a:solidFill>
                  <a:schemeClr val="bg1"/>
                </a:solidFill>
                <a:hlinkClick r:id="rId2" tooltip="Латинский язык"/>
              </a:rPr>
              <a:t>лат.</a:t>
            </a:r>
            <a:r>
              <a:rPr lang="ru-RU" sz="4000" dirty="0" smtClean="0">
                <a:solidFill>
                  <a:schemeClr val="bg1"/>
                </a:solidFill>
              </a:rPr>
              <a:t> </a:t>
            </a:r>
            <a:r>
              <a:rPr lang="ru-RU" sz="4000" i="1" dirty="0" err="1" smtClean="0">
                <a:solidFill>
                  <a:schemeClr val="bg1"/>
                </a:solidFill>
              </a:rPr>
              <a:t>integratio</a:t>
            </a:r>
            <a:r>
              <a:rPr lang="ru-RU" sz="4000" dirty="0" smtClean="0">
                <a:solidFill>
                  <a:schemeClr val="bg1"/>
                </a:solidFill>
              </a:rPr>
              <a:t> «соединение») — процесс объединения частей в целое</a:t>
            </a:r>
            <a:r>
              <a:rPr lang="ru-RU" sz="4000" dirty="0" smtClean="0"/>
              <a:t> (</a:t>
            </a:r>
            <a:r>
              <a:rPr lang="ru-RU" sz="4000" dirty="0" err="1" smtClean="0"/>
              <a:t>википедия</a:t>
            </a:r>
            <a:r>
              <a:rPr lang="ru-RU" sz="4000" dirty="0" smtClean="0"/>
              <a:t>)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060848"/>
            <a:ext cx="1800200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/>
          </a:p>
          <a:p>
            <a:pPr algn="ctr"/>
            <a:endParaRPr lang="ru-RU" sz="9600" dirty="0" smtClean="0"/>
          </a:p>
          <a:p>
            <a:pPr algn="ctr"/>
            <a:r>
              <a:rPr lang="ru-RU" sz="9600" dirty="0" smtClean="0"/>
              <a:t>Я</a:t>
            </a:r>
          </a:p>
          <a:p>
            <a:pPr algn="ctr"/>
            <a:endParaRPr lang="ru-RU" sz="3200" dirty="0" smtClean="0"/>
          </a:p>
          <a:p>
            <a:pPr algn="ctr"/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333375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800000"/>
                </a:solidFill>
                <a:latin typeface="Monotype Corsiva" pitchFamily="66" charset="0"/>
              </a:rPr>
              <a:t>Символы в жизни и искусстве</a:t>
            </a:r>
          </a:p>
        </p:txBody>
      </p:sp>
      <p:pic>
        <p:nvPicPr>
          <p:cNvPr id="205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4148138"/>
            <a:ext cx="247015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8" descr="sto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133600"/>
            <a:ext cx="2374900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323850" y="1052513"/>
            <a:ext cx="83518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Центральные символы-образы любой культуры — </a:t>
            </a:r>
            <a:r>
              <a:rPr lang="ru-RU" b="1"/>
              <a:t>солнце, дерево, дорога</a:t>
            </a:r>
            <a:r>
              <a:rPr lang="ru-RU"/>
              <a:t>. Люди верили, что они наделены</a:t>
            </a:r>
            <a:r>
              <a:rPr lang="en-US"/>
              <a:t> </a:t>
            </a:r>
            <a:r>
              <a:rPr lang="ru-RU"/>
              <a:t>священными силами, и почитали их.</a:t>
            </a:r>
          </a:p>
        </p:txBody>
      </p:sp>
      <p:sp>
        <p:nvSpPr>
          <p:cNvPr id="2054" name="Rectangle 10"/>
          <p:cNvSpPr>
            <a:spLocks noChangeArrowheads="1"/>
          </p:cNvSpPr>
          <p:nvPr/>
        </p:nvSpPr>
        <p:spPr bwMode="auto">
          <a:xfrm>
            <a:off x="468313" y="4724400"/>
            <a:ext cx="55435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/>
              <a:t>Дерево</a:t>
            </a:r>
            <a:r>
              <a:rPr lang="ru-RU"/>
              <a:t> растет,</a:t>
            </a:r>
            <a:endParaRPr lang="en-US"/>
          </a:p>
          <a:p>
            <a:pPr algn="r"/>
            <a:r>
              <a:rPr lang="ru-RU"/>
              <a:t>а теряя листву, обретает ее вновь и</a:t>
            </a:r>
            <a:r>
              <a:rPr lang="en-US"/>
              <a:t> </a:t>
            </a:r>
            <a:r>
              <a:rPr lang="ru-RU"/>
              <a:t>вновь,</a:t>
            </a:r>
            <a:endParaRPr lang="en-US"/>
          </a:p>
          <a:p>
            <a:pPr algn="r"/>
            <a:r>
              <a:rPr lang="ru-RU"/>
              <a:t>т. е. как бы умирает и воскресает.</a:t>
            </a:r>
            <a:endParaRPr lang="en-US"/>
          </a:p>
          <a:p>
            <a:pPr algn="r"/>
            <a:r>
              <a:rPr lang="ru-RU"/>
              <a:t>Поэтому, в соответствии с древними религиозными верованиями,</a:t>
            </a:r>
            <a:endParaRPr lang="en-US"/>
          </a:p>
          <a:p>
            <a:pPr algn="r"/>
            <a:r>
              <a:rPr lang="ru-RU" b="1"/>
              <a:t>дерево </a:t>
            </a:r>
            <a:r>
              <a:rPr lang="en-US" b="1"/>
              <a:t>- </a:t>
            </a:r>
            <a:r>
              <a:rPr lang="ru-RU" b="1"/>
              <a:t>символ Вселенной</a:t>
            </a:r>
            <a:r>
              <a:rPr lang="ru-RU"/>
              <a:t>.</a:t>
            </a:r>
          </a:p>
        </p:txBody>
      </p:sp>
      <p:sp>
        <p:nvSpPr>
          <p:cNvPr id="2055" name="Rectangle 11"/>
          <p:cNvSpPr>
            <a:spLocks noChangeArrowheads="1"/>
          </p:cNvSpPr>
          <p:nvPr/>
        </p:nvSpPr>
        <p:spPr bwMode="auto">
          <a:xfrm>
            <a:off x="2916238" y="2276475"/>
            <a:ext cx="59039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Солнце</a:t>
            </a:r>
            <a:r>
              <a:rPr lang="ru-RU"/>
              <a:t> дает свет и тепло</a:t>
            </a:r>
            <a:endParaRPr lang="en-US"/>
          </a:p>
          <a:p>
            <a:r>
              <a:rPr lang="ru-RU"/>
              <a:t>и является </a:t>
            </a:r>
            <a:r>
              <a:rPr lang="ru-RU" b="1"/>
              <a:t>символом жизни</a:t>
            </a:r>
            <a:r>
              <a:rPr 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539750" y="5013325"/>
            <a:ext cx="79930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/>
              <a:t>Для русского человека особое значение имеет образ-символ </a:t>
            </a:r>
            <a:r>
              <a:rPr lang="ru-RU" b="1" dirty="0"/>
              <a:t>дороги</a:t>
            </a:r>
            <a:r>
              <a:rPr lang="ru-RU" dirty="0"/>
              <a:t>.</a:t>
            </a:r>
            <a:r>
              <a:rPr lang="en-US" dirty="0"/>
              <a:t> </a:t>
            </a:r>
            <a:r>
              <a:rPr lang="ru-RU" dirty="0"/>
              <a:t>Жизнь человека</a:t>
            </a:r>
            <a:r>
              <a:rPr lang="en-US" dirty="0"/>
              <a:t>  </a:t>
            </a:r>
            <a:r>
              <a:rPr lang="ru-RU" dirty="0"/>
              <a:t>уподоблялась дороге,</a:t>
            </a:r>
            <a:r>
              <a:rPr lang="en-US" dirty="0"/>
              <a:t> </a:t>
            </a:r>
            <a:r>
              <a:rPr lang="ru-RU" dirty="0"/>
              <a:t>которую должен был пройти каждый.</a:t>
            </a:r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7972425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Мелодия - из кинофильма Цыган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812360" y="5877272"/>
            <a:ext cx="520824" cy="520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3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829761"/>
          </a:xfrm>
        </p:spPr>
        <p:txBody>
          <a:bodyPr/>
          <a:lstStyle/>
          <a:p>
            <a:r>
              <a:rPr lang="ru-RU" dirty="0" smtClean="0"/>
              <a:t>Взаимосвязь с жизнью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636912"/>
            <a:ext cx="7772400" cy="2174399"/>
          </a:xfrm>
        </p:spPr>
        <p:txBody>
          <a:bodyPr>
            <a:normAutofit/>
          </a:bodyPr>
          <a:lstStyle/>
          <a:p>
            <a:pPr algn="l"/>
            <a:r>
              <a:rPr lang="ru-RU" sz="4000" i="1" dirty="0" smtClean="0">
                <a:latin typeface="Arial Black" pitchFamily="34" charset="0"/>
              </a:rPr>
              <a:t>Когда в своей жизни мы встречаемся с проблемой выбора пути?</a:t>
            </a:r>
            <a:endParaRPr lang="ru-RU" sz="4000" i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smtClean="0"/>
              <a:t>Работа в группах</a:t>
            </a:r>
            <a:endParaRPr lang="ru-RU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79724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 rot="17847665">
            <a:off x="5135756" y="4558251"/>
            <a:ext cx="2739436" cy="1584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живопись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 rot="16200000">
            <a:off x="3167844" y="4473116"/>
            <a:ext cx="2520280" cy="1584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 rot="14464920">
            <a:off x="1254824" y="4707244"/>
            <a:ext cx="2703621" cy="1584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музыка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539552" y="620688"/>
            <a:ext cx="820896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Образ дороги воплощен в творчестве </a:t>
            </a:r>
            <a:r>
              <a:rPr lang="ru-RU" sz="2400" b="1" dirty="0"/>
              <a:t>композиторов</a:t>
            </a:r>
            <a:r>
              <a:rPr lang="ru-RU" sz="2400" dirty="0"/>
              <a:t>: М. Глинки, П. Чайковского,</a:t>
            </a:r>
          </a:p>
          <a:p>
            <a:r>
              <a:rPr lang="ru-RU" sz="2400" dirty="0"/>
              <a:t>С. Танеева, С. Рахманинова, Г. Свиридова; </a:t>
            </a:r>
            <a:r>
              <a:rPr lang="ru-RU" sz="2400" b="1" dirty="0"/>
              <a:t>художников</a:t>
            </a:r>
            <a:r>
              <a:rPr lang="ru-RU" sz="2400" dirty="0"/>
              <a:t>: И. </a:t>
            </a:r>
            <a:r>
              <a:rPr lang="ru-RU" sz="2400" dirty="0" err="1"/>
              <a:t>Билибина</a:t>
            </a:r>
            <a:r>
              <a:rPr lang="ru-RU" sz="2400" dirty="0"/>
              <a:t>, В. Васнецова, И. Левитана, Н. Рериха;</a:t>
            </a:r>
          </a:p>
          <a:p>
            <a:r>
              <a:rPr lang="ru-RU" sz="2400" b="1" dirty="0"/>
              <a:t>поэтов и писателей</a:t>
            </a:r>
            <a:r>
              <a:rPr lang="ru-RU" sz="2400" dirty="0"/>
              <a:t>: А. Пушкина, М. Лермонтова, </a:t>
            </a:r>
          </a:p>
          <a:p>
            <a:r>
              <a:rPr lang="ru-RU" sz="2400" dirty="0"/>
              <a:t>Н. Гоголя и многих, многих других.</a:t>
            </a:r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429000"/>
            <a:ext cx="3959225" cy="2733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5292725" y="3573463"/>
            <a:ext cx="302418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latin typeface="Monotype Corsiva" pitchFamily="66" charset="0"/>
              </a:rPr>
              <a:t>По дороге зимней, скучной</a:t>
            </a:r>
          </a:p>
          <a:p>
            <a:r>
              <a:rPr lang="ru-RU" sz="2000">
                <a:latin typeface="Monotype Corsiva" pitchFamily="66" charset="0"/>
              </a:rPr>
              <a:t>Тройка борзая бежит,</a:t>
            </a:r>
          </a:p>
          <a:p>
            <a:r>
              <a:rPr lang="ru-RU" sz="2000">
                <a:latin typeface="Monotype Corsiva" pitchFamily="66" charset="0"/>
              </a:rPr>
              <a:t>Колокольчик однозвучный</a:t>
            </a:r>
          </a:p>
          <a:p>
            <a:r>
              <a:rPr lang="ru-RU" sz="2000">
                <a:latin typeface="Monotype Corsiva" pitchFamily="66" charset="0"/>
              </a:rPr>
              <a:t>Утомительно гремит.</a:t>
            </a:r>
          </a:p>
          <a:p>
            <a:endParaRPr lang="ru-RU" sz="2000">
              <a:latin typeface="Monotype Corsiva" pitchFamily="66" charset="0"/>
            </a:endParaRPr>
          </a:p>
          <a:p>
            <a:r>
              <a:rPr lang="ru-RU" sz="2000">
                <a:latin typeface="Monotype Corsiva" pitchFamily="66" charset="0"/>
              </a:rPr>
              <a:t>А.Пушкин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4608512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Образ зимней дороги в одном  из видов искусства</a:t>
            </a:r>
            <a:br>
              <a:rPr lang="ru-RU" i="1" dirty="0" smtClean="0"/>
            </a:br>
            <a:r>
              <a:rPr lang="ru-RU" i="1" dirty="0" smtClean="0"/>
              <a:t>живопись, </a:t>
            </a:r>
            <a:br>
              <a:rPr lang="ru-RU" i="1" dirty="0" smtClean="0"/>
            </a:br>
            <a:r>
              <a:rPr lang="ru-RU" i="1" dirty="0" smtClean="0"/>
              <a:t>литература, </a:t>
            </a:r>
            <a:br>
              <a:rPr lang="ru-RU" i="1" dirty="0" smtClean="0"/>
            </a:br>
            <a:r>
              <a:rPr lang="ru-RU" i="1" dirty="0" smtClean="0"/>
              <a:t>музыка.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\Desktop\мастер-класс\мастер - класс 29!!!!!!!!!!!!!!!!\Savrasov_Zimniaya_Dorog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3042" y="0"/>
            <a:ext cx="929704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Учебные навыки</a:t>
            </a:r>
          </a:p>
          <a:p>
            <a:pPr>
              <a:buNone/>
            </a:pPr>
            <a:endParaRPr lang="ru-RU" sz="3600" dirty="0" smtClean="0"/>
          </a:p>
          <a:p>
            <a:r>
              <a:rPr lang="ru-RU" sz="3600" b="1" i="1" dirty="0" smtClean="0"/>
              <a:t>Развитие зрительной памяти</a:t>
            </a:r>
          </a:p>
          <a:p>
            <a:r>
              <a:rPr lang="ru-RU" sz="3600" b="1" i="1" dirty="0" smtClean="0"/>
              <a:t>Развитие ассоциативного и образного мышления</a:t>
            </a:r>
          </a:p>
          <a:p>
            <a:r>
              <a:rPr lang="ru-RU" sz="3600" b="1" i="1" dirty="0" smtClean="0"/>
              <a:t>Сопричастность к образу.</a:t>
            </a:r>
            <a:endParaRPr lang="ru-RU" sz="3600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Раскадровка</a:t>
            </a:r>
            <a:r>
              <a:rPr lang="ru-RU" dirty="0" smtClean="0"/>
              <a:t> , как приём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17232" y="1124744"/>
            <a:ext cx="3826768" cy="5400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Сквозь волнистые туманы</a:t>
            </a:r>
          </a:p>
          <a:p>
            <a:r>
              <a:rPr lang="ru-RU" dirty="0" smtClean="0"/>
              <a:t> Пробирается луна,</a:t>
            </a:r>
          </a:p>
          <a:p>
            <a:r>
              <a:rPr lang="ru-RU" dirty="0" smtClean="0"/>
              <a:t>На печальные поляны </a:t>
            </a:r>
          </a:p>
          <a:p>
            <a:r>
              <a:rPr lang="ru-RU" dirty="0" smtClean="0"/>
              <a:t>Льет печально свет она.</a:t>
            </a:r>
          </a:p>
          <a:p>
            <a:r>
              <a:rPr lang="ru-RU" dirty="0" smtClean="0"/>
              <a:t>По дороге зимней, скучной </a:t>
            </a:r>
          </a:p>
          <a:p>
            <a:r>
              <a:rPr lang="ru-RU" dirty="0" smtClean="0"/>
              <a:t>Тройка борзая бежит,</a:t>
            </a:r>
          </a:p>
          <a:p>
            <a:r>
              <a:rPr lang="ru-RU" dirty="0" smtClean="0"/>
              <a:t>Колокольчик однозвучный </a:t>
            </a:r>
          </a:p>
          <a:p>
            <a:r>
              <a:rPr lang="ru-RU" dirty="0" smtClean="0"/>
              <a:t>Утомительно гремит.</a:t>
            </a:r>
          </a:p>
          <a:p>
            <a:r>
              <a:rPr lang="ru-RU" dirty="0" smtClean="0"/>
              <a:t>Что-то слышится родное </a:t>
            </a:r>
          </a:p>
          <a:p>
            <a:r>
              <a:rPr lang="ru-RU" dirty="0" smtClean="0"/>
              <a:t>В долгих песнях ямщика:</a:t>
            </a:r>
          </a:p>
          <a:p>
            <a:r>
              <a:rPr lang="ru-RU" dirty="0" smtClean="0"/>
              <a:t>То разгулье удалое, </a:t>
            </a:r>
          </a:p>
          <a:p>
            <a:r>
              <a:rPr lang="ru-RU" dirty="0" smtClean="0"/>
              <a:t>То сердечная тоска......</a:t>
            </a:r>
          </a:p>
          <a:p>
            <a:r>
              <a:rPr lang="ru-RU" dirty="0" smtClean="0"/>
              <a:t>Ни огня, ни черной хаты, </a:t>
            </a:r>
          </a:p>
          <a:p>
            <a:r>
              <a:rPr lang="ru-RU" dirty="0" smtClean="0"/>
              <a:t>Глушь и снег.... </a:t>
            </a:r>
          </a:p>
          <a:p>
            <a:r>
              <a:rPr lang="ru-RU" dirty="0" smtClean="0"/>
              <a:t>На встречу мне</a:t>
            </a:r>
          </a:p>
          <a:p>
            <a:r>
              <a:rPr lang="ru-RU" dirty="0" smtClean="0"/>
              <a:t>Только версты полосаты </a:t>
            </a:r>
          </a:p>
          <a:p>
            <a:r>
              <a:rPr lang="ru-RU" dirty="0" smtClean="0"/>
              <a:t>Попадаются </a:t>
            </a:r>
            <a:r>
              <a:rPr lang="ru-RU" dirty="0" err="1" smtClean="0"/>
              <a:t>одне</a:t>
            </a:r>
            <a:r>
              <a:rPr lang="ru-RU" dirty="0" smtClean="0"/>
              <a:t>...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96752"/>
            <a:ext cx="8769152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Стихотворение А. С. Пушкина </a:t>
            </a:r>
            <a:br>
              <a:rPr lang="ru-RU" dirty="0" smtClean="0"/>
            </a:br>
            <a:r>
              <a:rPr lang="ru-RU" dirty="0" smtClean="0"/>
              <a:t>«Зимняя дорога» 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4403" y="1412776"/>
            <a:ext cx="5870499" cy="54452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028327"/>
          </a:xfrm>
        </p:spPr>
        <p:txBody>
          <a:bodyPr/>
          <a:lstStyle/>
          <a:p>
            <a:pPr algn="l"/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556792"/>
            <a:ext cx="7772400" cy="4824536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3200" dirty="0" smtClean="0"/>
              <a:t>Рассмотреть методику преподавания курса «Искусство» в ОУ</a:t>
            </a:r>
          </a:p>
          <a:p>
            <a:pPr algn="l">
              <a:buFont typeface="Arial" pitchFamily="34" charset="0"/>
              <a:buChar char="•"/>
            </a:pPr>
            <a:r>
              <a:rPr lang="ru-RU" sz="3200" dirty="0" smtClean="0"/>
              <a:t>Познакомить с приёмами и методами работы на уроке</a:t>
            </a:r>
          </a:p>
          <a:p>
            <a:pPr algn="l">
              <a:buFont typeface="Arial" pitchFamily="34" charset="0"/>
              <a:buChar char="•"/>
            </a:pPr>
            <a:r>
              <a:rPr lang="ru-RU" sz="3200" dirty="0" smtClean="0"/>
              <a:t>Поделиться опытом работы в данной области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2304256"/>
          </a:xfrm>
        </p:spPr>
        <p:txBody>
          <a:bodyPr>
            <a:normAutofit/>
          </a:bodyPr>
          <a:lstStyle/>
          <a:p>
            <a:r>
              <a:rPr lang="ru-RU" dirty="0" smtClean="0"/>
              <a:t>Смысловое чтение </a:t>
            </a:r>
            <a:br>
              <a:rPr lang="ru-RU" dirty="0" smtClean="0"/>
            </a:br>
            <a:r>
              <a:rPr lang="ru-RU" dirty="0" smtClean="0"/>
              <a:t>Анализ   литературного текста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420888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Какая картина видится вам? Какие предстают образы?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Какое настроение она вам навевает?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В каких произведениях ещё встречается образ дороги?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К\Desktop\мастер-класс\24769_html_m4570cb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99992" y="5733256"/>
            <a:ext cx="4644008" cy="98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Использование  </a:t>
            </a:r>
            <a:r>
              <a:rPr lang="ru-RU" dirty="0" err="1" smtClean="0"/>
              <a:t>синквейна</a:t>
            </a:r>
            <a:r>
              <a:rPr lang="ru-RU" dirty="0" smtClean="0"/>
              <a:t> , как приёма технологии критического мышления.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Дорога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Зимняя, долгая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Убегает, утомляет, не кончается.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«как ты мне трудна»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Движение.</a:t>
            </a:r>
          </a:p>
          <a:p>
            <a:pPr marL="624078" indent="-514350">
              <a:buNone/>
            </a:pPr>
            <a:endParaRPr lang="ru-RU" dirty="0" smtClean="0"/>
          </a:p>
          <a:p>
            <a:pPr marL="624078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</a:t>
            </a:r>
            <a:r>
              <a:rPr lang="ru-RU" dirty="0" err="1" smtClean="0"/>
              <a:t>синквейна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err="1" smtClean="0"/>
              <a:t>Даймонд</a:t>
            </a:r>
            <a:r>
              <a:rPr lang="ru-RU" dirty="0" smtClean="0"/>
              <a:t> – это особая форма выполнения творческой работы. </a:t>
            </a:r>
            <a:r>
              <a:rPr lang="ru-RU" dirty="0" err="1" smtClean="0"/>
              <a:t>Даймонд</a:t>
            </a:r>
            <a:r>
              <a:rPr lang="ru-RU" dirty="0" smtClean="0"/>
              <a:t> состоит из 7 строк. Два существительных (первая и последняя строки) выражают два противоположных понятия. Вторая строка – два прилагательных или причастия, раскрывающих признаки первого существительного. Следующая строка – три глагола или деепричастия, которые выражают действие. Центральная четвертая строка состоит из четырех слов, причем два из них характеризуют первое существительное, а два – контрастное ему понятие, завершающее </a:t>
            </a:r>
            <a:r>
              <a:rPr lang="ru-RU" dirty="0" err="1" smtClean="0"/>
              <a:t>даймонд</a:t>
            </a:r>
            <a:r>
              <a:rPr lang="ru-RU" dirty="0" smtClean="0"/>
              <a:t>. Остальные строки являются зеркальным отражением третьей и второй строк, только эти характеристики уже раскрывают существительное в последней строке.</a:t>
            </a:r>
          </a:p>
          <a:p>
            <a:pPr>
              <a:buNone/>
            </a:pPr>
            <a:r>
              <a:rPr lang="ru-RU" sz="3200" dirty="0" err="1" smtClean="0">
                <a:solidFill>
                  <a:srgbClr val="FF0000"/>
                </a:solidFill>
              </a:rPr>
              <a:t>Хокку</a:t>
            </a:r>
            <a:r>
              <a:rPr lang="ru-RU" sz="3200" dirty="0" smtClean="0">
                <a:solidFill>
                  <a:srgbClr val="FF0000"/>
                </a:solidFill>
              </a:rPr>
              <a:t>- трёхстишие( японский жанр)</a:t>
            </a:r>
          </a:p>
          <a:p>
            <a:pPr>
              <a:buNone/>
            </a:pPr>
            <a:r>
              <a:rPr lang="ru-RU" i="1" dirty="0" smtClean="0"/>
              <a:t>Пример</a:t>
            </a:r>
          </a:p>
          <a:p>
            <a:pPr>
              <a:buNone/>
            </a:pPr>
            <a:r>
              <a:rPr lang="ru-RU" i="1" dirty="0" smtClean="0"/>
              <a:t>Зимняя дорога бесконечна.</a:t>
            </a:r>
          </a:p>
          <a:p>
            <a:pPr>
              <a:buNone/>
            </a:pPr>
            <a:r>
              <a:rPr lang="ru-RU" i="1" dirty="0" smtClean="0"/>
              <a:t>Ветер, снег, луна.</a:t>
            </a:r>
          </a:p>
          <a:p>
            <a:pPr>
              <a:buNone/>
            </a:pPr>
            <a:r>
              <a:rPr lang="ru-RU" i="1" dirty="0" smtClean="0"/>
              <a:t>На душе беспокойство.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Повышенный уровень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620688"/>
            <a:ext cx="8784976" cy="1728192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Слушание музыкального фрагмента</a:t>
            </a:r>
            <a:br>
              <a:rPr lang="ru-RU" sz="3200" dirty="0" smtClean="0"/>
            </a:br>
            <a:r>
              <a:rPr lang="ru-RU" sz="3200" dirty="0" smtClean="0"/>
              <a:t>Анализ средств музыкальной выразительности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2" name="Содержимое 1"/>
          <p:cNvSpPr>
            <a:spLocks noGrp="1"/>
          </p:cNvSpPr>
          <p:nvPr>
            <p:ph type="subTitle" idx="1"/>
          </p:nvPr>
        </p:nvSpPr>
        <p:spPr>
          <a:xfrm>
            <a:off x="395536" y="5445224"/>
            <a:ext cx="4536504" cy="119970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 action="ppaction://hlinkfile"/>
              </a:rPr>
              <a:t>Георгий Свиридов - Зимняя дорога.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 action="ppaction://hlinkfile"/>
              </a:rPr>
              <a:t>mp4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1988840"/>
            <a:ext cx="8568952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Использование словаря эмоциональных терминов </a:t>
            </a:r>
            <a:r>
              <a:rPr lang="ru-RU" sz="4400" b="1" dirty="0" err="1" smtClean="0"/>
              <a:t>В.Г.Ражникова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\Desktop\мастер-класс\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95936" y="6021288"/>
            <a:ext cx="5148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Составить таблицу     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600" dirty="0" smtClean="0"/>
              <a:t>Развитие общих художественных способностей</a:t>
            </a:r>
          </a:p>
          <a:p>
            <a:r>
              <a:rPr lang="ru-RU" sz="3600" dirty="0" smtClean="0"/>
              <a:t>Исследование специфики воплощения художественного образа в различных видах искусства и  формах.</a:t>
            </a:r>
          </a:p>
          <a:p>
            <a:pPr>
              <a:buNone/>
            </a:pPr>
            <a:endParaRPr lang="ru-RU" sz="3600" dirty="0" smtClean="0"/>
          </a:p>
          <a:p>
            <a:r>
              <a:rPr lang="ru-RU" sz="3600" dirty="0" smtClean="0"/>
              <a:t>Понимание языка выразительности разных видов искусств, их значение и взаимосвязь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чём заключается синтез искусств?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Эмоциональное отношение к какому либо виду искусства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Какое произведение вам ближе?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445024" y="188640"/>
            <a:ext cx="5698976" cy="6669360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1. Что такое искусство? </a:t>
            </a:r>
            <a:endParaRPr lang="ru-RU" sz="1400" dirty="0" smtClean="0"/>
          </a:p>
          <a:p>
            <a:r>
              <a:rPr lang="ru-RU" sz="1400" dirty="0" smtClean="0"/>
              <a:t>А) часть духовной культуры человечества</a:t>
            </a:r>
          </a:p>
          <a:p>
            <a:r>
              <a:rPr lang="ru-RU" sz="1400" dirty="0" smtClean="0"/>
              <a:t>Б) исторический стиль</a:t>
            </a:r>
          </a:p>
          <a:p>
            <a:r>
              <a:rPr lang="ru-RU" sz="1400" dirty="0" smtClean="0"/>
              <a:t>В) народное </a:t>
            </a:r>
            <a:r>
              <a:rPr lang="ru-RU" sz="1400" dirty="0" smtClean="0"/>
              <a:t>творчество</a:t>
            </a:r>
            <a:r>
              <a:rPr lang="ru-RU" sz="1400" dirty="0" smtClean="0"/>
              <a:t> </a:t>
            </a:r>
          </a:p>
          <a:p>
            <a:r>
              <a:rPr lang="ru-RU" sz="1400" b="1" dirty="0" smtClean="0"/>
              <a:t>2. Согласны ли вы, что все виды искусства имеют общий язык?</a:t>
            </a:r>
            <a:r>
              <a:rPr lang="ru-RU" sz="1400" dirty="0" smtClean="0"/>
              <a:t>  </a:t>
            </a:r>
          </a:p>
          <a:p>
            <a:r>
              <a:rPr lang="ru-RU" sz="1400" dirty="0" smtClean="0"/>
              <a:t>А) да 		  Б) </a:t>
            </a:r>
            <a:r>
              <a:rPr lang="ru-RU" sz="1400" dirty="0" smtClean="0"/>
              <a:t>нет</a:t>
            </a:r>
            <a:endParaRPr lang="ru-RU" sz="1400" dirty="0" smtClean="0"/>
          </a:p>
          <a:p>
            <a:r>
              <a:rPr lang="ru-RU" sz="1400" b="1" dirty="0" smtClean="0"/>
              <a:t>3. К какому виду искусства относится музыка? </a:t>
            </a:r>
            <a:endParaRPr lang="ru-RU" sz="1400" dirty="0" smtClean="0"/>
          </a:p>
          <a:p>
            <a:r>
              <a:rPr lang="ru-RU" sz="1400" dirty="0" smtClean="0"/>
              <a:t>А) к пластическому   </a:t>
            </a:r>
          </a:p>
          <a:p>
            <a:r>
              <a:rPr lang="ru-RU" sz="1400" dirty="0" smtClean="0"/>
              <a:t>Б) к временному</a:t>
            </a:r>
            <a:r>
              <a:rPr lang="ru-RU" sz="1400" b="1" dirty="0" smtClean="0"/>
              <a:t>         </a:t>
            </a:r>
            <a:endParaRPr lang="ru-RU" sz="1400" dirty="0" smtClean="0"/>
          </a:p>
          <a:p>
            <a:r>
              <a:rPr lang="ru-RU" sz="1400" dirty="0" smtClean="0"/>
              <a:t>В) к </a:t>
            </a:r>
            <a:r>
              <a:rPr lang="ru-RU" sz="1400" dirty="0" smtClean="0"/>
              <a:t>пространственному</a:t>
            </a:r>
            <a:r>
              <a:rPr lang="ru-RU" sz="1400" b="1" dirty="0" smtClean="0"/>
              <a:t> </a:t>
            </a:r>
            <a:endParaRPr lang="ru-RU" sz="1400" dirty="0" smtClean="0"/>
          </a:p>
          <a:p>
            <a:r>
              <a:rPr lang="ru-RU" sz="1400" b="1" dirty="0" smtClean="0"/>
              <a:t>4. Чем является символ в искусстве?</a:t>
            </a:r>
            <a:endParaRPr lang="ru-RU" sz="1400" dirty="0" smtClean="0"/>
          </a:p>
          <a:p>
            <a:r>
              <a:rPr lang="ru-RU" sz="1400" dirty="0" smtClean="0"/>
              <a:t>А) внешним признаком       </a:t>
            </a:r>
          </a:p>
          <a:p>
            <a:r>
              <a:rPr lang="ru-RU" sz="1400" dirty="0" smtClean="0"/>
              <a:t>Б) знаком      </a:t>
            </a:r>
          </a:p>
          <a:p>
            <a:r>
              <a:rPr lang="ru-RU" sz="1400" dirty="0" smtClean="0"/>
              <a:t>В) художественным </a:t>
            </a:r>
            <a:r>
              <a:rPr lang="ru-RU" sz="1400" dirty="0" smtClean="0"/>
              <a:t>образом</a:t>
            </a:r>
            <a:r>
              <a:rPr lang="ru-RU" sz="1400" dirty="0" smtClean="0"/>
              <a:t> </a:t>
            </a:r>
          </a:p>
          <a:p>
            <a:r>
              <a:rPr lang="ru-RU" sz="1400" b="1" dirty="0" smtClean="0"/>
              <a:t>5. Какие символы-образы являются центральными в любой культуре?</a:t>
            </a:r>
            <a:endParaRPr lang="ru-RU" sz="1400" dirty="0" smtClean="0"/>
          </a:p>
          <a:p>
            <a:r>
              <a:rPr lang="ru-RU" sz="1400" dirty="0" smtClean="0"/>
              <a:t>А) семья, солнце, дорога</a:t>
            </a:r>
          </a:p>
          <a:p>
            <a:r>
              <a:rPr lang="ru-RU" sz="1400" dirty="0" smtClean="0"/>
              <a:t>Б) дорога, луна, солнце</a:t>
            </a:r>
          </a:p>
          <a:p>
            <a:r>
              <a:rPr lang="ru-RU" sz="1400" dirty="0" smtClean="0"/>
              <a:t>В) солнце, дерево, дорога</a:t>
            </a:r>
          </a:p>
          <a:p>
            <a:r>
              <a:rPr lang="ru-RU" sz="1400" b="1" dirty="0" smtClean="0"/>
              <a:t>6. Назови авторов произведений с образом-символом дороги:</a:t>
            </a:r>
            <a:endParaRPr lang="ru-RU" sz="1400" dirty="0" smtClean="0"/>
          </a:p>
          <a:p>
            <a:r>
              <a:rPr lang="ru-RU" sz="1400" dirty="0" smtClean="0"/>
              <a:t>Композиторы    Поэты       Художники</a:t>
            </a:r>
            <a:endParaRPr lang="ru-RU" sz="1400" dirty="0" smtClean="0"/>
          </a:p>
          <a:p>
            <a:r>
              <a:rPr lang="ru-RU" sz="1400" b="1" dirty="0" smtClean="0"/>
              <a:t>7. Назови известные тебе  песни о дороге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200" dirty="0" smtClean="0"/>
              <a:t> </a:t>
            </a:r>
          </a:p>
          <a:p>
            <a:endParaRPr lang="ru-RU" sz="1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60648"/>
            <a:ext cx="2952328" cy="423934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Проверочный тест</a:t>
            </a:r>
            <a:br>
              <a:rPr lang="ru-RU" sz="2800" dirty="0" smtClean="0"/>
            </a:br>
            <a:r>
              <a:rPr lang="ru-RU" sz="2800" dirty="0" smtClean="0"/>
              <a:t>(закрепление новых знаний)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ХТЗ-художественно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творческое задание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Использование ИКТ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Сообщение </a:t>
            </a:r>
          </a:p>
          <a:p>
            <a:pPr>
              <a:buNone/>
            </a:pPr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/>
              <a:t>базовый и повышенный уровень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ученик научится и 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получит возможность научиться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028327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Методологическая основа предмета 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8496944" cy="4824536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ru-RU" dirty="0" smtClean="0"/>
              <a:t>«</a:t>
            </a:r>
            <a:r>
              <a:rPr lang="ru-RU" dirty="0" err="1" smtClean="0"/>
              <a:t>Культурология</a:t>
            </a:r>
            <a:r>
              <a:rPr lang="ru-RU" dirty="0" smtClean="0"/>
              <a:t>»  А. И. Арнольдов, М.М. Бахтин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«Психология художественного творчества»</a:t>
            </a:r>
          </a:p>
          <a:p>
            <a:pPr algn="l"/>
            <a:r>
              <a:rPr lang="ru-RU" dirty="0" smtClean="0"/>
              <a:t>                          Л. С. </a:t>
            </a:r>
            <a:r>
              <a:rPr lang="ru-RU" dirty="0" err="1" smtClean="0"/>
              <a:t>Выготский</a:t>
            </a:r>
            <a:r>
              <a:rPr lang="ru-RU" dirty="0" smtClean="0"/>
              <a:t>. В.Г. </a:t>
            </a:r>
            <a:r>
              <a:rPr lang="ru-RU" dirty="0" err="1" smtClean="0"/>
              <a:t>Ражников</a:t>
            </a:r>
            <a:endParaRPr lang="ru-RU" dirty="0" smtClean="0"/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«Развивающее обучение» В. В. Давыдов.</a:t>
            </a:r>
          </a:p>
          <a:p>
            <a:pPr algn="l"/>
            <a:r>
              <a:rPr lang="ru-RU" dirty="0" smtClean="0"/>
              <a:t>                                          Д.Б. </a:t>
            </a:r>
            <a:r>
              <a:rPr lang="ru-RU" dirty="0" err="1" smtClean="0"/>
              <a:t>Эльконин</a:t>
            </a:r>
            <a:endParaRPr lang="ru-RU" dirty="0" smtClean="0"/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«Музыка»       Д.Б. </a:t>
            </a:r>
            <a:r>
              <a:rPr lang="ru-RU" dirty="0" err="1" smtClean="0"/>
              <a:t>Кабалевский</a:t>
            </a:r>
            <a:endParaRPr lang="ru-RU" dirty="0" smtClean="0"/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«ИЗО»            Б. М. </a:t>
            </a:r>
            <a:r>
              <a:rPr lang="ru-RU" dirty="0" err="1" smtClean="0"/>
              <a:t>Неменский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000" dirty="0" smtClean="0"/>
              <a:t>Внешняя оценка   </a:t>
            </a:r>
          </a:p>
          <a:p>
            <a:pPr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                        +</a:t>
            </a:r>
          </a:p>
          <a:p>
            <a:pPr>
              <a:buNone/>
            </a:pPr>
            <a:r>
              <a:rPr lang="ru-RU" sz="4000" dirty="0" smtClean="0"/>
              <a:t>Внутренняя оценка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Накопительная оценка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148064" y="1124744"/>
            <a:ext cx="3995936" cy="5733256"/>
          </a:xfrm>
          <a:solidFill>
            <a:srgbClr val="ECA07E">
              <a:alpha val="74902"/>
            </a:srgbClr>
          </a:solid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Обоснование собственной точки зрения</a:t>
            </a:r>
            <a:endParaRPr lang="ru-RU" sz="36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  <a:t>РЕФЛЕКСИЯ</a:t>
            </a:r>
            <a:endParaRPr lang="ru-RU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8393"/>
            <a:ext cx="5580111" cy="5739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hemka.at.ua/_ld/2/765725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645024"/>
            <a:ext cx="3616474" cy="2927622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332656"/>
            <a:ext cx="8229600" cy="4525963"/>
          </a:xfrm>
        </p:spPr>
        <p:txBody>
          <a:bodyPr/>
          <a:lstStyle/>
          <a:p>
            <a:r>
              <a:rPr lang="ru-RU" dirty="0" smtClean="0"/>
              <a:t>КОРЕНЬ- цель и смысл вашей жизни .</a:t>
            </a:r>
          </a:p>
          <a:p>
            <a:r>
              <a:rPr lang="ru-RU" dirty="0" smtClean="0"/>
              <a:t>СТВОЛ- ваше представление о себе.</a:t>
            </a:r>
          </a:p>
          <a:p>
            <a:r>
              <a:rPr lang="ru-RU" dirty="0" smtClean="0"/>
              <a:t>ВЕТВИ- качества, которые вы хотели бы иметь, ваши мечты, желания.</a:t>
            </a:r>
          </a:p>
          <a:p>
            <a:r>
              <a:rPr lang="ru-RU" dirty="0" smtClean="0"/>
              <a:t>ПЛОДЫ- качества, которые вы уже имеете.</a:t>
            </a:r>
          </a:p>
          <a:p>
            <a:r>
              <a:rPr lang="ru-RU" dirty="0" smtClean="0"/>
              <a:t>КАКОВЫ НАШИ ЦЕЛИ В ЖИЗНИ- ТАКОВЫ ЕЕ ПЛОДЫ</a:t>
            </a:r>
          </a:p>
          <a:p>
            <a:endParaRPr lang="ru-RU" dirty="0"/>
          </a:p>
        </p:txBody>
      </p:sp>
      <p:pic>
        <p:nvPicPr>
          <p:cNvPr id="1028" name="Picture 4" descr="http://vushuvajka.ru/Skhemu-vushuvok/Prostue/images/Solnushko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068960"/>
            <a:ext cx="3573016" cy="3573016"/>
          </a:xfrm>
          <a:prstGeom prst="rect">
            <a:avLst/>
          </a:prstGeom>
          <a:noFill/>
        </p:spPr>
      </p:pic>
      <p:pic>
        <p:nvPicPr>
          <p:cNvPr id="6" name="6 дорога доб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872480" cy="872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0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Литературный эпиграф к уроку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0" y="-747464"/>
            <a:ext cx="7772400" cy="1829761"/>
          </a:xfrm>
        </p:spPr>
        <p:txBody>
          <a:bodyPr/>
          <a:lstStyle/>
          <a:p>
            <a:pPr algn="ctr"/>
            <a:r>
              <a:rPr lang="ru-RU" dirty="0" smtClean="0"/>
              <a:t>Модель выпускника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39552" y="2348880"/>
            <a:ext cx="7772400" cy="3384376"/>
          </a:xfrm>
        </p:spPr>
        <p:txBody>
          <a:bodyPr numCol="2"/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Базовый уровень</a:t>
            </a:r>
          </a:p>
          <a:p>
            <a:pPr algn="l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Выпускник научится</a:t>
            </a:r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Повышенный уровень</a:t>
            </a:r>
          </a:p>
          <a:p>
            <a:pPr algn="l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Выпускник получит возможность научиться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1691680" y="1196752"/>
            <a:ext cx="2160240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292080" y="1196752"/>
            <a:ext cx="2160240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5112568"/>
          </a:xfrm>
        </p:spPr>
        <p:txBody>
          <a:bodyPr>
            <a:normAutofit/>
          </a:bodyPr>
          <a:lstStyle/>
          <a:p>
            <a:r>
              <a:rPr lang="ru-RU" dirty="0" smtClean="0"/>
              <a:t>Цель предмета «Искусство»: Раскрытие возможностей в формировании  основ художественной культуры школьника как неотъемлемой части его общей духовной культуры.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21602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Педагогический приём</a:t>
            </a:r>
            <a:br>
              <a:rPr lang="ru-RU" dirty="0" smtClean="0"/>
            </a:br>
            <a:r>
              <a:rPr lang="ru-RU" dirty="0" smtClean="0"/>
              <a:t>        « Закончи фразу»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284984"/>
            <a:ext cx="7772400" cy="324036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/>
              <a:t>ИСКУССТВО –ЭТО…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38538"/>
          </a:xfrm>
        </p:spPr>
        <p:txBody>
          <a:bodyPr>
            <a:normAutofit/>
          </a:bodyPr>
          <a:lstStyle/>
          <a:p>
            <a:r>
              <a:rPr lang="ru-RU" dirty="0" smtClean="0"/>
              <a:t>Постановка цели детьми, как одно из требований ФГОС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иды искусства">
            <a:hlinkClick r:id="rId3" tooltip="&quot;Виды искусства&quot;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0"/>
            <a:ext cx="10153128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499992" y="5733256"/>
            <a:ext cx="4644008" cy="98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Использование  кластера, как приёма технологии критического мышления.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486</TotalTime>
  <Words>693</Words>
  <Application>Microsoft Office PowerPoint</Application>
  <PresentationFormat>Экран (4:3)</PresentationFormat>
  <Paragraphs>174</Paragraphs>
  <Slides>32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Открытая</vt:lpstr>
      <vt:lpstr>Искусство как духовный опыт человечества</vt:lpstr>
      <vt:lpstr>Задачи</vt:lpstr>
      <vt:lpstr>Методологическая основа предмета  </vt:lpstr>
      <vt:lpstr>Литературный эпиграф к уроку</vt:lpstr>
      <vt:lpstr>Модель выпускника</vt:lpstr>
      <vt:lpstr>Цель предмета «Искусство»: Раскрытие возможностей в формировании  основ художественной культуры школьника как неотъемлемой части его общей духовной культуры.</vt:lpstr>
      <vt:lpstr>Педагогический приём         « Закончи фразу»</vt:lpstr>
      <vt:lpstr>Постановка цели детьми, как одно из требований ФГОС</vt:lpstr>
      <vt:lpstr>Слайд 9</vt:lpstr>
      <vt:lpstr>Интеграция</vt:lpstr>
      <vt:lpstr>Слайд 11</vt:lpstr>
      <vt:lpstr>Слайд 12</vt:lpstr>
      <vt:lpstr>Взаимосвязь с жизнью</vt:lpstr>
      <vt:lpstr>Работа в группах</vt:lpstr>
      <vt:lpstr>Слайд 15</vt:lpstr>
      <vt:lpstr>Образ зимней дороги в одном  из видов искусства живопись,  литература,  музыка. </vt:lpstr>
      <vt:lpstr>Слайд 17</vt:lpstr>
      <vt:lpstr>Раскадровка , как приём</vt:lpstr>
      <vt:lpstr>Стихотворение А. С. Пушкина  «Зимняя дорога»    </vt:lpstr>
      <vt:lpstr>Смысловое чтение  Анализ   литературного текста</vt:lpstr>
      <vt:lpstr>Слайд 21</vt:lpstr>
      <vt:lpstr>Пример синквейна</vt:lpstr>
      <vt:lpstr>Повышенный уровень</vt:lpstr>
      <vt:lpstr>Слушание музыкального фрагмента Анализ средств музыкальной выразительности </vt:lpstr>
      <vt:lpstr>Слайд 25</vt:lpstr>
      <vt:lpstr>В чём заключается синтез искусств?</vt:lpstr>
      <vt:lpstr>Какое произведение вам ближе?</vt:lpstr>
      <vt:lpstr>Проверочный тест (закрепление новых знаний)</vt:lpstr>
      <vt:lpstr>Домашнее задание</vt:lpstr>
      <vt:lpstr>Накопительная оценка</vt:lpstr>
      <vt:lpstr>РЕФЛЕКСИЯ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Искусство как духовный опыт человечества</dc:title>
  <dc:creator>К</dc:creator>
  <cp:lastModifiedBy>К</cp:lastModifiedBy>
  <cp:revision>56</cp:revision>
  <dcterms:created xsi:type="dcterms:W3CDTF">2014-01-27T12:39:53Z</dcterms:created>
  <dcterms:modified xsi:type="dcterms:W3CDTF">2014-01-28T07:03:54Z</dcterms:modified>
</cp:coreProperties>
</file>