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3"/>
  </p:notesMasterIdLst>
  <p:sldIdLst>
    <p:sldId id="257" r:id="rId2"/>
    <p:sldId id="258" r:id="rId3"/>
    <p:sldId id="259" r:id="rId4"/>
    <p:sldId id="264" r:id="rId5"/>
    <p:sldId id="260" r:id="rId6"/>
    <p:sldId id="265" r:id="rId7"/>
    <p:sldId id="266" r:id="rId8"/>
    <p:sldId id="261" r:id="rId9"/>
    <p:sldId id="262" r:id="rId10"/>
    <p:sldId id="267" r:id="rId11"/>
    <p:sldId id="263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4C569E62-5117-466F-ADAF-5326CC2D1DC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6B489A-3F98-4A04-AC29-B3943A24C526}" type="slidenum">
              <a:rPr lang="ru-RU"/>
              <a:pPr/>
              <a:t>5</a:t>
            </a:fld>
            <a:endParaRPr lang="ru-RU"/>
          </a:p>
        </p:txBody>
      </p:sp>
      <p:sp>
        <p:nvSpPr>
          <p:cNvPr id="30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	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662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5C0A060-1A04-47E6-AFC4-8FC14C7829A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943ED-86CF-4AFD-A7CB-ABAC16BBD8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DAFBC-B931-45E3-8C83-01BC4F90E3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DD070AC-BEA7-438E-91DD-D1CF9EBCA5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F9DDB-7BBD-49C1-919A-93176BF69D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0B360-1B0C-4520-8DAF-55ADABADCB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80C88-6919-493A-9913-587DAA132A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F250E0-FD9D-4A84-A431-4F5D7B93BF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79710-1797-4BFD-832F-0A04013B24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E485E-0C72-4F82-A958-B48C7D0442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9F6AE-BC84-4545-A0D7-E4C683CCC86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509B2-38A6-4F32-80DF-8EA7D6EAAC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7ABD8E80-F92C-4CB2-A9CC-D47027BDAE3A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ransition>
    <p:comb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765175"/>
            <a:ext cx="7772400" cy="2663825"/>
          </a:xfrm>
        </p:spPr>
        <p:txBody>
          <a:bodyPr/>
          <a:lstStyle/>
          <a:p>
            <a:r>
              <a:rPr lang="ru-RU" sz="4000"/>
              <a:t>Пути совершенствования</a:t>
            </a:r>
            <a:br>
              <a:rPr lang="ru-RU" sz="4000"/>
            </a:br>
            <a:r>
              <a:rPr lang="ru-RU" sz="4000"/>
              <a:t>учебного процесса</a:t>
            </a:r>
            <a:br>
              <a:rPr lang="ru-RU" sz="4000"/>
            </a:br>
            <a:r>
              <a:rPr lang="ru-RU" sz="4000"/>
              <a:t>на основе реализации современных информационных</a:t>
            </a:r>
            <a:br>
              <a:rPr lang="ru-RU" sz="4000"/>
            </a:br>
            <a:r>
              <a:rPr lang="ru-RU" sz="4000"/>
              <a:t>и педагогических технологий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(использование компьютерных средств)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611188" y="5516563"/>
            <a:ext cx="79930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/>
              <a:t>Автор проекта</a:t>
            </a:r>
            <a:r>
              <a:rPr lang="ru-RU" dirty="0"/>
              <a:t>: </a:t>
            </a:r>
            <a:r>
              <a:rPr lang="ru-RU" sz="2400" b="1" i="1" dirty="0" err="1"/>
              <a:t>Мигачева</a:t>
            </a:r>
            <a:r>
              <a:rPr lang="ru-RU" sz="2400" b="1" i="1" dirty="0"/>
              <a:t> Галина Анатольевна, учитель математики </a:t>
            </a:r>
            <a:r>
              <a:rPr lang="ru-RU" sz="2400" b="1" i="1" dirty="0" smtClean="0"/>
              <a:t>МБОУ </a:t>
            </a:r>
            <a:r>
              <a:rPr lang="ru-RU" sz="2400" b="1" i="1" dirty="0" err="1" smtClean="0"/>
              <a:t>Столбищенская</a:t>
            </a:r>
            <a:r>
              <a:rPr lang="ru-RU" sz="2400" b="1" i="1" dirty="0" smtClean="0"/>
              <a:t> СОШ </a:t>
            </a:r>
            <a:r>
              <a:rPr lang="ru-RU" sz="2400" b="1" i="1" dirty="0" err="1" smtClean="0"/>
              <a:t>Лаишевского</a:t>
            </a:r>
            <a:r>
              <a:rPr lang="ru-RU" sz="2400" b="1" i="1" dirty="0" smtClean="0"/>
              <a:t> </a:t>
            </a:r>
            <a:r>
              <a:rPr lang="ru-RU" sz="2400" b="1" i="1" dirty="0"/>
              <a:t>района Республики Татарстан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 advAuto="1000"/>
      <p:bldP spid="307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68313" y="908050"/>
            <a:ext cx="8351837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Современные информационные технологии представляют практически неограниченные возможности размещения, хранения, обработки и доставки информации любого объема и содержания на любые расстояния. Огромное значение при внедрении современных технологий в образование имеет педагогическая содержательность обучающего материала и создание условий для самообучения. Имеется в виду не только отбор содержания материала для обучения, но и структурная организация учебного материала, включение в обучение не просто автоматизированных обучающих программ, но именно интерактивных информационных сред, целостное взаимосвязанное функционирование всех процессов познания и управления им. Другими словами, эффективность и качество обучения в большей мере зависят от эффективности организации процесса самообучения и дидактического качества используемых материалов.</a:t>
            </a:r>
          </a:p>
          <a:p>
            <a:r>
              <a:rPr lang="ru-RU"/>
              <a:t>Решение этих непростых задач во многом зависит от мастерства, подготовленности педагогов к работе в условиях лавинообразного нарастания потока информации, педагогов, которые могут и должны стать на уровень современных методов представления, поиска и переработки информации.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7" name="Picture 5" descr="j0195384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3673475" y="2238375"/>
            <a:ext cx="4197350" cy="4286250"/>
          </a:xfrm>
        </p:spPr>
      </p:pic>
      <p:sp>
        <p:nvSpPr>
          <p:cNvPr id="33798" name="WordArt 6"/>
          <p:cNvSpPr>
            <a:spLocks noChangeArrowheads="1" noChangeShapeType="1" noTextEdit="1"/>
          </p:cNvSpPr>
          <p:nvPr/>
        </p:nvSpPr>
        <p:spPr bwMode="auto">
          <a:xfrm>
            <a:off x="468313" y="0"/>
            <a:ext cx="7056437" cy="31686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10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Подготовленность педагогов</a:t>
            </a:r>
          </a:p>
          <a:p>
            <a:pPr algn="ctr"/>
            <a:r>
              <a:rPr lang="ru-RU" sz="10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к работе в новом информационном</a:t>
            </a:r>
          </a:p>
          <a:p>
            <a:pPr algn="ctr"/>
            <a:r>
              <a:rPr lang="ru-RU" sz="10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пространстве, прогрессивность их</a:t>
            </a:r>
          </a:p>
          <a:p>
            <a:pPr algn="ctr"/>
            <a:r>
              <a:rPr lang="ru-RU" sz="10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взглядов являются необходимым</a:t>
            </a:r>
          </a:p>
          <a:p>
            <a:pPr algn="ctr"/>
            <a:r>
              <a:rPr lang="ru-RU" sz="10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условием разработки и внедрения</a:t>
            </a:r>
          </a:p>
          <a:p>
            <a:pPr algn="ctr"/>
            <a:r>
              <a:rPr lang="ru-RU" sz="10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новых форм и технологий</a:t>
            </a:r>
          </a:p>
          <a:p>
            <a:pPr algn="ctr"/>
            <a:r>
              <a:rPr lang="ru-RU" sz="10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обучения.</a:t>
            </a:r>
          </a:p>
        </p:txBody>
      </p:sp>
      <p:sp>
        <p:nvSpPr>
          <p:cNvPr id="33799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237288"/>
            <a:ext cx="360363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Основные вопросы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>
                <a:hlinkClick r:id="rId3" action="ppaction://hlinksldjump"/>
              </a:rPr>
              <a:t>Внедрение информационных технологий </a:t>
            </a:r>
            <a:r>
              <a:rPr lang="ru-RU" sz="2800"/>
              <a:t>в процесс обучения – веяние времени.</a:t>
            </a:r>
          </a:p>
          <a:p>
            <a:r>
              <a:rPr lang="ru-RU" sz="2800">
                <a:hlinkClick r:id="rId4" action="ppaction://hlinksldjump"/>
              </a:rPr>
              <a:t>Способы реализации </a:t>
            </a:r>
            <a:r>
              <a:rPr lang="ru-RU" sz="2800"/>
              <a:t>информационных и педагогических технологий в комплексе.</a:t>
            </a:r>
          </a:p>
          <a:p>
            <a:r>
              <a:rPr lang="ru-RU" sz="2800">
                <a:hlinkClick r:id="rId5" action="ppaction://hlinksldjump"/>
              </a:rPr>
              <a:t>Наиболее эффективные компьютерные технологии</a:t>
            </a:r>
            <a:r>
              <a:rPr lang="ru-RU" sz="2800"/>
              <a:t>.</a:t>
            </a:r>
          </a:p>
          <a:p>
            <a:r>
              <a:rPr lang="ru-RU" sz="2800">
                <a:hlinkClick r:id="rId6" action="ppaction://hlinksldjump"/>
              </a:rPr>
              <a:t>Необходимые условия </a:t>
            </a:r>
            <a:r>
              <a:rPr lang="ru-RU" sz="2800"/>
              <a:t>для разработки и внедрения новых форм и технологий обучения.</a:t>
            </a:r>
          </a:p>
        </p:txBody>
      </p:sp>
      <p:sp>
        <p:nvSpPr>
          <p:cNvPr id="4100" name="AutoShape 4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8316913" y="6308725"/>
            <a:ext cx="358775" cy="288925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Внедрение информационных технологий в процесс обучения</a:t>
            </a:r>
          </a:p>
        </p:txBody>
      </p:sp>
      <p:pic>
        <p:nvPicPr>
          <p:cNvPr id="5126" name="Picture 6" descr="j0285750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030663" y="2852738"/>
            <a:ext cx="5113337" cy="3275012"/>
          </a:xfrm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50825" y="2997200"/>
            <a:ext cx="3673475" cy="2592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>
                <a:latin typeface="Arial" charset="0"/>
              </a:rPr>
              <a:t>Интенсификация внедрения</a:t>
            </a:r>
            <a:br>
              <a:rPr lang="ru-RU">
                <a:latin typeface="Arial" charset="0"/>
              </a:rPr>
            </a:br>
            <a:r>
              <a:rPr lang="ru-RU">
                <a:latin typeface="Arial" charset="0"/>
              </a:rPr>
              <a:t>информационных процессов</a:t>
            </a:r>
            <a:br>
              <a:rPr lang="ru-RU">
                <a:latin typeface="Arial" charset="0"/>
              </a:rPr>
            </a:br>
            <a:r>
              <a:rPr lang="ru-RU">
                <a:latin typeface="Arial" charset="0"/>
              </a:rPr>
              <a:t>в науку, экономику, производство</a:t>
            </a:r>
            <a:br>
              <a:rPr lang="ru-RU">
                <a:latin typeface="Arial" charset="0"/>
              </a:rPr>
            </a:br>
            <a:r>
              <a:rPr lang="ru-RU">
                <a:latin typeface="Arial" charset="0"/>
              </a:rPr>
              <a:t>требует разработки новой </a:t>
            </a:r>
            <a:br>
              <a:rPr lang="ru-RU">
                <a:latin typeface="Arial" charset="0"/>
              </a:rPr>
            </a:br>
            <a:r>
              <a:rPr lang="ru-RU">
                <a:latin typeface="Arial" charset="0"/>
              </a:rPr>
              <a:t>модели системы образования,</a:t>
            </a:r>
            <a:br>
              <a:rPr lang="ru-RU">
                <a:latin typeface="Arial" charset="0"/>
              </a:rPr>
            </a:br>
            <a:r>
              <a:rPr lang="ru-RU">
                <a:latin typeface="Arial" charset="0"/>
              </a:rPr>
              <a:t>на основе современных</a:t>
            </a:r>
            <a:br>
              <a:rPr lang="ru-RU">
                <a:latin typeface="Arial" charset="0"/>
              </a:rPr>
            </a:br>
            <a:r>
              <a:rPr lang="ru-RU">
                <a:latin typeface="Arial" charset="0"/>
              </a:rPr>
              <a:t>информационных технологий.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23850" y="1700213"/>
            <a:ext cx="8497888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Современный этап времени характеризуется тем, что наше общество все более интенсивно переходит от индустриального к информационному, т.е. все большее количество людей занято в информационной сфере.</a:t>
            </a:r>
          </a:p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2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460"/>
                            </p:stCondLst>
                            <p:childTnLst>
                              <p:par>
                                <p:cTn id="1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146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7" grpId="0" animBg="1"/>
      <p:bldP spid="51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23850" y="549275"/>
            <a:ext cx="8569325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Для учителя, свободно владеющего компьютерной техникой и программным обеспечением, имеющего уверенные знания и умения в этой области, информационные и коммуникационные технологии становятся хорошим помощником в более эффективном проведении процесса обучения.</a:t>
            </a:r>
          </a:p>
          <a:p>
            <a:r>
              <a:rPr lang="ru-RU" sz="2000"/>
              <a:t>Применение компьютера эффективно на различных этапах организации обучения:</a:t>
            </a:r>
          </a:p>
          <a:p>
            <a:r>
              <a:rPr lang="ru-RU" sz="2000"/>
              <a:t>- на этапе диагностики и анализа результатов контроля ЗУН учащихся (здесь удобно использовать электронные таблицы);</a:t>
            </a:r>
          </a:p>
          <a:p>
            <a:r>
              <a:rPr lang="ru-RU" sz="2000"/>
              <a:t>- на этапе отбора оснащения урока и дидактических материалов (это может быть электронная база данных кабинета);</a:t>
            </a:r>
          </a:p>
          <a:p>
            <a:r>
              <a:rPr lang="ru-RU" sz="2000"/>
              <a:t>- и непосредственно в процессе конструирования урока (создание презентаций, разработка компьютерных программ, моделей урока, Интернет и т.п.).</a:t>
            </a:r>
          </a:p>
        </p:txBody>
      </p:sp>
      <p:sp>
        <p:nvSpPr>
          <p:cNvPr id="37893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237288"/>
            <a:ext cx="360363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7859713" cy="1049338"/>
          </a:xfrm>
        </p:spPr>
        <p:txBody>
          <a:bodyPr/>
          <a:lstStyle/>
          <a:p>
            <a:r>
              <a:rPr lang="ru-RU" sz="3600"/>
              <a:t>Способы реализации информационных и педагогических технологий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843213" y="1844675"/>
            <a:ext cx="2376487" cy="936625"/>
          </a:xfrm>
          <a:prstGeom prst="rect">
            <a:avLst/>
          </a:prstGeom>
          <a:solidFill>
            <a:srgbClr val="333399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Модульный подход</a:t>
            </a:r>
            <a:br>
              <a:rPr lang="ru-RU"/>
            </a:br>
            <a:r>
              <a:rPr lang="ru-RU"/>
              <a:t>к организации</a:t>
            </a:r>
            <a:br>
              <a:rPr lang="ru-RU"/>
            </a:br>
            <a:r>
              <a:rPr lang="ru-RU"/>
              <a:t>обучения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843213" y="3357563"/>
            <a:ext cx="2376487" cy="503237"/>
          </a:xfrm>
          <a:prstGeom prst="rect">
            <a:avLst/>
          </a:prstGeom>
          <a:solidFill>
            <a:srgbClr val="333399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Проектный метод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916238" y="4437063"/>
            <a:ext cx="2376487" cy="503237"/>
          </a:xfrm>
          <a:prstGeom prst="rect">
            <a:avLst/>
          </a:prstGeom>
          <a:solidFill>
            <a:srgbClr val="333399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Проблемное обучение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2916238" y="5445125"/>
            <a:ext cx="2376487" cy="936625"/>
          </a:xfrm>
          <a:prstGeom prst="rect">
            <a:avLst/>
          </a:prstGeom>
          <a:solidFill>
            <a:srgbClr val="333399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Групповое и</a:t>
            </a:r>
            <a:br>
              <a:rPr lang="ru-RU"/>
            </a:br>
            <a:r>
              <a:rPr lang="ru-RU"/>
              <a:t>парное обучение</a:t>
            </a:r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323850" y="3284538"/>
            <a:ext cx="1871663" cy="1800225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Педагогические</a:t>
            </a:r>
            <a:br>
              <a:rPr lang="ru-RU"/>
            </a:br>
            <a:r>
              <a:rPr lang="ru-RU"/>
              <a:t>технологии</a:t>
            </a:r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6877050" y="3429000"/>
            <a:ext cx="1943100" cy="1800225"/>
          </a:xfrm>
          <a:prstGeom prst="roundRect">
            <a:avLst>
              <a:gd name="adj" fmla="val 16667"/>
            </a:avLst>
          </a:prstGeom>
          <a:solidFill>
            <a:srgbClr val="0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Информационные</a:t>
            </a:r>
            <a:br>
              <a:rPr lang="ru-RU"/>
            </a:br>
            <a:r>
              <a:rPr lang="ru-RU"/>
              <a:t>технологии</a:t>
            </a:r>
          </a:p>
        </p:txBody>
      </p:sp>
      <p:sp>
        <p:nvSpPr>
          <p:cNvPr id="27659" name="AutoShape 11"/>
          <p:cNvSpPr>
            <a:spLocks/>
          </p:cNvSpPr>
          <p:nvPr/>
        </p:nvSpPr>
        <p:spPr bwMode="auto">
          <a:xfrm>
            <a:off x="2411413" y="2205038"/>
            <a:ext cx="431800" cy="3744912"/>
          </a:xfrm>
          <a:prstGeom prst="leftBrace">
            <a:avLst>
              <a:gd name="adj1" fmla="val 7227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 flipV="1">
            <a:off x="5292725" y="2349500"/>
            <a:ext cx="1584325" cy="194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 flipV="1">
            <a:off x="5219700" y="3573463"/>
            <a:ext cx="165735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5292725" y="4292600"/>
            <a:ext cx="15113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5292725" y="4292600"/>
            <a:ext cx="151130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MIND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MIND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MIND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MIND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5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MIND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MIND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utoUpdateAnimBg="0"/>
      <p:bldP spid="27653" grpId="0" animBg="1" autoUpdateAnimBg="0"/>
      <p:bldP spid="27654" grpId="0" animBg="1" autoUpdateAnimBg="0"/>
      <p:bldP spid="27655" grpId="0" animBg="1" autoUpdateAnimBg="0"/>
      <p:bldP spid="27656" grpId="0" animBg="1" autoUpdateAnimBg="0"/>
      <p:bldP spid="27657" grpId="0" animBg="1" autoUpdateAnimBg="0"/>
      <p:bldP spid="27658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23850" y="1557338"/>
            <a:ext cx="856932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Если говорить о технологиях, в том числе информационных и коммуникационных, то это, вообще говоря, всего лишь некоторые приспособления, которые используются той или иной педагогической философией. Компьютер или Интернет – это только инструменты среди многих других, которыми пользуется учитель. В любых технологиях заложены те или иные возможности, но проявиться они могут только в сочетании с педагогическими приемами.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95288" y="5229225"/>
            <a:ext cx="84963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Ниже в таблице приведена краткая характеристика способов реализации информационных и педагогических технологий: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047" name="Group 111"/>
          <p:cNvGraphicFramePr>
            <a:graphicFrameLocks noGrp="1"/>
          </p:cNvGraphicFramePr>
          <p:nvPr/>
        </p:nvGraphicFramePr>
        <p:xfrm>
          <a:off x="179388" y="236538"/>
          <a:ext cx="8713787" cy="6309360"/>
        </p:xfrm>
        <a:graphic>
          <a:graphicData uri="http://schemas.openxmlformats.org/drawingml/2006/table">
            <a:tbl>
              <a:tblPr/>
              <a:tblGrid>
                <a:gridCol w="1728787"/>
                <a:gridCol w="3024188"/>
                <a:gridCol w="3960812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педагогической технологии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 педагогической технологии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Роль информационных технологий в реализации педагогических технологий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2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Модульный подход к организации обучения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Программа состоит из модулей и может легко модернизироваться и обновляться; для каждого обучаемого может быть составлена индивидуальная программа; возможно дистанционное обучение.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Компьютерные технологии являются средством реализации модульного подхода к организации обучения. С использованием компьютера могут быть подготовлены материалы, способствующие организации гибкого подхода к обучению. Компьютерные технологии позволяют разработать систему тестов, которые дают возможность определить уровень предварительной подготовки обучаемых и успешность реализации программы.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Проектный метод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Реализация всех стадий проектной деятельности: планирование, разработка критериев оценки, выполнение, представление проекта.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Компьютерные технологии способствуют реализации проектного метода на всех этапах. На компьютере оформляется вся сопроводительная документация, а также создаются сами программы для организации обучения.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Проблемное обучение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Формулировка проблемы (основополагающих вопросов); поиск ответа.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использованием современных информационных и коммуникационных технологий осуществляется поиск и сбор информации для ответа на основополагающий вопрос.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Групповое и парное обучение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процессе обучения происходит постоянное обсуждение хода выполнения работ в парах, группах из 3-5 человек.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 электронной почты.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048" name="AutoShape 11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237288"/>
            <a:ext cx="360363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Наиболее эффективные компьютерные технологии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296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Технология презентаций</a:t>
            </a:r>
          </a:p>
          <a:p>
            <a:pPr>
              <a:lnSpc>
                <a:spcPct val="80000"/>
              </a:lnSpc>
            </a:pPr>
            <a:r>
              <a:rPr lang="ru-RU" sz="2800"/>
              <a:t>Диагностика успеваемости и коррекция знаний обучаемых</a:t>
            </a:r>
          </a:p>
          <a:p>
            <a:pPr>
              <a:lnSpc>
                <a:spcPct val="80000"/>
              </a:lnSpc>
            </a:pPr>
            <a:r>
              <a:rPr lang="ru-RU" sz="2800"/>
              <a:t>Тренаж для младших школьников</a:t>
            </a:r>
          </a:p>
          <a:p>
            <a:pPr>
              <a:lnSpc>
                <a:spcPct val="80000"/>
              </a:lnSpc>
            </a:pPr>
            <a:r>
              <a:rPr lang="ru-RU" sz="2800"/>
              <a:t>Дополнительные занятия</a:t>
            </a:r>
          </a:p>
          <a:p>
            <a:pPr>
              <a:lnSpc>
                <a:spcPct val="80000"/>
              </a:lnSpc>
            </a:pPr>
            <a:r>
              <a:rPr lang="ru-RU" sz="2800"/>
              <a:t>Обучение</a:t>
            </a:r>
          </a:p>
          <a:p>
            <a:pPr>
              <a:lnSpc>
                <a:spcPct val="80000"/>
              </a:lnSpc>
            </a:pPr>
            <a:r>
              <a:rPr lang="ru-RU" sz="2800"/>
              <a:t>Работа с компьютерными моделями</a:t>
            </a:r>
          </a:p>
          <a:p>
            <a:pPr>
              <a:lnSpc>
                <a:spcPct val="80000"/>
              </a:lnSpc>
            </a:pPr>
            <a:r>
              <a:rPr lang="ru-RU" sz="2800"/>
              <a:t>Инструментальное использование компьютерных технологий</a:t>
            </a:r>
          </a:p>
          <a:p>
            <a:pPr>
              <a:lnSpc>
                <a:spcPct val="80000"/>
              </a:lnSpc>
            </a:pPr>
            <a:r>
              <a:rPr lang="ru-RU" sz="2800"/>
              <a:t>Информационное использование компьютера</a:t>
            </a:r>
          </a:p>
          <a:p>
            <a:pPr>
              <a:lnSpc>
                <a:spcPct val="80000"/>
              </a:lnSpc>
            </a:pPr>
            <a:r>
              <a:rPr lang="ru-RU" sz="2800"/>
              <a:t>Технология проектов</a:t>
            </a:r>
          </a:p>
          <a:p>
            <a:pPr>
              <a:lnSpc>
                <a:spcPct val="80000"/>
              </a:lnSpc>
            </a:pPr>
            <a:r>
              <a:rPr lang="ru-RU" sz="2800"/>
              <a:t>Дистанционное обучение</a:t>
            </a:r>
          </a:p>
        </p:txBody>
      </p:sp>
      <p:sp>
        <p:nvSpPr>
          <p:cNvPr id="3174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237288"/>
            <a:ext cx="360363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0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000"/>
                            </p:stCondLst>
                            <p:childTnLst>
                              <p:par>
                                <p:cTn id="45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7000"/>
                            </p:stCondLst>
                            <p:childTnLst>
                              <p:par>
                                <p:cTn id="50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3419475" y="2276475"/>
            <a:ext cx="2087563" cy="1800225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Современные</a:t>
            </a:r>
            <a:br>
              <a:rPr lang="ru-RU"/>
            </a:br>
            <a:r>
              <a:rPr lang="ru-RU"/>
              <a:t>информационные</a:t>
            </a:r>
            <a:br>
              <a:rPr lang="ru-RU"/>
            </a:br>
            <a:r>
              <a:rPr lang="ru-RU"/>
              <a:t>технологии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900113" y="692150"/>
            <a:ext cx="2808287" cy="2592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Техническое</a:t>
            </a:r>
            <a:br>
              <a:rPr lang="ru-RU"/>
            </a:br>
            <a:r>
              <a:rPr lang="ru-RU"/>
              <a:t>оснащение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1116013" y="3644900"/>
            <a:ext cx="2808287" cy="2520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Дидактическое </a:t>
            </a:r>
            <a:br>
              <a:rPr lang="ru-RU"/>
            </a:br>
            <a:r>
              <a:rPr lang="ru-RU"/>
              <a:t>качество</a:t>
            </a:r>
            <a:br>
              <a:rPr lang="ru-RU"/>
            </a:br>
            <a:r>
              <a:rPr lang="ru-RU"/>
              <a:t>используемых</a:t>
            </a:r>
            <a:br>
              <a:rPr lang="ru-RU"/>
            </a:br>
            <a:r>
              <a:rPr lang="ru-RU"/>
              <a:t>материалов 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5003800" y="3789363"/>
            <a:ext cx="2808288" cy="2520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Эффективность </a:t>
            </a:r>
            <a:br>
              <a:rPr lang="ru-RU"/>
            </a:br>
            <a:r>
              <a:rPr lang="ru-RU"/>
              <a:t>организации</a:t>
            </a:r>
            <a:br>
              <a:rPr lang="ru-RU"/>
            </a:br>
            <a:r>
              <a:rPr lang="ru-RU"/>
              <a:t>процесса</a:t>
            </a:r>
            <a:br>
              <a:rPr lang="ru-RU"/>
            </a:br>
            <a:r>
              <a:rPr lang="ru-RU"/>
              <a:t>самообучения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5219700" y="549275"/>
            <a:ext cx="2808288" cy="2520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Подготовленность </a:t>
            </a:r>
            <a:br>
              <a:rPr lang="ru-RU"/>
            </a:br>
            <a:r>
              <a:rPr lang="ru-RU"/>
              <a:t>педагогов</a:t>
            </a:r>
          </a:p>
        </p:txBody>
      </p:sp>
      <p:cxnSp>
        <p:nvCxnSpPr>
          <p:cNvPr id="32779" name="AutoShape 11"/>
          <p:cNvCxnSpPr>
            <a:cxnSpLocks noChangeShapeType="1"/>
            <a:stCxn id="32773" idx="4"/>
            <a:endCxn id="32774" idx="7"/>
          </p:cNvCxnSpPr>
          <p:nvPr/>
        </p:nvCxnSpPr>
        <p:spPr bwMode="auto">
          <a:xfrm rot="16200000" flipH="1">
            <a:off x="2543969" y="3045619"/>
            <a:ext cx="730250" cy="1208088"/>
          </a:xfrm>
          <a:prstGeom prst="curvedConnector3">
            <a:avLst>
              <a:gd name="adj1" fmla="val 24565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2780" name="AutoShape 12"/>
          <p:cNvCxnSpPr>
            <a:cxnSpLocks noChangeShapeType="1"/>
            <a:endCxn id="32776" idx="2"/>
          </p:cNvCxnSpPr>
          <p:nvPr/>
        </p:nvCxnSpPr>
        <p:spPr bwMode="auto">
          <a:xfrm>
            <a:off x="3924300" y="4652963"/>
            <a:ext cx="1079500" cy="39687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2781" name="AutoShape 13"/>
          <p:cNvCxnSpPr>
            <a:cxnSpLocks noChangeShapeType="1"/>
            <a:stCxn id="32777" idx="4"/>
            <a:endCxn id="32776" idx="1"/>
          </p:cNvCxnSpPr>
          <p:nvPr/>
        </p:nvCxnSpPr>
        <p:spPr bwMode="auto">
          <a:xfrm rot="5400000">
            <a:off x="5475288" y="3009900"/>
            <a:ext cx="1089025" cy="1209675"/>
          </a:xfrm>
          <a:prstGeom prst="curvedConnector3">
            <a:avLst>
              <a:gd name="adj1" fmla="val 32944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2782" name="AutoShape 14"/>
          <p:cNvCxnSpPr>
            <a:cxnSpLocks noChangeShapeType="1"/>
            <a:stCxn id="32777" idx="2"/>
            <a:endCxn id="32773" idx="7"/>
          </p:cNvCxnSpPr>
          <p:nvPr/>
        </p:nvCxnSpPr>
        <p:spPr bwMode="auto">
          <a:xfrm rot="10800000">
            <a:off x="3297238" y="1071563"/>
            <a:ext cx="1922462" cy="738187"/>
          </a:xfrm>
          <a:prstGeom prst="curvedConnector4">
            <a:avLst>
              <a:gd name="adj1" fmla="val 39306"/>
              <a:gd name="adj2" fmla="val 182366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32783" name="WordArt 15"/>
          <p:cNvSpPr>
            <a:spLocks noChangeArrowheads="1" noChangeShapeType="1" noTextEdit="1"/>
          </p:cNvSpPr>
          <p:nvPr/>
        </p:nvSpPr>
        <p:spPr bwMode="auto">
          <a:xfrm>
            <a:off x="971550" y="260350"/>
            <a:ext cx="42481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Необходимые условия внедрения...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6" presetClass="entr" presetSubtype="2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6" presetClass="entr" presetSubtype="2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6" presetClass="entr" presetSubtype="2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16" presetClass="entr" presetSubtype="2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 autoUpdateAnimBg="0"/>
      <p:bldP spid="32773" grpId="0" animBg="1" autoUpdateAnimBg="0"/>
      <p:bldP spid="32774" grpId="0" animBg="1" autoUpdateAnimBg="0"/>
      <p:bldP spid="32776" grpId="0" animBg="1" autoUpdateAnimBg="0"/>
      <p:bldP spid="32777" grpId="0" animBg="1" autoUpdateAnimBg="0"/>
    </p:bldLst>
  </p:timing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215</TotalTime>
  <Words>694</Words>
  <Application>Microsoft PowerPoint</Application>
  <PresentationFormat>Экран (4:3)</PresentationFormat>
  <Paragraphs>68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Tahoma</vt:lpstr>
      <vt:lpstr>Wingdings</vt:lpstr>
      <vt:lpstr>Times New Roman</vt:lpstr>
      <vt:lpstr>Океан</vt:lpstr>
      <vt:lpstr>Пути совершенствования учебного процесса на основе реализации современных информационных и педагогических технологий</vt:lpstr>
      <vt:lpstr>Основные вопросы</vt:lpstr>
      <vt:lpstr>Внедрение информационных технологий в процесс обучения</vt:lpstr>
      <vt:lpstr>Слайд 4</vt:lpstr>
      <vt:lpstr>Способы реализации информационных и педагогических технологий</vt:lpstr>
      <vt:lpstr>Слайд 6</vt:lpstr>
      <vt:lpstr>Слайд 7</vt:lpstr>
      <vt:lpstr>Наиболее эффективные компьютерные технологии</vt:lpstr>
      <vt:lpstr>Слайд 9</vt:lpstr>
      <vt:lpstr>Слайд 10</vt:lpstr>
      <vt:lpstr>Слайд 11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Пути совершенствования учебного процесса на основе реализации современных информационных и педагогических технологий</dc:title>
  <dc:creator>1</dc:creator>
  <cp:lastModifiedBy>Admin</cp:lastModifiedBy>
  <cp:revision>9</cp:revision>
  <dcterms:created xsi:type="dcterms:W3CDTF">2003-12-15T08:54:39Z</dcterms:created>
  <dcterms:modified xsi:type="dcterms:W3CDTF">2013-02-16T16:17:25Z</dcterms:modified>
</cp:coreProperties>
</file>