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A8C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8D4E0-5299-47B3-933B-3EA592CB781C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9C298-56DB-43F6-8C8A-4440920B2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E16D4-2EBC-47BB-9F82-9C52C938E457}" type="slidenum">
              <a:rPr lang="ru-RU">
                <a:latin typeface="Arial" pitchFamily="34" charset="0"/>
              </a:rPr>
              <a:pPr/>
              <a:t>2</a:t>
            </a:fld>
            <a:endParaRPr lang="ru-RU">
              <a:latin typeface="Arial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F92EA-67C8-4BA7-A637-F7340120172A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49CB7-1AC9-4751-AB19-A59D5093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F92EA-67C8-4BA7-A637-F7340120172A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49CB7-1AC9-4751-AB19-A59D5093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F92EA-67C8-4BA7-A637-F7340120172A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49CB7-1AC9-4751-AB19-A59D5093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F92EA-67C8-4BA7-A637-F7340120172A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49CB7-1AC9-4751-AB19-A59D5093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F92EA-67C8-4BA7-A637-F7340120172A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49CB7-1AC9-4751-AB19-A59D5093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F92EA-67C8-4BA7-A637-F7340120172A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49CB7-1AC9-4751-AB19-A59D5093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F92EA-67C8-4BA7-A637-F7340120172A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49CB7-1AC9-4751-AB19-A59D5093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F92EA-67C8-4BA7-A637-F7340120172A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49CB7-1AC9-4751-AB19-A59D5093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F92EA-67C8-4BA7-A637-F7340120172A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49CB7-1AC9-4751-AB19-A59D5093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F92EA-67C8-4BA7-A637-F7340120172A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49CB7-1AC9-4751-AB19-A59D5093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F92EA-67C8-4BA7-A637-F7340120172A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49CB7-1AC9-4751-AB19-A59D5093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E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fld id="{440F92EA-67C8-4BA7-A637-F7340120172A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fld id="{E8449CB7-1AC9-4751-AB19-A59D5093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0"/>
            <a:ext cx="6715140" cy="2257404"/>
          </a:xfrm>
          <a:ln>
            <a:solidFill>
              <a:srgbClr val="00B050"/>
            </a:solidFill>
          </a:ln>
          <a:effectLst/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Нам говорит согласье струн в оркестре,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   что одинокий путь подобен смерти.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                                           </a:t>
            </a:r>
            <a:r>
              <a:rPr lang="ru-RU" sz="2800" dirty="0" smtClean="0">
                <a:solidFill>
                  <a:srgbClr val="00B050"/>
                </a:solidFill>
              </a:rPr>
              <a:t>В </a:t>
            </a:r>
            <a:r>
              <a:rPr lang="ru-RU" sz="2800" dirty="0" smtClean="0">
                <a:solidFill>
                  <a:srgbClr val="00B050"/>
                </a:solidFill>
              </a:rPr>
              <a:t>Шекспир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429132"/>
            <a:ext cx="8286808" cy="1752600"/>
          </a:xfrm>
        </p:spPr>
        <p:txBody>
          <a:bodyPr>
            <a:normAutofit fontScale="925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«Счастлив тот, кто счастлив у себя дома». 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Л.Н.Толстой </a:t>
            </a:r>
          </a:p>
          <a:p>
            <a:endParaRPr lang="ru-RU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143108" y="2500306"/>
            <a:ext cx="70008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«Плохо человеку когда он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один.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Горе одному, один не воин.»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В.В.Маяковский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5" name="Рисунок 4" descr="foto_stih.jpg"/>
          <p:cNvPicPr>
            <a:picLocks noChangeAspect="1"/>
          </p:cNvPicPr>
          <p:nvPr/>
        </p:nvPicPr>
        <p:blipFill>
          <a:blip r:embed="rId2" cstate="print">
            <a:lum bright="20000" contrast="10000"/>
          </a:blip>
          <a:srcRect l="12472" t="21875" r="32962" b="13542"/>
          <a:stretch>
            <a:fillRect/>
          </a:stretch>
        </p:blipFill>
        <p:spPr>
          <a:xfrm>
            <a:off x="0" y="0"/>
            <a:ext cx="2500298" cy="442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Функции семьи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500042"/>
          <a:ext cx="8572560" cy="5838837"/>
        </p:xfrm>
        <a:graphic>
          <a:graphicData uri="http://schemas.openxmlformats.org/drawingml/2006/table">
            <a:tbl>
              <a:tblPr/>
              <a:tblGrid>
                <a:gridCol w="928694"/>
                <a:gridCol w="3000396"/>
                <a:gridCol w="3000396"/>
                <a:gridCol w="1643074"/>
              </a:tblGrid>
              <a:tr h="100013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Название функции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Суть функции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главные</a:t>
                      </a:r>
                      <a:r>
                        <a:rPr lang="ru-RU" sz="2800" b="1" i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800" b="1" i="1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репродуктивная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продолжение рода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г</a:t>
                      </a:r>
                      <a:endParaRPr lang="ru-RU" sz="28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социализации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(воспитание)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формирование личности детей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2800" b="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4">
                <a:tc rowSpan="4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32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основные</a:t>
                      </a:r>
                      <a:endParaRPr lang="ru-RU" sz="32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хозяйственная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Ведение домашнего хозяйства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экономическая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Материальное обеспечение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эмоционально-защитная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взаимоподдержка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Функции семьи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500042"/>
          <a:ext cx="8572560" cy="5838837"/>
        </p:xfrm>
        <a:graphic>
          <a:graphicData uri="http://schemas.openxmlformats.org/drawingml/2006/table">
            <a:tbl>
              <a:tblPr/>
              <a:tblGrid>
                <a:gridCol w="928694"/>
                <a:gridCol w="3000396"/>
                <a:gridCol w="3000396"/>
                <a:gridCol w="1643074"/>
              </a:tblGrid>
              <a:tr h="100013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Название функции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Суть функции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главные</a:t>
                      </a:r>
                      <a:r>
                        <a:rPr lang="ru-RU" sz="2800" b="1" i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800" b="1" i="1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репродуктивная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продолжение рода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г</a:t>
                      </a:r>
                      <a:endParaRPr lang="ru-RU" sz="28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социализации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(воспитание)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формирование личности детей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2800" b="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4">
                <a:tc rowSpan="4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32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основные</a:t>
                      </a:r>
                      <a:endParaRPr lang="ru-RU" sz="32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хозяйственная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Ведение домашнего хозяйства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экономическая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Материальное обеспечение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эмоционально-защитная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взаимоподдержка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статусная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Принадлежность к какой то группе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"/>
          <a:ext cx="9144000" cy="6857996"/>
        </p:xfrm>
        <a:graphic>
          <a:graphicData uri="http://schemas.openxmlformats.org/drawingml/2006/table">
            <a:tbl>
              <a:tblPr/>
              <a:tblGrid>
                <a:gridCol w="990600"/>
                <a:gridCol w="3200400"/>
                <a:gridCol w="3200400"/>
                <a:gridCol w="1752600"/>
              </a:tblGrid>
              <a:tr h="50132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Название функции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Суть функции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086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главные</a:t>
                      </a:r>
                      <a:r>
                        <a:rPr lang="ru-RU" sz="2800" b="1" i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800" b="1" i="1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репродуктивная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продолжение рода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г</a:t>
                      </a:r>
                      <a:endParaRPr lang="ru-RU" sz="28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социализации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(воспитание)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формирование личности детей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2800" b="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267">
                <a:tc rowSpan="5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32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основные</a:t>
                      </a:r>
                      <a:endParaRPr lang="ru-RU" sz="32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хозяйственная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Ведение домашнего хозяйства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экономическая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Материальное обеспечение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эмоционально-защитная,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взаимоподдержка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статусная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Принадлежность к какой то группе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3180">
                <a:tc vMerge="1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первичный</a:t>
                      </a:r>
                      <a:r>
                        <a:rPr lang="ru-RU" sz="2400" b="1" i="1" baseline="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с</a:t>
                      </a: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оциальный контроль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Определение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норм поведения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"/>
          <a:ext cx="9144000" cy="6857996"/>
        </p:xfrm>
        <a:graphic>
          <a:graphicData uri="http://schemas.openxmlformats.org/drawingml/2006/table">
            <a:tbl>
              <a:tblPr/>
              <a:tblGrid>
                <a:gridCol w="990600"/>
                <a:gridCol w="3200400"/>
                <a:gridCol w="3200400"/>
                <a:gridCol w="1752600"/>
              </a:tblGrid>
              <a:tr h="50132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Название функции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Суть функции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086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главные</a:t>
                      </a:r>
                      <a:r>
                        <a:rPr lang="ru-RU" sz="2800" b="1" i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800" b="1" i="1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репродуктивная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продолжение рода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г</a:t>
                      </a:r>
                      <a:endParaRPr lang="ru-RU" sz="28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социализации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(воспитание)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формирование личности детей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2800" b="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267">
                <a:tc rowSpan="5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32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основные</a:t>
                      </a:r>
                      <a:endParaRPr lang="ru-RU" sz="32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хозяйственная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Ведение домашнего хозяйства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экономическая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Материальное обеспечение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Эмоциональная,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защитная, духовная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взаимоподдержка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Б</a:t>
                      </a:r>
                      <a:endParaRPr lang="ru-RU" sz="28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статусная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Принадлежность к какой то группе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3180">
                <a:tc vMerge="1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первичный</a:t>
                      </a:r>
                      <a:r>
                        <a:rPr lang="ru-RU" sz="2400" b="1" i="1" baseline="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с</a:t>
                      </a: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оциальный контроль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Определение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норм поведения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вика08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вика08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0724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rgbClr val="000066"/>
                </a:solidFill>
              </a:rPr>
              <a:t>СПАСИБО ЗА ВНИМАНИЕ!</a:t>
            </a:r>
            <a:endParaRPr lang="ru-RU" sz="3600" b="1" dirty="0" smtClean="0">
              <a:solidFill>
                <a:srgbClr val="000066"/>
              </a:solidFill>
            </a:endParaRPr>
          </a:p>
        </p:txBody>
      </p:sp>
      <p:pic>
        <p:nvPicPr>
          <p:cNvPr id="3" name="Рисунок 2" descr="img_info_2000_2000_3ea8b817a6aad48a9f7838c9d707bf38fc6fd1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643050"/>
            <a:ext cx="5857884" cy="4372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571480"/>
            <a:ext cx="8072494" cy="1108544"/>
          </a:xfrm>
        </p:spPr>
        <p:txBody>
          <a:bodyPr/>
          <a:lstStyle/>
          <a:p>
            <a:pPr algn="ctr" eaLnBrk="1" hangingPunct="1"/>
            <a:r>
              <a:rPr lang="ru-RU" sz="6000" dirty="0" smtClean="0"/>
              <a:t>Семья и быт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0430" y="1714488"/>
            <a:ext cx="5357850" cy="4857784"/>
          </a:xfrm>
        </p:spPr>
        <p:txBody>
          <a:bodyPr>
            <a:normAutofit/>
          </a:bodyPr>
          <a:lstStyle/>
          <a:p>
            <a:pPr algn="r"/>
            <a:r>
              <a:rPr lang="ru-RU" sz="3300" dirty="0" smtClean="0"/>
              <a:t>«Семья – великое, святое, богоугодное дело в жизни человека. Способствует укрощению пылкой природы, не позволяя волноваться морю, но непрестанно направляя ладью в пристань»       </a:t>
            </a:r>
          </a:p>
          <a:p>
            <a:pPr algn="r"/>
            <a:r>
              <a:rPr lang="ru-RU" sz="3300" dirty="0" smtClean="0"/>
              <a:t> Иоанн Златоуст.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5" name="Рисунок 4" descr="main_big.jpg"/>
          <p:cNvPicPr>
            <a:picLocks noChangeAspect="1"/>
          </p:cNvPicPr>
          <p:nvPr/>
        </p:nvPicPr>
        <p:blipFill>
          <a:blip r:embed="rId3" cstate="print"/>
          <a:srcRect l="4688" t="4297" r="13281" b="5468"/>
          <a:stretch>
            <a:fillRect/>
          </a:stretch>
        </p:blipFill>
        <p:spPr>
          <a:xfrm>
            <a:off x="0" y="2214554"/>
            <a:ext cx="4000496" cy="2933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143116"/>
            <a:ext cx="73581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СИНКВЕЙН</a:t>
            </a:r>
          </a:p>
          <a:p>
            <a:pPr lvl="0"/>
            <a:r>
              <a:rPr lang="ru-RU" sz="2400" b="1" dirty="0" smtClean="0"/>
              <a:t>Первая строка – </a:t>
            </a:r>
            <a:r>
              <a:rPr lang="ru-RU" sz="2400" b="1" u="sng" dirty="0" smtClean="0"/>
              <a:t>существительное</a:t>
            </a:r>
            <a:r>
              <a:rPr lang="ru-RU" sz="2400" b="1" dirty="0" smtClean="0"/>
              <a:t>, тема </a:t>
            </a:r>
            <a:r>
              <a:rPr lang="ru-RU" sz="2400" b="1" dirty="0" err="1" smtClean="0"/>
              <a:t>синквейна</a:t>
            </a:r>
            <a:r>
              <a:rPr lang="ru-RU" sz="2400" b="1" dirty="0" smtClean="0"/>
              <a:t>. </a:t>
            </a:r>
            <a:endParaRPr lang="ru-RU" sz="2400" dirty="0" smtClean="0"/>
          </a:p>
          <a:p>
            <a:pPr lvl="0"/>
            <a:r>
              <a:rPr lang="ru-RU" sz="2400" b="1" dirty="0" smtClean="0"/>
              <a:t>Вторая строка – </a:t>
            </a:r>
            <a:r>
              <a:rPr lang="ru-RU" sz="2400" b="1" u="sng" dirty="0" smtClean="0"/>
              <a:t>два прилагательных или причастия</a:t>
            </a:r>
            <a:r>
              <a:rPr lang="ru-RU" sz="2400" b="1" dirty="0" smtClean="0"/>
              <a:t>, описывающих тему.</a:t>
            </a:r>
            <a:endParaRPr lang="ru-RU" sz="2400" dirty="0" smtClean="0"/>
          </a:p>
          <a:p>
            <a:pPr lvl="0"/>
            <a:r>
              <a:rPr lang="ru-RU" sz="2400" b="1" dirty="0" smtClean="0"/>
              <a:t>Третья строка – </a:t>
            </a:r>
            <a:r>
              <a:rPr lang="ru-RU" sz="2400" b="1" u="sng" dirty="0" smtClean="0"/>
              <a:t>три глагола</a:t>
            </a:r>
            <a:r>
              <a:rPr lang="ru-RU" sz="2400" b="1" dirty="0" smtClean="0"/>
              <a:t>: действия, которые производит  тема </a:t>
            </a:r>
            <a:r>
              <a:rPr lang="ru-RU" sz="2400" b="1" dirty="0" err="1" smtClean="0"/>
              <a:t>синквейна</a:t>
            </a:r>
            <a:r>
              <a:rPr lang="ru-RU" sz="2400" b="1" dirty="0" smtClean="0"/>
              <a:t>.</a:t>
            </a:r>
            <a:endParaRPr lang="ru-RU" sz="2400" dirty="0" smtClean="0"/>
          </a:p>
          <a:p>
            <a:pPr lvl="0"/>
            <a:r>
              <a:rPr lang="ru-RU" sz="2400" b="1" dirty="0" smtClean="0"/>
              <a:t>Четвертая строка – </a:t>
            </a:r>
            <a:r>
              <a:rPr lang="ru-RU" sz="2400" b="1" u="sng" dirty="0" smtClean="0"/>
              <a:t>фраза из 3-4-х слов</a:t>
            </a:r>
            <a:r>
              <a:rPr lang="ru-RU" sz="2400" b="1" dirty="0" smtClean="0"/>
              <a:t>, передающая ваше  понимание  темы</a:t>
            </a:r>
            <a:endParaRPr lang="ru-RU" sz="2400" dirty="0" smtClean="0"/>
          </a:p>
          <a:p>
            <a:pPr lvl="0"/>
            <a:r>
              <a:rPr lang="ru-RU" sz="2400" b="1" dirty="0" smtClean="0"/>
              <a:t>Пятая строка – </a:t>
            </a:r>
            <a:r>
              <a:rPr lang="ru-RU" sz="2400" b="1" u="sng" dirty="0" smtClean="0"/>
              <a:t>синоним ,</a:t>
            </a:r>
            <a:r>
              <a:rPr lang="ru-RU" sz="2400" b="1" dirty="0" smtClean="0"/>
              <a:t>обобщающий или </a:t>
            </a:r>
          </a:p>
          <a:p>
            <a:pPr lvl="0"/>
            <a:r>
              <a:rPr lang="ru-RU" sz="2400" b="1" dirty="0" smtClean="0"/>
              <a:t>расширяющий смысл  темы, или ваши </a:t>
            </a:r>
          </a:p>
          <a:p>
            <a:pPr lvl="0"/>
            <a:r>
              <a:rPr lang="ru-RU" sz="2400" b="1" dirty="0" smtClean="0"/>
              <a:t>ассоциации к этому слову.</a:t>
            </a:r>
            <a:endParaRPr lang="ru-RU" sz="2400" dirty="0" smtClean="0"/>
          </a:p>
        </p:txBody>
      </p:sp>
      <p:pic>
        <p:nvPicPr>
          <p:cNvPr id="5" name="Рисунок 4" descr="1321132309_sem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14842" cy="1932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28926" y="571480"/>
            <a:ext cx="3214710" cy="11430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/>
              <a:t>семья</a:t>
            </a:r>
            <a:endParaRPr lang="ru-RU" sz="4800" b="1" i="1" dirty="0"/>
          </a:p>
        </p:txBody>
      </p:sp>
      <p:sp>
        <p:nvSpPr>
          <p:cNvPr id="3" name="Прямоугольник с двумя вырезанными соседними углами 2"/>
          <p:cNvSpPr/>
          <p:nvPr/>
        </p:nvSpPr>
        <p:spPr>
          <a:xfrm>
            <a:off x="714348" y="2000240"/>
            <a:ext cx="2714644" cy="1214446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Малая группа</a:t>
            </a:r>
            <a:endParaRPr lang="ru-RU" sz="3200" dirty="0"/>
          </a:p>
        </p:txBody>
      </p:sp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5357818" y="1928802"/>
            <a:ext cx="2714644" cy="1214446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Социальный институт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18570"/>
            <a:ext cx="45720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Основанное на браке, родстве или усыновлении  объединение людей, связанных общностью быта, взаимопомощью и 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взаимоответственностью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3357562"/>
            <a:ext cx="44291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Объединение, которое характеризуется совокупностью социальных норм, санкций и образцов поведения в семье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Функции семьи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071545"/>
          <a:ext cx="8572560" cy="5595374"/>
        </p:xfrm>
        <a:graphic>
          <a:graphicData uri="http://schemas.openxmlformats.org/drawingml/2006/table">
            <a:tbl>
              <a:tblPr/>
              <a:tblGrid>
                <a:gridCol w="928694"/>
                <a:gridCol w="3000396"/>
                <a:gridCol w="2959806"/>
                <a:gridCol w="1683664"/>
              </a:tblGrid>
              <a:tr h="100013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Название функции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Суть функции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445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главные</a:t>
                      </a:r>
                      <a:r>
                        <a:rPr lang="ru-RU" sz="3200" b="1" i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3200" b="1" i="1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4">
                <a:tc rowSpan="4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основные</a:t>
                      </a:r>
                      <a:endParaRPr lang="ru-RU" sz="32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Функции семьи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071545"/>
          <a:ext cx="8572560" cy="5595374"/>
        </p:xfrm>
        <a:graphic>
          <a:graphicData uri="http://schemas.openxmlformats.org/drawingml/2006/table">
            <a:tbl>
              <a:tblPr/>
              <a:tblGrid>
                <a:gridCol w="928694"/>
                <a:gridCol w="3000396"/>
                <a:gridCol w="2959806"/>
                <a:gridCol w="1683664"/>
              </a:tblGrid>
              <a:tr h="100013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Название функции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Суть функции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445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главные</a:t>
                      </a:r>
                      <a:r>
                        <a:rPr lang="ru-RU" sz="3200" b="1" i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3200" b="1" i="1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репродуктивная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продолжение рода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г</a:t>
                      </a:r>
                      <a:endParaRPr lang="ru-RU" sz="28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4">
                <a:tc rowSpan="4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основные</a:t>
                      </a:r>
                      <a:endParaRPr lang="ru-RU" sz="32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Функции семьи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071545"/>
          <a:ext cx="8572560" cy="5595374"/>
        </p:xfrm>
        <a:graphic>
          <a:graphicData uri="http://schemas.openxmlformats.org/drawingml/2006/table">
            <a:tbl>
              <a:tblPr/>
              <a:tblGrid>
                <a:gridCol w="928694"/>
                <a:gridCol w="3000396"/>
                <a:gridCol w="2959806"/>
                <a:gridCol w="1683664"/>
              </a:tblGrid>
              <a:tr h="100013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Название функции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Суть функции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445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главные</a:t>
                      </a:r>
                      <a:r>
                        <a:rPr lang="ru-RU" sz="3200" b="1" i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3200" b="1" i="1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репродуктивная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продолжение рода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г</a:t>
                      </a:r>
                      <a:endParaRPr lang="ru-RU" sz="28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социализации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(воспитание)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формирование личности детей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2800" b="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4">
                <a:tc rowSpan="4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основные</a:t>
                      </a:r>
                      <a:endParaRPr lang="ru-RU" sz="32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Функции семьи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071545"/>
          <a:ext cx="8572560" cy="5423457"/>
        </p:xfrm>
        <a:graphic>
          <a:graphicData uri="http://schemas.openxmlformats.org/drawingml/2006/table">
            <a:tbl>
              <a:tblPr/>
              <a:tblGrid>
                <a:gridCol w="928694"/>
                <a:gridCol w="3000396"/>
                <a:gridCol w="3000396"/>
                <a:gridCol w="1643074"/>
              </a:tblGrid>
              <a:tr h="100013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Название функции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Суть функции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главные</a:t>
                      </a:r>
                      <a:r>
                        <a:rPr lang="ru-RU" sz="2800" b="1" i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800" b="1" i="1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репродуктивная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продолжение рода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г</a:t>
                      </a:r>
                      <a:endParaRPr lang="ru-RU" sz="28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социализации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(воспитание)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формирование личности детей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2800" b="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4">
                <a:tc rowSpan="4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32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основные</a:t>
                      </a:r>
                      <a:endParaRPr lang="ru-RU" sz="32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хозяйственная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Ведение домашнего хозяйства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Функции семьи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071545"/>
          <a:ext cx="8572560" cy="5659606"/>
        </p:xfrm>
        <a:graphic>
          <a:graphicData uri="http://schemas.openxmlformats.org/drawingml/2006/table">
            <a:tbl>
              <a:tblPr/>
              <a:tblGrid>
                <a:gridCol w="928694"/>
                <a:gridCol w="3000396"/>
                <a:gridCol w="3000396"/>
                <a:gridCol w="1643074"/>
              </a:tblGrid>
              <a:tr h="100013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Название функции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Суть функции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главные</a:t>
                      </a:r>
                      <a:r>
                        <a:rPr lang="ru-RU" sz="2800" b="1" i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800" b="1" i="1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репродуктивная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продолжение рода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г</a:t>
                      </a:r>
                      <a:endParaRPr lang="ru-RU" sz="28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социализации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(воспитание)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формирование личности детей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2800" b="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4">
                <a:tc rowSpan="4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32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основные</a:t>
                      </a:r>
                      <a:endParaRPr lang="ru-RU" sz="32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хозяйственная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Ведение домашнего хозяйства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экономическая</a:t>
                      </a:r>
                      <a:endParaRPr lang="ru-RU" sz="2800" b="1" i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Материальное обеспечение</a:t>
                      </a: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174" marR="66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324</TotalTime>
  <Words>439</Words>
  <Application>Microsoft Office PowerPoint</Application>
  <PresentationFormat>Экран (4:3)</PresentationFormat>
  <Paragraphs>178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3</vt:lpstr>
      <vt:lpstr>Нам говорит согласье струн в оркестре,    что одинокий путь подобен смерти.                                            В Шекспир</vt:lpstr>
      <vt:lpstr>Семья и быт</vt:lpstr>
      <vt:lpstr>семья</vt:lpstr>
      <vt:lpstr>Слайд 4</vt:lpstr>
      <vt:lpstr>Функции семьи</vt:lpstr>
      <vt:lpstr>Функции семьи</vt:lpstr>
      <vt:lpstr>Функции семьи</vt:lpstr>
      <vt:lpstr>Функции семьи</vt:lpstr>
      <vt:lpstr>Функции семьи</vt:lpstr>
      <vt:lpstr>Функции семьи</vt:lpstr>
      <vt:lpstr>Функции семьи</vt:lpstr>
      <vt:lpstr>Слайд 12</vt:lpstr>
      <vt:lpstr>Слайд 13</vt:lpstr>
      <vt:lpstr>Слайд 14</vt:lpstr>
      <vt:lpstr>Слайд 15</vt:lpstr>
      <vt:lpstr>Слайд 16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говорит согласье струн в оркестре,    что одинокий путь подобен смерти.                                                          В Шекспир</dc:title>
  <dc:creator>Дом</dc:creator>
  <cp:lastModifiedBy>Дом</cp:lastModifiedBy>
  <cp:revision>26</cp:revision>
  <dcterms:created xsi:type="dcterms:W3CDTF">2013-04-08T13:58:21Z</dcterms:created>
  <dcterms:modified xsi:type="dcterms:W3CDTF">2013-04-09T02:15:15Z</dcterms:modified>
</cp:coreProperties>
</file>