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D67-A8D3-42EE-AE26-40BDDA34BEEA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88A26-347F-4D1F-B658-8B018AE3E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D67-A8D3-42EE-AE26-40BDDA34BEEA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88A26-347F-4D1F-B658-8B018AE3E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D67-A8D3-42EE-AE26-40BDDA34BEEA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88A26-347F-4D1F-B658-8B018AE3E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232D67-A8D3-42EE-AE26-40BDDA34BEEA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B488A26-347F-4D1F-B658-8B018AE3E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D67-A8D3-42EE-AE26-40BDDA34BEEA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88A26-347F-4D1F-B658-8B018AE3E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D67-A8D3-42EE-AE26-40BDDA34BEEA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88A26-347F-4D1F-B658-8B018AE3E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88A26-347F-4D1F-B658-8B018AE3E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D67-A8D3-42EE-AE26-40BDDA34BEEA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D67-A8D3-42EE-AE26-40BDDA34BEEA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88A26-347F-4D1F-B658-8B018AE3E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D67-A8D3-42EE-AE26-40BDDA34BEEA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88A26-347F-4D1F-B658-8B018AE3E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232D67-A8D3-42EE-AE26-40BDDA34BEEA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B488A26-347F-4D1F-B658-8B018AE3E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2D67-A8D3-42EE-AE26-40BDDA34BEEA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488A26-347F-4D1F-B658-8B018AE3E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232D67-A8D3-42EE-AE26-40BDDA34BEEA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B488A26-347F-4D1F-B658-8B018AE3E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player.myshared.ru/311705/data/images/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4714908" cy="3071834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872204"/>
          </a:xfrm>
        </p:spPr>
        <p:txBody>
          <a:bodyPr/>
          <a:lstStyle/>
          <a:p>
            <a:r>
              <a:rPr lang="ru-RU" dirty="0" smtClean="0"/>
              <a:t>Посвящается Всероссийскому Дню баяна, </a:t>
            </a:r>
          </a:p>
          <a:p>
            <a:r>
              <a:rPr lang="ru-RU" dirty="0" smtClean="0"/>
              <a:t>аккордеона и гармоники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357298"/>
            <a:ext cx="8305800" cy="2057634"/>
          </a:xfrm>
        </p:spPr>
        <p:txBody>
          <a:bodyPr/>
          <a:lstStyle/>
          <a:p>
            <a:r>
              <a:rPr lang="ru-RU" dirty="0" smtClean="0"/>
              <a:t>Рассказы об инструментах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428604"/>
            <a:ext cx="4071966" cy="2714644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ru-RU" sz="1700" dirty="0" smtClean="0"/>
              <a:t>Аккордеон – Волшебное Творенье</a:t>
            </a:r>
          </a:p>
          <a:p>
            <a:pPr>
              <a:buNone/>
            </a:pPr>
            <a:r>
              <a:rPr lang="ru-RU" sz="1700" dirty="0" smtClean="0"/>
              <a:t>Рук золотых Великих Мастеров!</a:t>
            </a:r>
          </a:p>
          <a:p>
            <a:pPr>
              <a:buNone/>
            </a:pPr>
            <a:r>
              <a:rPr lang="ru-RU" sz="1700" dirty="0" smtClean="0"/>
              <a:t>Их не покинет Вдохновенье,</a:t>
            </a:r>
          </a:p>
          <a:p>
            <a:pPr>
              <a:buNone/>
            </a:pPr>
            <a:r>
              <a:rPr lang="ru-RU" sz="1700" dirty="0" smtClean="0"/>
              <a:t>А музыкантов – Восхищенье и Любовь!</a:t>
            </a:r>
          </a:p>
          <a:p>
            <a:pPr>
              <a:buNone/>
            </a:pPr>
            <a:r>
              <a:rPr lang="ru-RU" sz="1700" dirty="0" smtClean="0"/>
              <a:t>Аккордеон! Ты – чудо из чудес!</a:t>
            </a:r>
          </a:p>
          <a:p>
            <a:pPr>
              <a:buNone/>
            </a:pPr>
            <a:r>
              <a:rPr lang="ru-RU" sz="1700" dirty="0" smtClean="0"/>
              <a:t>Подарок Миру, Музы наслажденье!</a:t>
            </a:r>
          </a:p>
          <a:p>
            <a:pPr>
              <a:buNone/>
            </a:pPr>
            <a:r>
              <a:rPr lang="ru-RU" sz="1700" dirty="0" smtClean="0"/>
              <a:t>Возносишь душу до небес!...</a:t>
            </a:r>
          </a:p>
          <a:p>
            <a:pPr>
              <a:buNone/>
            </a:pPr>
            <a:r>
              <a:rPr lang="ru-RU" sz="1700" dirty="0" smtClean="0"/>
              <a:t>Ты – блеск, экспрессия и наваждение!</a:t>
            </a:r>
            <a:endParaRPr lang="ru-RU" sz="1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2857496"/>
            <a:ext cx="3929090" cy="3500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Звучит синьор аккордеон,</a:t>
            </a:r>
          </a:p>
          <a:p>
            <a:r>
              <a:rPr lang="ru-RU" dirty="0" smtClean="0"/>
              <a:t>Далекий брат органа он.</a:t>
            </a:r>
          </a:p>
          <a:p>
            <a:r>
              <a:rPr lang="ru-RU" dirty="0" smtClean="0"/>
              <a:t>Он носит клавиши и кнопки,</a:t>
            </a:r>
          </a:p>
          <a:p>
            <a:r>
              <a:rPr lang="ru-RU" dirty="0" smtClean="0"/>
              <a:t>И нрав его совсем не робкий.</a:t>
            </a:r>
          </a:p>
          <a:p>
            <a:r>
              <a:rPr lang="ru-RU" dirty="0" smtClean="0"/>
              <a:t>Певучи звуки, громогласны,</a:t>
            </a:r>
          </a:p>
          <a:p>
            <a:r>
              <a:rPr lang="ru-RU" dirty="0" smtClean="0"/>
              <a:t>Они торжественны, прекрасны.</a:t>
            </a:r>
          </a:p>
          <a:p>
            <a:r>
              <a:rPr lang="ru-RU" dirty="0" smtClean="0"/>
              <a:t>То скрипки, то виолончели</a:t>
            </a:r>
          </a:p>
          <a:p>
            <a:r>
              <a:rPr lang="ru-RU" dirty="0" smtClean="0"/>
              <a:t>То слышатся в них флейты трели…</a:t>
            </a:r>
          </a:p>
          <a:p>
            <a:r>
              <a:rPr lang="ru-RU" dirty="0" smtClean="0"/>
              <a:t>Прекрасен в мастерстве своем,</a:t>
            </a:r>
          </a:p>
          <a:p>
            <a:r>
              <a:rPr lang="ru-RU" dirty="0" smtClean="0"/>
              <a:t>Звучит оркестр целый в нем.</a:t>
            </a:r>
          </a:p>
          <a:p>
            <a:r>
              <a:rPr lang="ru-RU" dirty="0" smtClean="0"/>
              <a:t>Аккордеон — как волшебство,</a:t>
            </a:r>
          </a:p>
          <a:p>
            <a:r>
              <a:rPr lang="ru-RU" dirty="0" smtClean="0"/>
              <a:t>Все звуки собраны в него.</a:t>
            </a:r>
            <a:endParaRPr lang="ru-RU" i="1" dirty="0"/>
          </a:p>
        </p:txBody>
      </p:sp>
      <p:pic>
        <p:nvPicPr>
          <p:cNvPr id="2050" name="Picture 2" descr="https://encrypted-tbn3.gstatic.com/images?q=tbn:ANd9GcTm0WHtGeWWAH_rM_ZUv8nXRRIn3JHjxPI_-XI4g50hTzzr0GPa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500042"/>
            <a:ext cx="3143272" cy="2243142"/>
          </a:xfrm>
          <a:prstGeom prst="rect">
            <a:avLst/>
          </a:prstGeom>
          <a:noFill/>
        </p:spPr>
      </p:pic>
      <p:pic>
        <p:nvPicPr>
          <p:cNvPr id="2054" name="Picture 6" descr="https://encrypted-tbn0.gstatic.com/images?q=tbn:ANd9GcRKpbt_pJGZX7-D55Z5jtGejJy1eHAq0tOljbrTt-tzgjNflub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876"/>
            <a:ext cx="3429024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143240" y="857232"/>
            <a:ext cx="5500726" cy="2500330"/>
          </a:xfrm>
        </p:spPr>
        <p:txBody>
          <a:bodyPr anchor="t" anchorCtr="0">
            <a:no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Русские слова "гармонь" и "баян" звучат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 английском </a:t>
            </a:r>
            <a:r>
              <a:rPr lang="ru-RU" sz="2000" dirty="0" smtClean="0"/>
              <a:t>- </a:t>
            </a:r>
            <a:r>
              <a:rPr lang="en-US" sz="2000" dirty="0" smtClean="0"/>
              <a:t>accordion,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 французском и испанском </a:t>
            </a:r>
            <a:r>
              <a:rPr lang="ru-RU" sz="2000" dirty="0" smtClean="0"/>
              <a:t>- </a:t>
            </a:r>
            <a:r>
              <a:rPr lang="ru-RU" sz="2000" dirty="0" err="1" smtClean="0"/>
              <a:t>accordeon</a:t>
            </a:r>
            <a:r>
              <a:rPr lang="ru-RU" sz="2000" dirty="0" smtClean="0"/>
              <a:t>,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 немецком и польском </a:t>
            </a:r>
            <a:r>
              <a:rPr lang="ru-RU" sz="2000" dirty="0" smtClean="0"/>
              <a:t>– </a:t>
            </a:r>
            <a:r>
              <a:rPr lang="ru-RU" sz="2000" dirty="0" err="1" smtClean="0"/>
              <a:t>akkordeon</a:t>
            </a:r>
            <a:r>
              <a:rPr lang="ru-RU" sz="2000" dirty="0" smtClean="0"/>
              <a:t>,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 итальянском </a:t>
            </a:r>
            <a:r>
              <a:rPr lang="ru-RU" sz="2000" dirty="0" smtClean="0"/>
              <a:t>- </a:t>
            </a:r>
            <a:r>
              <a:rPr lang="en-US" sz="2000" dirty="0" err="1" smtClean="0"/>
              <a:t>fisarmonica</a:t>
            </a:r>
            <a:r>
              <a:rPr lang="en-US" sz="2000" dirty="0" smtClean="0"/>
              <a:t>,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 датском </a:t>
            </a:r>
            <a:r>
              <a:rPr lang="ru-RU" sz="2000" dirty="0" smtClean="0"/>
              <a:t>- </a:t>
            </a:r>
            <a:r>
              <a:rPr lang="en-US" sz="2000" dirty="0" err="1" smtClean="0"/>
              <a:t>harmonika</a:t>
            </a:r>
            <a:r>
              <a:rPr lang="en-US" sz="2000" dirty="0" smtClean="0"/>
              <a:t>,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 финском </a:t>
            </a:r>
            <a:r>
              <a:rPr lang="ru-RU" sz="2000" dirty="0" smtClean="0"/>
              <a:t>– </a:t>
            </a:r>
            <a:r>
              <a:rPr lang="en-US" sz="2000" dirty="0" err="1" smtClean="0"/>
              <a:t>harmonikka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pic>
        <p:nvPicPr>
          <p:cNvPr id="1028" name="Picture 4" descr="https://encrypted-tbn1.gstatic.com/images?q=tbn:ANd9GcRp7gQoZjJgF_DeRc11IYNGU0o91IXRbhZQsxIxX6bJjgC-I06OD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8"/>
            <a:ext cx="2619375" cy="1743076"/>
          </a:xfrm>
          <a:prstGeom prst="rect">
            <a:avLst/>
          </a:prstGeom>
          <a:noFill/>
        </p:spPr>
      </p:pic>
      <p:pic>
        <p:nvPicPr>
          <p:cNvPr id="1030" name="Picture 6" descr="https://encrypted-tbn1.gstatic.com/images?q=tbn:ANd9GcQf3gOSbUnON8_id2qZqyK6In-nGp_3mZQ-4uqppEi1PXA2gPN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143380"/>
            <a:ext cx="2419350" cy="18954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00034" y="3786190"/>
            <a:ext cx="46434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Голландцы</a:t>
            </a:r>
            <a:r>
              <a:rPr lang="ru-RU" sz="2000" dirty="0" smtClean="0"/>
              <a:t> (</a:t>
            </a:r>
            <a:r>
              <a:rPr lang="en-US" sz="2000" dirty="0" err="1" smtClean="0"/>
              <a:t>accordeon</a:t>
            </a:r>
            <a:r>
              <a:rPr lang="en-US" sz="2000" dirty="0" smtClean="0"/>
              <a:t>),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ирландцы</a:t>
            </a:r>
            <a:r>
              <a:rPr lang="ru-RU" sz="2000" dirty="0" smtClean="0"/>
              <a:t> (</a:t>
            </a:r>
            <a:r>
              <a:rPr lang="en-US" sz="2000" dirty="0" err="1" smtClean="0"/>
              <a:t>caird;n</a:t>
            </a:r>
            <a:r>
              <a:rPr lang="en-US" sz="2000" dirty="0" smtClean="0"/>
              <a:t>),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латыши</a:t>
            </a:r>
            <a:r>
              <a:rPr lang="ru-RU" sz="2000" dirty="0" smtClean="0"/>
              <a:t> (</a:t>
            </a:r>
            <a:r>
              <a:rPr lang="en-US" sz="2000" dirty="0" err="1" smtClean="0"/>
              <a:t>akordeons</a:t>
            </a:r>
            <a:r>
              <a:rPr lang="en-US" sz="2000" dirty="0" smtClean="0"/>
              <a:t>)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тоже гармонь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называют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аккордеоном</a:t>
            </a:r>
            <a:r>
              <a:rPr lang="ru-RU" sz="2000" dirty="0" smtClean="0"/>
              <a:t>.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Совсем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экзотично гармонь и баян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называются у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норвежцев </a:t>
            </a:r>
            <a:r>
              <a:rPr lang="ru-RU" sz="2000" dirty="0" smtClean="0"/>
              <a:t>– </a:t>
            </a:r>
            <a:r>
              <a:rPr lang="ru-RU" sz="2000" dirty="0" err="1" smtClean="0"/>
              <a:t>trekkspill</a:t>
            </a:r>
            <a:r>
              <a:rPr lang="ru-RU" sz="2000" dirty="0" smtClean="0"/>
              <a:t>, </a:t>
            </a:r>
            <a:endParaRPr lang="ru-RU" sz="2000" dirty="0" smtClean="0"/>
          </a:p>
          <a:p>
            <a:pPr algn="ctr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у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шведов </a:t>
            </a:r>
            <a:r>
              <a:rPr lang="ru-RU" sz="2000" dirty="0" smtClean="0"/>
              <a:t>- </a:t>
            </a:r>
            <a:r>
              <a:rPr lang="ru-RU" sz="2000" dirty="0" err="1" smtClean="0"/>
              <a:t>dragspel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000108"/>
            <a:ext cx="4929222" cy="1643074"/>
          </a:xfrm>
        </p:spPr>
        <p:txBody>
          <a:bodyPr anchor="t" anchorCtr="0">
            <a:noAutofit/>
          </a:bodyPr>
          <a:lstStyle/>
          <a:p>
            <a:pPr marL="0" algn="just">
              <a:buNone/>
            </a:pPr>
            <a:r>
              <a:rPr lang="ru-RU" sz="1600" dirty="0" smtClean="0">
                <a:solidFill>
                  <a:schemeClr val="tx2"/>
                </a:solidFill>
              </a:rPr>
              <a:t>Без этого инструмента и его разновидностей -  баяна и аккордеона, которые приобрели огромную популярность в народе, невозможно было раньше представить себе ни концерта художественной самодеятельности, ни вечера в сельском клубе... </a:t>
            </a:r>
          </a:p>
          <a:p>
            <a:pPr marL="0" algn="ctr">
              <a:buNone/>
            </a:pPr>
            <a:r>
              <a:rPr lang="ru-RU" sz="1800" dirty="0" smtClean="0"/>
              <a:t>Кажется, что гармонь существовала всегда…</a:t>
            </a:r>
            <a:r>
              <a:rPr lang="ru-RU" sz="1800" b="1" dirty="0" smtClean="0"/>
              <a:t>     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2971792" cy="1219200"/>
          </a:xfrm>
        </p:spPr>
        <p:txBody>
          <a:bodyPr/>
          <a:lstStyle/>
          <a:p>
            <a:r>
              <a:rPr lang="ru-RU" dirty="0" smtClean="0"/>
              <a:t>Гармоника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00694" y="5786454"/>
            <a:ext cx="328614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i="1" dirty="0"/>
              <a:t>Христиан Фридрих Людвиг </a:t>
            </a:r>
            <a:endParaRPr lang="ru-RU" sz="1500" i="1" dirty="0" smtClean="0"/>
          </a:p>
          <a:p>
            <a:pPr algn="ctr"/>
            <a:r>
              <a:rPr lang="ru-RU" sz="1500" i="1" dirty="0" err="1" smtClean="0"/>
              <a:t>Бушман</a:t>
            </a:r>
            <a:endParaRPr lang="ru-RU" sz="15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928934"/>
            <a:ext cx="250033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 descr="http://www.e-vko.gov.kz/museum/ThumbnailImageSource.aspx?source=LSc&amp;size=normal&amp;id=_%20690ab369-3c57-45d5-837d-53bffcb337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285860"/>
            <a:ext cx="2500330" cy="1857388"/>
          </a:xfrm>
          <a:prstGeom prst="rect">
            <a:avLst/>
          </a:prstGeom>
          <a:noFill/>
        </p:spPr>
      </p:pic>
      <p:sp>
        <p:nvSpPr>
          <p:cNvPr id="8" name="Содержимое 1"/>
          <p:cNvSpPr txBox="1">
            <a:spLocks/>
          </p:cNvSpPr>
          <p:nvPr/>
        </p:nvSpPr>
        <p:spPr>
          <a:xfrm>
            <a:off x="609600" y="3000372"/>
            <a:ext cx="5176846" cy="3248028"/>
          </a:xfrm>
          <a:prstGeom prst="rect">
            <a:avLst/>
          </a:prstGeom>
        </p:spPr>
        <p:txBody>
          <a:bodyPr vert="horz" anchor="t" anchorCtr="0">
            <a:normAutofit fontScale="92500" lnSpcReduction="10000"/>
          </a:bodyPr>
          <a:lstStyle/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Гармоника родилась в Берлине в 1822 году. Мастер по настройке фортепиано и органов Христиан </a:t>
            </a:r>
            <a:r>
              <a:rPr kumimoji="0" lang="ru-RU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Бушман</a:t>
            </a: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изобрел губную гармонику, чтобы облегчить настройку органов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э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 была маленькая коробочка с встроенным в нее металлическим язычком. Позже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Бушман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понял, что изобретенную им конструкцию можно превратить в самостоятельный музыкальный инструмент. </a:t>
            </a:r>
          </a:p>
          <a:p>
            <a:pPr marL="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 мастер, облегчая себе труд, пришел к новой форме музыкального инструмента. А было ему в ту пору всего 17 лет...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357166"/>
            <a:ext cx="8001056" cy="4572000"/>
          </a:xfrm>
        </p:spPr>
        <p:txBody>
          <a:bodyPr anchor="t" anchorCtr="0">
            <a:normAutofit/>
          </a:bodyPr>
          <a:lstStyle/>
          <a:p>
            <a:pPr marL="0" indent="0" algn="just">
              <a:buNone/>
            </a:pPr>
            <a:r>
              <a:rPr lang="ru-RU" sz="1800" dirty="0" smtClean="0"/>
              <a:t>     Гармоника - родственница самого  величественного музыкального инструмента - органа, а еще больше – фисгармонии. Разновидностей гармоники очень много: венская двухрядная, русские - тальянка, </a:t>
            </a:r>
            <a:r>
              <a:rPr lang="ru-RU" sz="1800" dirty="0" err="1" smtClean="0"/>
              <a:t>ливенка</a:t>
            </a:r>
            <a:r>
              <a:rPr lang="ru-RU" sz="1800" dirty="0" smtClean="0"/>
              <a:t>, тульская, саратовская, и, наконец, баян и аккордеон. Отличаются друг от друга они размерами, расположением клавиш и кнопок, количеством рядов кнопок (отсюда названия - двухрядка, трехрядка).</a:t>
            </a:r>
            <a:endParaRPr lang="ru-RU" sz="18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</a:t>
            </a:r>
            <a:r>
              <a:rPr lang="ru-RU" sz="1800" dirty="0" smtClean="0"/>
              <a:t>Особенность гармоники – при нажатии одной клавиши-кнопки на левой клавиатуре извлекается не один звук, а целый аккорд. В первой половине XX века гармоники были широко распространены повсеместно… В каждом селе был свой гармонист. Понятия "гармошка", "гармонист" приобрели качества исконных фольклорных, народ их опоэтизировал в стихах и песнях.</a:t>
            </a:r>
            <a:endParaRPr lang="ru-RU" sz="1800" dirty="0"/>
          </a:p>
        </p:txBody>
      </p:sp>
      <p:pic>
        <p:nvPicPr>
          <p:cNvPr id="8" name="Picture 2" descr="http://crazywall.ru/m/30/garmon_muzykalnyy_instrument_osen_listya_1680x105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071934" y="3643314"/>
            <a:ext cx="4429156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285860"/>
            <a:ext cx="4543428" cy="4572000"/>
          </a:xfrm>
        </p:spPr>
        <p:txBody>
          <a:bodyPr anchor="t" anchorCtr="0"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Баян появился на свет в 1907 году.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Родом он из старинного русского города Тулы, славного всяческими ремеслами. Вышел из многочисленной семьи Гармошек. А сотворил его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</a:rPr>
              <a:t>гармошечных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 дел мастер Петр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</a:rPr>
              <a:t>Стерлигов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. Да не по своей прихоти, а по заказу артиста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</a:rPr>
              <a:t>Орландского-Титаренко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. Этот артист необыкновенно хорошо играл на гармошках русские народные песни. Но мечту имел играть еще искуснее.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Так появился на свет наш герой. И дали имя ему, новорожденному, не какое-нибудь, а гордое, в честь древнерусского певца- сказителя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</a:rPr>
              <a:t>Бояна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. Да таким ловким, звучным получился инструмент, что его скоро узнала вся Россия.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Имя этого инструмента - БАЯН.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3757610" cy="1219200"/>
          </a:xfrm>
        </p:spPr>
        <p:txBody>
          <a:bodyPr/>
          <a:lstStyle/>
          <a:p>
            <a:r>
              <a:rPr lang="ru-RU" dirty="0" smtClean="0"/>
              <a:t>Баян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4857760"/>
            <a:ext cx="3286148" cy="13430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i="1" dirty="0" smtClean="0"/>
              <a:t>Обращаем внимание: </a:t>
            </a:r>
            <a:endParaRPr lang="ru-RU" sz="1600" i="1" dirty="0" smtClean="0"/>
          </a:p>
          <a:p>
            <a:pPr algn="just"/>
            <a:r>
              <a:rPr lang="ru-RU" sz="1600" i="1" dirty="0" smtClean="0"/>
              <a:t>имя </a:t>
            </a:r>
            <a:r>
              <a:rPr lang="ru-RU" sz="1600" i="1" dirty="0" smtClean="0"/>
              <a:t>былинного певца пишется через «о» — </a:t>
            </a:r>
            <a:r>
              <a:rPr lang="ru-RU" sz="1600" i="1" dirty="0" err="1" smtClean="0"/>
              <a:t>Боян</a:t>
            </a:r>
            <a:r>
              <a:rPr lang="ru-RU" sz="1600" i="1" dirty="0" smtClean="0"/>
              <a:t>,</a:t>
            </a:r>
          </a:p>
          <a:p>
            <a:pPr algn="just"/>
            <a:r>
              <a:rPr lang="ru-RU" sz="1600" i="1" dirty="0" smtClean="0"/>
              <a:t>название инструмента всегда пишется через «а» — Баян.</a:t>
            </a:r>
            <a:endParaRPr lang="ru-RU" sz="1600" i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000108"/>
            <a:ext cx="314327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428604"/>
            <a:ext cx="3786214" cy="2690818"/>
          </a:xfrm>
        </p:spPr>
        <p:txBody>
          <a:bodyPr anchor="t" anchorCtr="0">
            <a:noAutofit/>
          </a:bodyPr>
          <a:lstStyle/>
          <a:p>
            <a:pPr marL="0">
              <a:buNone/>
            </a:pPr>
            <a:r>
              <a:rPr lang="ru-RU" sz="1800" dirty="0" smtClean="0">
                <a:solidFill>
                  <a:schemeClr val="lt1"/>
                </a:solidFill>
              </a:rPr>
              <a:t>Гармонь, баян - дуэт Российский,</a:t>
            </a:r>
          </a:p>
          <a:p>
            <a:pPr marL="0">
              <a:buNone/>
            </a:pPr>
            <a:r>
              <a:rPr lang="ru-RU" sz="1800" dirty="0" smtClean="0">
                <a:solidFill>
                  <a:schemeClr val="lt1"/>
                </a:solidFill>
              </a:rPr>
              <a:t>И голоса, как на подбор.</a:t>
            </a:r>
          </a:p>
          <a:p>
            <a:pPr marL="0">
              <a:buNone/>
            </a:pPr>
            <a:r>
              <a:rPr lang="ru-RU" sz="1800" dirty="0" smtClean="0">
                <a:solidFill>
                  <a:schemeClr val="lt1"/>
                </a:solidFill>
              </a:rPr>
              <a:t>Она погромче, он - потише,</a:t>
            </a:r>
          </a:p>
          <a:p>
            <a:pPr marL="0">
              <a:buNone/>
            </a:pPr>
            <a:r>
              <a:rPr lang="ru-RU" sz="1800" dirty="0" smtClean="0">
                <a:solidFill>
                  <a:schemeClr val="lt1"/>
                </a:solidFill>
              </a:rPr>
              <a:t>Такой меж ними уговор.</a:t>
            </a:r>
          </a:p>
          <a:p>
            <a:pPr marL="0">
              <a:buNone/>
            </a:pPr>
            <a:r>
              <a:rPr lang="ru-RU" sz="1800" dirty="0" smtClean="0">
                <a:solidFill>
                  <a:schemeClr val="lt1"/>
                </a:solidFill>
              </a:rPr>
              <a:t>Живая музыка награда,</a:t>
            </a:r>
          </a:p>
          <a:p>
            <a:pPr marL="0">
              <a:buNone/>
            </a:pPr>
            <a:r>
              <a:rPr lang="ru-RU" sz="1800" dirty="0" smtClean="0">
                <a:solidFill>
                  <a:schemeClr val="lt1"/>
                </a:solidFill>
              </a:rPr>
              <a:t>Бальзам для сердца и души.</a:t>
            </a:r>
          </a:p>
          <a:p>
            <a:pPr marL="0">
              <a:buNone/>
            </a:pPr>
            <a:r>
              <a:rPr lang="ru-RU" sz="1800" dirty="0" smtClean="0">
                <a:solidFill>
                  <a:schemeClr val="lt1"/>
                </a:solidFill>
              </a:rPr>
              <a:t>Сотворена самой природой,</a:t>
            </a:r>
          </a:p>
          <a:p>
            <a:pPr marL="0">
              <a:buNone/>
            </a:pPr>
            <a:r>
              <a:rPr lang="ru-RU" sz="1800" dirty="0" smtClean="0">
                <a:solidFill>
                  <a:schemeClr val="lt1"/>
                </a:solidFill>
              </a:rPr>
              <a:t>Любуйся ею, не спеши. </a:t>
            </a:r>
            <a:endParaRPr lang="ru-RU" sz="1800" dirty="0">
              <a:solidFill>
                <a:schemeClr val="l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3571876"/>
            <a:ext cx="3500462" cy="2857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Я сам играю на баяне,</a:t>
            </a:r>
          </a:p>
          <a:p>
            <a:r>
              <a:rPr lang="ru-RU" dirty="0" smtClean="0"/>
              <a:t>Когда сомненья давят грудь</a:t>
            </a:r>
          </a:p>
          <a:p>
            <a:r>
              <a:rPr lang="ru-RU" dirty="0" smtClean="0"/>
              <a:t>Возьму баян и поиграю</a:t>
            </a:r>
          </a:p>
          <a:p>
            <a:r>
              <a:rPr lang="ru-RU" dirty="0" smtClean="0"/>
              <a:t>И станет легче жизни путь.</a:t>
            </a:r>
          </a:p>
          <a:p>
            <a:r>
              <a:rPr lang="ru-RU" dirty="0" smtClean="0"/>
              <a:t>Гармонь, баян, меха и кнопки,</a:t>
            </a:r>
          </a:p>
          <a:p>
            <a:r>
              <a:rPr lang="ru-RU" dirty="0" smtClean="0"/>
              <a:t>Еще ремни через плечо.</a:t>
            </a:r>
          </a:p>
          <a:p>
            <a:r>
              <a:rPr lang="ru-RU" dirty="0" smtClean="0"/>
              <a:t>Друзья вы наши дорогие,</a:t>
            </a:r>
          </a:p>
          <a:p>
            <a:r>
              <a:rPr lang="ru-RU" dirty="0" smtClean="0"/>
              <a:t>Нам с вами очень хорошо.</a:t>
            </a:r>
            <a:endParaRPr lang="ru-RU" i="1" dirty="0"/>
          </a:p>
        </p:txBody>
      </p:sp>
      <p:pic>
        <p:nvPicPr>
          <p:cNvPr id="2055" name="Picture 7" descr="https://encrypted-tbn0.gstatic.com/images?q=tbn:ANd9GcR6UoapLUbAVAyBm2X782IwPZILI2Mowv1Wcp0NxJZR1z3IwYh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714752"/>
            <a:ext cx="3500462" cy="2571768"/>
          </a:xfrm>
          <a:prstGeom prst="rect">
            <a:avLst/>
          </a:prstGeom>
          <a:noFill/>
        </p:spPr>
      </p:pic>
      <p:pic>
        <p:nvPicPr>
          <p:cNvPr id="2061" name="Picture 13" descr="http://www.porjati.ru/uploads/posts/2011-03/thumbs/1300829373_f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28604"/>
            <a:ext cx="3071834" cy="33146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142984"/>
            <a:ext cx="5429288" cy="1857388"/>
          </a:xfrm>
        </p:spPr>
        <p:txBody>
          <a:bodyPr anchor="t" anchorCtr="0">
            <a:normAutofit/>
          </a:bodyPr>
          <a:lstStyle/>
          <a:p>
            <a:pPr marL="0" indent="0" algn="ctr">
              <a:buNone/>
            </a:pPr>
            <a:r>
              <a:rPr lang="ru-RU" sz="1500" dirty="0" smtClean="0"/>
              <a:t> Аккордеон - это клавишно-духовой музыкальный инструмент, имеющий две клавиатуры: кнопочную - для левой руки, клавишную, фортепианного типа, - для правой.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dirty="0" smtClean="0"/>
              <a:t>Аккордеон </a:t>
            </a:r>
            <a:r>
              <a:rPr lang="ru-RU" sz="1500" dirty="0" smtClean="0"/>
              <a:t>по своему виду напоминает баян, </a:t>
            </a:r>
            <a:endParaRPr lang="ru-RU" sz="15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dirty="0" smtClean="0"/>
              <a:t>по </a:t>
            </a:r>
            <a:r>
              <a:rPr lang="ru-RU" sz="1500" dirty="0" smtClean="0"/>
              <a:t>техническому устройству относится к гармони, клавишами близок к фортепиано, </a:t>
            </a:r>
            <a:endParaRPr lang="ru-RU" sz="15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dirty="0" smtClean="0"/>
              <a:t>способностью </a:t>
            </a:r>
            <a:r>
              <a:rPr lang="ru-RU" sz="1500" dirty="0" smtClean="0"/>
              <a:t>переключать регистры напоминает орган</a:t>
            </a:r>
            <a:r>
              <a:rPr lang="ru-RU" sz="1500" dirty="0" smtClean="0"/>
              <a:t>.</a:t>
            </a:r>
            <a:endParaRPr lang="ru-RU" sz="15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3757610" cy="990584"/>
          </a:xfrm>
        </p:spPr>
        <p:txBody>
          <a:bodyPr/>
          <a:lstStyle/>
          <a:p>
            <a:r>
              <a:rPr lang="ru-RU" dirty="0" smtClean="0"/>
              <a:t>Аккордеон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3000372"/>
            <a:ext cx="800105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 историей возникновения аккордеона тесно связано имя </a:t>
            </a:r>
            <a:r>
              <a:rPr lang="ru-RU" sz="1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Франтишка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Киршника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: мастер-ремонтник, 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он не 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имел своей мастерской, а переезжал из страны в страну, из города в город, где занимался настройкой и ремонтом органов и клавикордов. Вместе с тем у него был огромный опыт в ознакомлении с различными устройствами, конструкциями, приспособлениями и механизмами, он был высококвалифицированным и уважаемым мастером в среде специалистов. </a:t>
            </a:r>
          </a:p>
          <a:p>
            <a:pPr algn="just"/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 1770-х гг., работая в мастерской, предоставленной ему для научных опытов и экспериментальной работы </a:t>
            </a:r>
            <a:r>
              <a:rPr lang="ru-RU" sz="1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Х.Кратценштейном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известным 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 то время 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физиком-акустиком и медиком, 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он 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изобрел 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язычковые планки (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создал новую по сути конструкцию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). Затем </a:t>
            </a:r>
            <a:r>
              <a:rPr lang="ru-RU" sz="1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Киршник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изобретает маленький орган на основе этого принципа </a:t>
            </a:r>
            <a:r>
              <a:rPr lang="ru-RU" sz="1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звукоизвлечения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и с ним в 1782 г. приезжает в Петербург, где знакомит с новинкой музыкантов и 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мастеров, которые 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подхватывают новый принцип звукообразования и начинают приспосабливать его по своему вкусу и возможностям к своим 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изобретениям. </a:t>
            </a:r>
            <a:endParaRPr lang="ru-RU" sz="1400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 1797 г. </a:t>
            </a:r>
            <a:r>
              <a:rPr lang="ru-RU" sz="1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Франтишек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Киршник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вкладывает опыт изготовления язычковых планок в создание новых музыкальных инструментов - </a:t>
            </a:r>
            <a:r>
              <a:rPr lang="ru-RU" sz="1400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ручных гармоник</a:t>
            </a:r>
            <a:r>
              <a:rPr lang="ru-RU" sz="1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 </a:t>
            </a:r>
            <a:endParaRPr lang="ru-RU" sz="1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147" name="irc_mi" descr="akkordeon"/>
          <p:cNvPicPr>
            <a:picLocks noChangeAspect="1" noChangeArrowheads="1"/>
          </p:cNvPicPr>
          <p:nvPr/>
        </p:nvPicPr>
        <p:blipFill>
          <a:blip r:embed="rId2"/>
          <a:srcRect r="6383" b="3252"/>
          <a:stretch>
            <a:fillRect/>
          </a:stretch>
        </p:blipFill>
        <p:spPr bwMode="auto">
          <a:xfrm>
            <a:off x="5929322" y="642918"/>
            <a:ext cx="24288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642918"/>
            <a:ext cx="5500726" cy="3000396"/>
          </a:xfrm>
        </p:spPr>
        <p:txBody>
          <a:bodyPr anchor="t" anchorCtr="0"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Сохранились сведения в письме Андрея Тургенева (от 6 февраля 1802г.) о том, что в Петербурге юная графиня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Авдотья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Николаевна Свечина играла ему на такой гармонике русские народные песни «Выйду ль я на реченьку», «Я по жёрдочке шла» и другие (гармоника находилась в доме несколько лет).  Игра на столь необычном романтическом инструменте с приятным, нежным выразительным звучанием, глубоко трогала сердце молодого человека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…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9" name="Picture 7" descr="http://im7-tub-ru.yandex.net/i?id=411228242-6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857628"/>
            <a:ext cx="2786082" cy="2643206"/>
          </a:xfrm>
          <a:prstGeom prst="rect">
            <a:avLst/>
          </a:prstGeom>
          <a:noFill/>
        </p:spPr>
      </p:pic>
      <p:pic>
        <p:nvPicPr>
          <p:cNvPr id="3081" name="Picture 9" descr="https://encrypted-tbn0.gstatic.com/images?q=tbn:ANd9GcQFvdVMmiduE2nEN1I1L_-mFqc_qel-AbzxWyCupKEPS6gupZ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642918"/>
            <a:ext cx="2357454" cy="3286148"/>
          </a:xfrm>
          <a:prstGeom prst="rect">
            <a:avLst/>
          </a:prstGeom>
          <a:noFill/>
        </p:spPr>
      </p:pic>
      <p:sp>
        <p:nvSpPr>
          <p:cNvPr id="12" name="Содержимое 1"/>
          <p:cNvSpPr txBox="1">
            <a:spLocks/>
          </p:cNvSpPr>
          <p:nvPr/>
        </p:nvSpPr>
        <p:spPr>
          <a:xfrm>
            <a:off x="3286116" y="4214818"/>
            <a:ext cx="5500726" cy="171451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lang="ru-RU" dirty="0" smtClean="0"/>
              <a:t>В России в 1800 гг. игра на гармониках была уже широко распространена, и было организовано их стабильное производство в Туле.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lang="ru-RU" dirty="0" smtClean="0"/>
              <a:t>Возможно, принцип звукообразования был открыт и сконструирован здесь, в России параллельно опытам Ф. </a:t>
            </a:r>
            <a:r>
              <a:rPr lang="ru-RU" dirty="0" err="1" smtClean="0"/>
              <a:t>Киршника</a:t>
            </a:r>
            <a:r>
              <a:rPr lang="ru-RU" dirty="0" smtClean="0"/>
              <a:t>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357166"/>
            <a:ext cx="4500594" cy="6072230"/>
          </a:xfrm>
        </p:spPr>
        <p:txBody>
          <a:bodyPr anchor="t" anchorCtr="0"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В 1821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году одним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из первых изобретателей </a:t>
            </a:r>
            <a:r>
              <a:rPr lang="ru-RU" sz="1700" i="1" dirty="0" smtClean="0">
                <a:solidFill>
                  <a:schemeClr val="tx2">
                    <a:lumMod val="75000"/>
                  </a:schemeClr>
                </a:solidFill>
              </a:rPr>
              <a:t>губных </a:t>
            </a:r>
            <a:r>
              <a:rPr lang="ru-RU" sz="1700" i="1" dirty="0" smtClean="0">
                <a:solidFill>
                  <a:schemeClr val="tx2">
                    <a:lumMod val="75000"/>
                  </a:schemeClr>
                </a:solidFill>
              </a:rPr>
              <a:t>гармоник 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(которые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имеют огромную популярность и в наши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дни)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стал Фредерик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</a:rPr>
              <a:t>Бушман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 из Берлина. Он назвал свое новое изобретение "Аурой". Звук инструмента извлекался язычками свободно проскакивающими через отверстие в рамке под давлением струи воздуха вдыхаемой музыкантом. Гармоника получила разновидности диатонической и хроматической. </a:t>
            </a:r>
            <a:endParaRPr lang="ru-RU" sz="17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7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1822 году </a:t>
            </a:r>
            <a:r>
              <a:rPr lang="ru-RU" sz="1700" dirty="0" err="1" smtClean="0">
                <a:solidFill>
                  <a:schemeClr val="tx2">
                    <a:lumMod val="75000"/>
                  </a:schemeClr>
                </a:solidFill>
              </a:rPr>
              <a:t>Бушман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, приделав кожаный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мех к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своему усовершенствованному камертону для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настройки, 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изобретает маленькую </a:t>
            </a:r>
            <a:r>
              <a:rPr lang="ru-RU" sz="1700" i="1" dirty="0" smtClean="0">
                <a:solidFill>
                  <a:schemeClr val="tx2">
                    <a:lumMod val="75000"/>
                  </a:schemeClr>
                </a:solidFill>
              </a:rPr>
              <a:t>ручную гармонику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 и совершенствует её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7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Первая гармоника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напоминала гофрированный кубик с тремя складками, двумя деревянными планками по бокам и медными клапанами на них. Внутри гармоники находились язычки, настроенные на определённый тон.</a:t>
            </a:r>
            <a:endParaRPr lang="ru-RU" sz="17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 descr="http://harmonica.ru/wp-content/uploads/2011/02/vintage-harmoni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642918"/>
            <a:ext cx="2857500" cy="1847851"/>
          </a:xfrm>
          <a:prstGeom prst="rect">
            <a:avLst/>
          </a:prstGeom>
          <a:noFill/>
        </p:spPr>
      </p:pic>
      <p:pic>
        <p:nvPicPr>
          <p:cNvPr id="4104" name="Picture 8" descr="http://s44.radikal.ru/i104/1010/71/2a60cf6a47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714620"/>
            <a:ext cx="3038475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857232"/>
            <a:ext cx="4500594" cy="4286280"/>
          </a:xfrm>
        </p:spPr>
        <p:txBody>
          <a:bodyPr anchor="t" anchorCtr="0"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Свое имя аккордеон получил в 1829 году, когда в Вене мастер Кирилл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Демиан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изготовил вместе с сыновьями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Гвидо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и Карлом гармонику с аккордовым аккомпанементом в левой руке и назвал ее «аккордеон» (по-французски </a:t>
            </a:r>
            <a:r>
              <a:rPr lang="ru-RU" sz="1800" dirty="0" err="1" smtClean="0">
                <a:solidFill>
                  <a:schemeClr val="tx2">
                    <a:lumMod val="75000"/>
                  </a:schemeClr>
                </a:solidFill>
              </a:rPr>
              <a:t>accordeon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означает «ручная гармоника»). Он тут же подал заявку на инструмент и получил патент на свое изобретение (6 мая 1829 г.) и исключительные права на производство аккордеонов.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Именно с этого  времени, все гармоники, имевшие аккордовый аккомпанемент, во многих странах стали называться 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</a:rPr>
              <a:t>аккордеонами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00694" y="3000372"/>
            <a:ext cx="314327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Точная копия первого аккордеона </a:t>
            </a:r>
            <a:r>
              <a:rPr lang="ru-RU" sz="1600" i="1" dirty="0" err="1" smtClean="0"/>
              <a:t>К.Демиана</a:t>
            </a:r>
            <a:endParaRPr lang="ru-RU" sz="1600" i="1" dirty="0"/>
          </a:p>
        </p:txBody>
      </p:sp>
      <p:pic>
        <p:nvPicPr>
          <p:cNvPr id="3077" name="Picture 5" descr="&amp;acy;&amp;kcy;&amp;kcy;&amp;ocy;&amp;rcy;&amp;dcy;&amp;iecy;&amp;ocy;&amp;ncy; &amp;Dcy;&amp;iecy;&amp;mcy;&amp;icy;&amp;acy;&amp;n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642918"/>
            <a:ext cx="3581400" cy="212407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72066" y="3857628"/>
            <a:ext cx="3714776" cy="2071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Первый аккордеон имел </a:t>
            </a:r>
            <a:r>
              <a:rPr lang="ru-RU" dirty="0" smtClean="0"/>
              <a:t>только</a:t>
            </a:r>
          </a:p>
          <a:p>
            <a:pPr algn="ctr"/>
            <a:r>
              <a:rPr lang="ru-RU" dirty="0" smtClean="0"/>
              <a:t> </a:t>
            </a:r>
            <a:r>
              <a:rPr lang="ru-RU" dirty="0" smtClean="0"/>
              <a:t>5 кнопок, и каждая кнопка играла 2 аккорда: один аккорд при сжатии мехов и другой - при растяжении мехов. </a:t>
            </a:r>
            <a:endParaRPr lang="ru-RU" dirty="0" smtClean="0"/>
          </a:p>
          <a:p>
            <a:pPr algn="ctr"/>
            <a:r>
              <a:rPr lang="ru-RU" dirty="0" smtClean="0"/>
              <a:t>Поэтому </a:t>
            </a:r>
            <a:r>
              <a:rPr lang="ru-RU" dirty="0" smtClean="0"/>
              <a:t>на нем можно было играть только очень простые мелодии.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249</TotalTime>
  <Words>1258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Рассказы об инструментах</vt:lpstr>
      <vt:lpstr>Гармоника</vt:lpstr>
      <vt:lpstr>Слайд 3</vt:lpstr>
      <vt:lpstr>Баян</vt:lpstr>
      <vt:lpstr>Слайд 5</vt:lpstr>
      <vt:lpstr>Аккордеон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82</cp:revision>
  <dcterms:created xsi:type="dcterms:W3CDTF">2014-01-16T12:28:47Z</dcterms:created>
  <dcterms:modified xsi:type="dcterms:W3CDTF">2014-01-16T21:03:32Z</dcterms:modified>
</cp:coreProperties>
</file>