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sz="quarter" idx="10"/>
          </p:nvPr>
        </p:nvSpPr>
        <p:spPr>
          <a:xfrm>
            <a:off x="2571750" y="142875"/>
            <a:ext cx="6357938" cy="15716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表占位符 2"/>
          <p:cNvSpPr>
            <a:spLocks noGrp="1"/>
          </p:cNvSpPr>
          <p:nvPr>
            <p:ph type="chart" sz="quarter" idx="10"/>
          </p:nvPr>
        </p:nvSpPr>
        <p:spPr>
          <a:xfrm>
            <a:off x="1785918" y="714356"/>
            <a:ext cx="5572125" cy="414337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диаграммы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xfrm>
            <a:off x="4500563" y="5000625"/>
            <a:ext cx="2857500" cy="857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9144000" cy="15716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ТЕХНОЛОГИЯ ОЦЕНИВАНИЯ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ОБРАЗОВАТЕЛЬНЫХ ДОСТИЖЕНИЙ</a:t>
            </a:r>
          </a:p>
          <a:p>
            <a:pPr>
              <a:buNone/>
            </a:pPr>
            <a:endParaRPr lang="zh-CN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142844" y="928670"/>
            <a:ext cx="90011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zh-CN" sz="2400" b="1" dirty="0" smtClean="0">
                <a:solidFill>
                  <a:srgbClr val="00B0F0"/>
                </a:solidFill>
                <a:latin typeface="MS PGothic" pitchFamily="34" charset="-128"/>
                <a:ea typeface="MS PGothic" pitchFamily="34" charset="-128"/>
              </a:rPr>
              <a:t>Автор презентации: учитель английского языка </a:t>
            </a:r>
            <a:r>
              <a:rPr lang="ru-RU" altLang="zh-CN" sz="2400" b="1" dirty="0" smtClean="0">
                <a:solidFill>
                  <a:srgbClr val="00B0F0"/>
                </a:solidFill>
                <a:latin typeface="MS PGothic" pitchFamily="34" charset="-128"/>
                <a:ea typeface="MS PGothic" pitchFamily="34" charset="-128"/>
              </a:rPr>
              <a:t>                      МБОУ </a:t>
            </a:r>
            <a:r>
              <a:rPr lang="ru-RU" altLang="zh-CN" sz="2400" b="1" dirty="0" smtClean="0">
                <a:solidFill>
                  <a:srgbClr val="00B0F0"/>
                </a:solidFill>
                <a:latin typeface="MS PGothic" pitchFamily="34" charset="-128"/>
                <a:ea typeface="MS PGothic" pitchFamily="34" charset="-128"/>
              </a:rPr>
              <a:t>«Парбигская </a:t>
            </a:r>
            <a:r>
              <a:rPr lang="ru-RU" altLang="zh-CN" sz="2400" b="1" dirty="0" err="1" smtClean="0">
                <a:solidFill>
                  <a:srgbClr val="00B0F0"/>
                </a:solidFill>
                <a:latin typeface="MS PGothic" pitchFamily="34" charset="-128"/>
                <a:ea typeface="MS PGothic" pitchFamily="34" charset="-128"/>
              </a:rPr>
              <a:t>сош</a:t>
            </a:r>
            <a:r>
              <a:rPr lang="ru-RU" altLang="zh-CN" sz="2400" b="1" dirty="0" smtClean="0">
                <a:solidFill>
                  <a:srgbClr val="00B0F0"/>
                </a:solidFill>
                <a:latin typeface="MS PGothic" pitchFamily="34" charset="-128"/>
                <a:ea typeface="MS PGothic" pitchFamily="34" charset="-128"/>
              </a:rPr>
              <a:t>» </a:t>
            </a:r>
            <a:r>
              <a:rPr lang="ru-RU" altLang="zh-CN" sz="2400" b="1" dirty="0" smtClean="0">
                <a:solidFill>
                  <a:srgbClr val="00B0F0"/>
                </a:solidFill>
                <a:latin typeface="MS PGothic" pitchFamily="34" charset="-128"/>
                <a:ea typeface="MS PGothic" pitchFamily="34" charset="-128"/>
              </a:rPr>
              <a:t>                                                       Романова  </a:t>
            </a:r>
            <a:r>
              <a:rPr lang="ru-RU" altLang="zh-CN" sz="2400" b="1" dirty="0" smtClean="0">
                <a:solidFill>
                  <a:srgbClr val="00B0F0"/>
                </a:solidFill>
                <a:latin typeface="MS PGothic" pitchFamily="34" charset="-128"/>
                <a:ea typeface="MS PGothic" pitchFamily="34" charset="-128"/>
              </a:rPr>
              <a:t>Людмила Александровна</a:t>
            </a:r>
            <a:endParaRPr lang="zh-CN" altLang="en-US" sz="2400" b="1" dirty="0" smtClean="0">
              <a:solidFill>
                <a:srgbClr val="00B0F0"/>
              </a:solidFill>
              <a:latin typeface="MS PGothic" pitchFamily="34" charset="-128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Порядок освоения и применения правила «Таблица требований»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929718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1й шаг.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Начать использовать таблицу требований только на одном предмете . Определить тему , которая будет изучена по данному предмету в ближайшей четверти. В этот отрезок учебного года будет использоваться только один конкретный лист таблицы требований. 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2й шаг.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Сначала выставлять в таблицу требований отметки только за письменные работы (рабочая тетрадь, проверочные работы). Постепенно привыкнуть определять по формулировке задания умение и находить его в таблице требований. 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3й шаг.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Перейти к выставлению в таблицу требований отметок за устные ответы детей на уроках.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шаг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Использовать данные таблицы требований в общении с учениками и их родителями. Проговаривать самим и учить детей самостоятельно определять: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какие типы заданий уже научился выполнять конкретный ученик и какими он, соответственно, уже овладел программными  требованиями;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какие умения (программные требования) он пока не сумел  продемонстрировать – над чем ему еще предстоит работать.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5й шаг.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Когда группа тем четверти  будет изучена по таблице требований определяется (проговаривается) итоговая оценка и высчитывается итоговая отметка Таким  образом, заполненный лист таблицы требований по теме, изученной в этой четверти, закрывается.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Когда можно и когда нужно ставить отметку?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59293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5-е правило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«Право отказа от отметки и право пересдачи»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 задачи, решенные при изучении новой темы, отметка ставится только по желанию ученика, так как он еще только овладевает умениями и знаниями темы и имеет право на ошибку, за которую нельзя карать. Текущий контроль показывает не столько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обученность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сколько старательность ученика, выявляет трудности, с которыми он сталкивается. </a:t>
            </a:r>
          </a:p>
          <a:p>
            <a:pPr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За задачи, решенные в ходе проверочных работ по итогам темы и контрольных работ по итогам группы тем, отметки ставятся всем ученикам. Это своеобразный «зачет», который нельзя обойти. Данные задачи показывают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обученность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то, как ученик овладел умениями по использованию знаний, освоенных при изучении данной темы.</a:t>
            </a: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Если ученика не устраивает полученная отметка (за задание проверочной работы), он имеет право пересдать соответствующий вид задач до контрольного срока (например, до конца четверти).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 каким критериям оценивать?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71546"/>
            <a:ext cx="9001156" cy="55721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Решение задачи оценивается по признакам уровней успешности: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Необходимый уровень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Программный уровень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Максимальный уровень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основе продемонстрированного уровня выставляется отметка в одной из трех шкал (выбранной учителем):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6-балльная шкала «баллов успешности», специально разработанная под уровни успешности;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5-балльная шкала «традиционных отметок», соотнесенная с уровнями успешности;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10- балльная шкала, соотнесенная с уровнями успешности.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(критерии оценки даны в стандартах по английскому языку)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Стр. 20 в документе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3714744" y="1500174"/>
            <a:ext cx="642942" cy="1143008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43438" y="1643050"/>
            <a:ext cx="3714776" cy="92869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Рекомендовано авторами технологии</a:t>
            </a:r>
            <a:endParaRPr lang="ru-RU" sz="24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определить итоговую отметку?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35785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7-е правило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«Итоговая оценка и итоговая отметка»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Итоговые оценка и отметка определяются за учебный модуль – дидактически цельную завершенную часть учебного материала (группу тем), который изучали большую часть четверти. Таким образом, итоговые оценку и отметку нужно начинать высчитывать тогда, когда закрыт, завершен учебный модуль в данной четверти, проведена проверочная работа.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Итоговая оценка по предмету выражается в характеристике (устной /письменной) уровня достижений ученика в данной теме.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Презентация создана с целью ознакомления учителей гуманитарного цикла с технологией оценивания и была представлена на заседании ШМО.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Источники:</a:t>
            </a: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http://www.school2100.ru/school2100/nashi_tehnologii/ocenka.php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85720" y="857232"/>
            <a:ext cx="8546945" cy="5643602"/>
          </a:xfrm>
          <a:prstGeom prst="roundRect">
            <a:avLst>
              <a:gd name="adj" fmla="val 6578"/>
            </a:avLst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определять, как ученик овладевает умениями по использованию  знаний – то есть насколько обучение соответствует современным целям образования;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развивать у ученика умения самостоятельно оценивать результат своих действий, контролировать самого себя, находить и исправлять собственные ошибки;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мотивировать ученика на успех, избавить его от страха перед школьным контролем и оцениванием, создать комфортную обстановку, сберечь психологическое здоровье детей.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188640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ru-RU" sz="4000" b="1" spc="50" dirty="0" smtClean="0">
                <a:ln w="1143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технологии:</a:t>
            </a:r>
            <a:endParaRPr lang="ru-RU" sz="4000" b="1" spc="50" dirty="0">
              <a:ln w="1143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85720" y="857232"/>
            <a:ext cx="8643998" cy="5643602"/>
          </a:xfrm>
          <a:prstGeom prst="roundRect">
            <a:avLst>
              <a:gd name="adj" fmla="val 6578"/>
            </a:avLst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Технология оценивания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marL="514350" indent="-51435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это технология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действия в ситуациях оценивания.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Поэтому она описывается в виде правил действия для каждого вида случаев: </a:t>
            </a:r>
          </a:p>
          <a:p>
            <a:pPr marL="514350" indent="-51435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«что оценивать», (1 правило)</a:t>
            </a:r>
          </a:p>
          <a:p>
            <a:pPr marL="514350" indent="-514350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«кто оценивает», (2)</a:t>
            </a:r>
          </a:p>
          <a:p>
            <a:pPr marL="514350" indent="-514350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«когда оценивать», (3)  (5)  (7)</a:t>
            </a:r>
          </a:p>
          <a:p>
            <a:pPr marL="514350" indent="-51435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«где фиксировать результаты», (4)</a:t>
            </a:r>
          </a:p>
          <a:p>
            <a:pPr marL="514350" indent="-514350"/>
            <a:r>
              <a:rPr lang="ru-RU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«по каким критериям оценивать». (6)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9752" y="188640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ru-RU" sz="4000" b="1" spc="50" dirty="0" smtClean="0">
                <a:ln w="1143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технологии:</a:t>
            </a:r>
            <a:endParaRPr lang="ru-RU" sz="4000" b="1" spc="50" dirty="0">
              <a:ln w="11430"/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0"/>
            <a:ext cx="8319868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ru-RU" sz="4000" b="1" spc="50" dirty="0" smtClean="0">
                <a:ln w="11430"/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контролировать и оценивать?</a:t>
            </a:r>
            <a:endParaRPr lang="ru-RU" sz="4000" b="1" spc="50" dirty="0">
              <a:ln w="11430"/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idx="1"/>
          </p:nvPr>
        </p:nvSpPr>
        <p:spPr>
          <a:xfrm>
            <a:off x="285720" y="785794"/>
            <a:ext cx="8401080" cy="58579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1-е правило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Оценивается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любое, особенно успешное,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действие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фиксируется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отметкой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только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полноценной задачи, т.е. по использованию знаний. </a:t>
            </a:r>
          </a:p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Что оценивать, а за что ставить отметки?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Оцениваться может все. Фиксируется с помощью отметки только демонстрация умения применять знания (решать учебные задачи).</a:t>
            </a:r>
            <a:endParaRPr lang="ru-RU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5"/>
          <p:cNvSpPr>
            <a:spLocks noGrp="1"/>
          </p:cNvSpPr>
          <p:nvPr>
            <p:ph sz="half" idx="1"/>
          </p:nvPr>
        </p:nvSpPr>
        <p:spPr>
          <a:xfrm>
            <a:off x="285720" y="285728"/>
            <a:ext cx="4210080" cy="6357982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 </a:t>
            </a:r>
            <a:r>
              <a:rPr lang="ru-RU" sz="4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    э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то словесная характеристика результатов действия («молодец», «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ориги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нально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», «а вот здесь неточно, потому что…»).</a:t>
            </a:r>
          </a:p>
          <a:p>
            <a:endParaRPr lang="ru-RU" sz="4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    Можно оценивать </a:t>
            </a:r>
            <a:r>
              <a:rPr lang="ru-RU" sz="4500" i="1" dirty="0" smtClean="0">
                <a:latin typeface="Times New Roman" pitchFamily="18" charset="0"/>
                <a:cs typeface="Times New Roman" pitchFamily="18" charset="0"/>
              </a:rPr>
              <a:t>любое действие 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ученика: удачную мысль, высказанную в диалоге, односложный ответ на </a:t>
            </a:r>
            <a:r>
              <a:rPr lang="ru-RU" sz="4500" dirty="0" err="1" smtClean="0">
                <a:latin typeface="Times New Roman" pitchFamily="18" charset="0"/>
                <a:cs typeface="Times New Roman" pitchFamily="18" charset="0"/>
              </a:rPr>
              <a:t>репродук-тивный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 вопрос и т.д.</a:t>
            </a:r>
            <a:endParaRPr lang="ru-RU" sz="4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10"/>
          <p:cNvSpPr>
            <a:spLocks noGrp="1"/>
          </p:cNvSpPr>
          <p:nvPr>
            <p:ph sz="half" idx="2"/>
          </p:nvPr>
        </p:nvSpPr>
        <p:spPr>
          <a:xfrm>
            <a:off x="4648200" y="285728"/>
            <a:ext cx="4352956" cy="6357982"/>
          </a:xfrm>
          <a:ln w="38100">
            <a:solidFill>
              <a:srgbClr val="FF0000"/>
            </a:solidFill>
          </a:ln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4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Отметка</a:t>
            </a:r>
          </a:p>
          <a:p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это фиксация результата оценивания в виде знака принятой системы.</a:t>
            </a:r>
          </a:p>
          <a:p>
            <a:pPr>
              <a:buNone/>
            </a:pPr>
            <a:endParaRPr lang="ru-RU" sz="4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Ставится только за решение продуктивной учебной задачи, в ходе которой ученик осмысливал цель и условия задания, осуществлял действия по поиску решения, получал и представлял результат.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Кто оценивает?</a:t>
            </a:r>
            <a:b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186766" cy="512605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2-е правило</a:t>
            </a:r>
            <a:endParaRPr lang="ru-RU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Учитель и ученик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возможности определяют оценку в диалоге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(внешняя оценка + самооценка).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Ученик имеет право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аргументированно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оспорить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выставленную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отметку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реализации этого правила ученик должен освоить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порядок действий по самооценке.</a:t>
            </a: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Алгоритм самооценки </a:t>
            </a:r>
            <a:b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(вопросы, на которые отвечает ученик)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71504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1й шаг. Что нужно было сделать в этом задании)? Какая была цель, что нужно было получить в результате?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2й шаг. Удалось получить результат? Найдено решение, ответ?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3й шаг. Выполнил полностью верно или с незначительной ошибкой (какой, в чем)?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4й шаг. Справился полностью самостоятельно или с чьей-то помощью ? 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после обучения детей использованию таблицы требований</a:t>
            </a: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5й шаг. Какое умение отрабатывали при выполнении данного задания?</a:t>
            </a:r>
          </a:p>
          <a:p>
            <a:pPr algn="ctr">
              <a:buNone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после введения правила уровней успешности</a:t>
            </a:r>
            <a:endParaRPr lang="ru-RU" sz="33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6й шаг. Каков был уровень задания?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Такие задачи мы решали уже много раз, понадобились только давно полученные знания?            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В этой задаче мы столкнулись с необычной ситуацией (либо нам нужны прежние знания в новой ситуации, либо нам нужны новые только сейчас получаемые знания)?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Такие задачи мы никогда не учились решать или же использовались правила и факты, которые мы на уроках не изучали?  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7й шаг. Определи уровень успешности, на котором ты решил задачу.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8й шаг. Исходя из продемонстрированного уровня успешности, определи отметку, которую ты себе поставишь.</a:t>
            </a:r>
          </a:p>
          <a:p>
            <a:pPr>
              <a:buNone/>
            </a:pP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  <a:p>
            <a:pPr>
              <a:buNone/>
            </a:pP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Алгоритмы введения правила «Самооценка»    стр. 6</a:t>
            </a:r>
            <a:endParaRPr lang="ru-RU" sz="3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929718" cy="654032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Когда можно ставить отметку?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8858312" cy="564357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3-е правило 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(спорное)</a:t>
            </a:r>
          </a:p>
          <a:p>
            <a:pPr algn="ctr">
              <a:buNone/>
            </a:pPr>
            <a:r>
              <a:rPr lang="ru-RU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«Одна задача – одна отметка»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каждую учебную задачу (задание), показывающую овладение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отдельным умением, ставится своя отдельная отметка. Ставить среднюю отметку за урок или за всю проверочную работу (из разных заданий) – бессмысленно, так как в ходе решения разных  задач урока или проверочной работы ученик демонстрировал разные  умения, по каждому из которых – разные уровни своей готовности. При усреднении отметки все эти различия исчезают.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(тетрадь)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часть заданий выполнена блестяще, а часть – не выполнена, то при усредненной  отметке ученик лишается ситуации успеха, а учитель, отдав работу ученику, – информации о том, какие именно типы заданий вызвали у ученика сложность, над чем еще необходимо поработать.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286908" cy="1143000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Где фиксировать результаты контроля?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64360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4-е правило</a:t>
            </a:r>
          </a:p>
          <a:p>
            <a:pPr algn="ctr"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 «Таблица требований»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Отметка выставляется в таблицу требований в графу того  умения, которое было основным в ходе решения конкретной задачи.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Если, решая задачу, ученик демонстрировал несколько умений, то из них надо выбрать то, которое было главным (без которого конечный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результат (решение) было бы невозможно получить).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(9 классы)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1308</Words>
  <Application>Microsoft Office PowerPoint</Application>
  <PresentationFormat>Экран (4:3)</PresentationFormat>
  <Paragraphs>99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Кто оценивает? </vt:lpstr>
      <vt:lpstr>Алгоритм самооценки  (вопросы, на которые отвечает ученик) </vt:lpstr>
      <vt:lpstr>Когда можно ставить отметку?</vt:lpstr>
      <vt:lpstr>Где фиксировать результаты контроля?</vt:lpstr>
      <vt:lpstr>Порядок освоения и применения правила «Таблица требований»</vt:lpstr>
      <vt:lpstr>Когда можно и когда нужно ставить отметку?</vt:lpstr>
      <vt:lpstr>По каким критериям оценивать?</vt:lpstr>
      <vt:lpstr>Как определить итоговую отметку?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Людмила</cp:lastModifiedBy>
  <cp:revision>19</cp:revision>
  <dcterms:modified xsi:type="dcterms:W3CDTF">2013-01-30T16:46:51Z</dcterms:modified>
</cp:coreProperties>
</file>