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5" r:id="rId5"/>
    <p:sldId id="258" r:id="rId6"/>
    <p:sldId id="260" r:id="rId7"/>
    <p:sldId id="261" r:id="rId8"/>
    <p:sldId id="262" r:id="rId9"/>
    <p:sldId id="263" r:id="rId10"/>
    <p:sldId id="264" r:id="rId11"/>
    <p:sldId id="278" r:id="rId12"/>
    <p:sldId id="268" r:id="rId13"/>
    <p:sldId id="269" r:id="rId14"/>
    <p:sldId id="277" r:id="rId15"/>
    <p:sldId id="270" r:id="rId16"/>
    <p:sldId id="271" r:id="rId17"/>
    <p:sldId id="280" r:id="rId18"/>
    <p:sldId id="275" r:id="rId19"/>
    <p:sldId id="276" r:id="rId20"/>
    <p:sldId id="272" r:id="rId21"/>
    <p:sldId id="273" r:id="rId22"/>
    <p:sldId id="279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473" autoAdjust="0"/>
  </p:normalViewPr>
  <p:slideViewPr>
    <p:cSldViewPr>
      <p:cViewPr>
        <p:scale>
          <a:sx n="66" d="100"/>
          <a:sy n="66" d="100"/>
        </p:scale>
        <p:origin x="-150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F2B63-D982-4E84-B595-3202D83F543F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09D00-FED8-4B99-A128-D6F3F6C7C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F2B63-D982-4E84-B595-3202D83F543F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09D00-FED8-4B99-A128-D6F3F6C7C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F2B63-D982-4E84-B595-3202D83F543F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09D00-FED8-4B99-A128-D6F3F6C7C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F2B63-D982-4E84-B595-3202D83F543F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09D00-FED8-4B99-A128-D6F3F6C7C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F2B63-D982-4E84-B595-3202D83F543F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09D00-FED8-4B99-A128-D6F3F6C7C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F2B63-D982-4E84-B595-3202D83F543F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09D00-FED8-4B99-A128-D6F3F6C7C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F2B63-D982-4E84-B595-3202D83F543F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09D00-FED8-4B99-A128-D6F3F6C7C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F2B63-D982-4E84-B595-3202D83F543F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09D00-FED8-4B99-A128-D6F3F6C7C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F2B63-D982-4E84-B595-3202D83F543F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09D00-FED8-4B99-A128-D6F3F6C7C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F2B63-D982-4E84-B595-3202D83F543F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09D00-FED8-4B99-A128-D6F3F6C7C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F2B63-D982-4E84-B595-3202D83F543F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09D00-FED8-4B99-A128-D6F3F6C7C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D9F2B63-D982-4E84-B595-3202D83F543F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7509D00-FED8-4B99-A128-D6F3F6C7C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wmf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ovsibir.ru/up/2010/205/205-49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а11\Documents\Мои документы\Человечки\j0078768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35824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58" y="1571612"/>
            <a:ext cx="7786742" cy="2357454"/>
          </a:xfrm>
        </p:spPr>
        <p:txBody>
          <a:bodyPr anchor="b"/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Кроссворд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на уроках истории, обществознания,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МХК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4714876" y="5371919"/>
            <a:ext cx="442912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Преподаватель</a:t>
            </a:r>
          </a:p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истории, обществознания, МХК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МБОУ «СОШ № 48» 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. Владивостока </a:t>
            </a:r>
          </a:p>
          <a:p>
            <a:pPr algn="ctr"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Шабалина Светлана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Николаевна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pPr algn="ctr"/>
            <a:r>
              <a:rPr lang="ru-RU" b="1" dirty="0" smtClean="0"/>
              <a:t>Виды кроссвордов</a:t>
            </a:r>
            <a:endParaRPr lang="ru-RU" b="1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9144000" cy="639762"/>
          </a:xfrm>
        </p:spPr>
        <p:txBody>
          <a:bodyPr anchor="ctr"/>
          <a:lstStyle/>
          <a:p>
            <a:pPr algn="ctr"/>
            <a:r>
              <a:rPr lang="ru-RU" dirty="0" smtClean="0"/>
              <a:t>Филворд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214942" y="1502688"/>
            <a:ext cx="3714776" cy="53553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Данный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тип кроссворда представляет из себя поле заполненное буквами. Во всём этом скоплении букв необходимо отыскать слова, которые приведены рядом в виде списка. Филлворды бывают двух типов: венгерские и немецкие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Венгерские предполагают направление слова в любом направлении, в том числе по ломаной линии. В данном типе филлворда одна буква может быть использована один раз. Немецкий тип предполагает расположение слов по прямой линии в любом направлении, при этом одна буква может использоваться несколько раз.</a:t>
            </a:r>
          </a:p>
        </p:txBody>
      </p:sp>
      <p:pic>
        <p:nvPicPr>
          <p:cNvPr id="21508" name="Picture 4" descr="http://www.potehechas.ru/crossword/img_crossvord/filword00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143380"/>
            <a:ext cx="2500305" cy="250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http://www.potehechas.ru/crossword/img_crossvord/filword00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71612"/>
            <a:ext cx="2500329" cy="2494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а11\Documents\Мои документы\Человечки\j0289003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429132"/>
            <a:ext cx="1214446" cy="19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 anchor="ctr"/>
          <a:lstStyle/>
          <a:p>
            <a:r>
              <a:rPr lang="ru-RU" b="1" dirty="0" smtClean="0"/>
              <a:t>О </a:t>
            </a:r>
            <a:r>
              <a:rPr lang="ru-RU" b="1" dirty="0" smtClean="0"/>
              <a:t>пользе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кроссвордов для здоровья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428860" y="2143116"/>
            <a:ext cx="5286412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/>
              <a:t>Невероятную популярность кроссворды обрели именно в динамичном 20-м веке - жизнь помчалась вскачь, нервы у людей истончились, а чтобы они не порвались, требовалось простое и действенное средство по нейтрализации стрессов. Этим средством и стал кроссворд. Разгадывание кроссвордов благотворно влияет на организм - оно успокаивает, расслабляет, что побуждает все органы работать в оптимальном режиме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/>
              <a:t>Решение кроссвордов тренирует память, расширяет кругозор, и даже способствуют развитию сообразительности. Медики, в свою очередь, уже довольно давно стали использовать эту головоломку как успокаивающее средство.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:\СВЕТИК\ДОКУМЕНТЫ\Человечки\Черные человечки\j0078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2714620"/>
            <a:ext cx="108585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pPr algn="ctr"/>
            <a:r>
              <a:rPr lang="ru-RU" sz="4000" b="1" dirty="0" smtClean="0"/>
              <a:t>Методика использования кроссвордов на уроках 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28860" y="1285860"/>
            <a:ext cx="650085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Составление и отгадывание кроссвордов до сих пор относится к нестандартным формам проверки знаний на уроке. Применение кроссвордов, их составление, решение способствует развитию мышления, учит чётко, логично и лаконично выражать свои мысли.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3214686"/>
            <a:ext cx="6500858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Чаще всего, кроссворды используются в качестве инструмента проверки знаний, приобретённых в ходе изучения пройденного учебного материала: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преподаватель может установить уровень словарного запаса ученика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вид контроля стимулирует  у школьников интереса к учению. 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ученики, разгадывая кроссворд, получают объективную информацию о результатах своей учебной деятельности.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а11\Documents\Мои документы\Человечки\j0078809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214310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r>
              <a:rPr lang="ru-RU" sz="4000" b="1" dirty="0" smtClean="0"/>
              <a:t>Методика использования кроссвордов на уроках </a:t>
            </a:r>
            <a:endParaRPr lang="ru-RU" sz="40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28860" y="2000240"/>
            <a:ext cx="6500858" cy="31700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Ученики, разгадывая кроссворд, получают объективную информацию о результатах своей учебной деятельности.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использование данного метода позволяет: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снять напряжение во время контроля и создать в эмоциональном плане игровое состояние;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угадать забытое слово при знании остальных;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сократить время на запись ответа;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уменьшить трудоёмкость проверки.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а11\Documents\Мои документы\Человечки\j0078795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1443035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андр I Павлович (12 (23) декабря 1777, Санкт-Петербург — 19 ноября (1 декабря) 1825, Таганрог) — император Всероссийский (с 11 (23) марта 1801 года), старший сын императора Павла I и Марии Фёдоровн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1083480" cy="1400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214290"/>
            <a:ext cx="74295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just">
              <a:tabLst>
                <a:tab pos="228600" algn="l"/>
                <a:tab pos="6858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кроссворде “Кто  эти  люди?” дети  вписывают  имена  людей, изображённых  на  иллюстрациях, а  затем  читают  получившееся  слово  по  вертикали – ответ  на  вопрос: “Что  объединяет  этих  людей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algn="just">
              <a:tabLst>
                <a:tab pos="228600" algn="l"/>
                <a:tab pos="685800" algn="l"/>
              </a:tabLs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Ответы: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Петр I.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Александр I.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Иван III.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Иван IV.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Екатерина II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 6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Елизавета </a:t>
            </a:r>
          </a:p>
          <a:p>
            <a:pPr algn="just">
              <a:tabLst>
                <a:tab pos="228600" algn="l"/>
                <a:tab pos="685800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Александр II.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Николай I.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Николай II.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Ключевое слово: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правители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228600" algn="l"/>
                <a:tab pos="685800" algn="l"/>
              </a:tabLs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етр 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000132" cy="1214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http://www.home-edu.ru/user/f/00001231/examen/14-15_vek/pictures/5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1071570" cy="1428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28" y="1571612"/>
          <a:ext cx="6095988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666"/>
                <a:gridCol w="338666"/>
                <a:gridCol w="338666"/>
                <a:gridCol w="341324"/>
                <a:gridCol w="336008"/>
                <a:gridCol w="338666"/>
                <a:gridCol w="338666"/>
                <a:gridCol w="338666"/>
                <a:gridCol w="338666"/>
                <a:gridCol w="338666"/>
                <a:gridCol w="338666"/>
                <a:gridCol w="338666"/>
                <a:gridCol w="338666"/>
                <a:gridCol w="338666"/>
                <a:gridCol w="338666"/>
                <a:gridCol w="338666"/>
                <a:gridCol w="338666"/>
                <a:gridCol w="33866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7224" y="7857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35743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00050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Рисунок 9" descr="http://www.russlawa.info/wp-content/uploads/2012/02/img-UOUN5o.jpg"/>
          <p:cNvPicPr/>
          <p:nvPr/>
        </p:nvPicPr>
        <p:blipFill>
          <a:blip r:embed="rId5"/>
          <a:srcRect b="21160"/>
          <a:stretch>
            <a:fillRect/>
          </a:stretch>
        </p:blipFill>
        <p:spPr bwMode="auto">
          <a:xfrm>
            <a:off x="2714612" y="5072074"/>
            <a:ext cx="1199495" cy="1571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286116" y="585789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 descr="Екатерина II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5000636"/>
            <a:ext cx="1233714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857752" y="600076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Рисунок 13" descr="Елизавета Петровна (1709-1761/62), российская императрица с 1741, дочь Петра I и Екатерины I-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5000636"/>
            <a:ext cx="1331256" cy="1645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6357950" y="6019982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pic>
        <p:nvPicPr>
          <p:cNvPr id="16" name="Рисунок 15" descr="Александр II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5000636"/>
            <a:ext cx="1285884" cy="1634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8001024" y="607220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Рисунок 17" descr="http://stat17.privet.ru/lr/0a08f24c3d70da6b2c632216ef55f26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3071810"/>
            <a:ext cx="1285884" cy="1595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8143900" y="414338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Рисунок 19" descr="«ВСТАНЕМТЕ Ж ЗА ЦАРЯ!»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1357298"/>
            <a:ext cx="1295831" cy="1514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8215338" y="235743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Рисунок 21" descr="C:\Users\а11\Documents\Мои документы\Человечки\j0078718.wmf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4" y="5214950"/>
            <a:ext cx="13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r>
              <a:rPr lang="ru-RU" sz="4000" b="1" dirty="0" smtClean="0"/>
              <a:t>Методика использования кроссвордов на уроках </a:t>
            </a:r>
            <a:endParaRPr lang="ru-RU" sz="4000" b="1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071670" y="1357298"/>
            <a:ext cx="6858048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Следует отметить, что около 80% учащихся желают вместо традиционной проверки знаний разгадывать кроссворды.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Весьма сложная  задача для преподавателя — расположить кроссворды по степени сложности. В самом деле: одному ученику тот или иной кроссворд кажется простым, другому — сложным, и оба по-своему правы. А можно ли оценить его объективно, найти коэффициент сложности?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071670" y="3714752"/>
            <a:ext cx="6858048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ожно определить процедуру оценки сложности кроссворда. Она выглядит так. Группа из 10—12 учащихся-эрудитов выполняет задание, причем исключительно по памяти, без помощи справочной литературы; затем подсчитывается среднее для группы число отгаданных слов. Отношение этого числа к общему числу слов кроссворда принимается за коэффициент сложности. Он позволяет сравнивать трудность кроссвордов, служит инструментом для более обоснованного и объективного их отбора.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071670" y="1214422"/>
            <a:ext cx="6858048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Считается, что решение кроссвордов эффективно после изучения очередной темы и при обобщении учебного материала крупных разделов или всего курса в конце учебного года. Включая школьников в эту интеллектуальную игру, учитель в нетрадиционной (а значит, более интересной для учащихся) форме проверяет их знания, прочность и глубину усвоения пройденного, выявляет, какие именно вопросы нуждаются в разъяснении и закреплении.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071670" y="3714752"/>
            <a:ext cx="6858048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Показателем успешности овладения учебным материалом при решении того или иного кроссворда может служить коэффициент усвоения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который принимается равным отношению числа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(правильно отгаданных учащимися слов) к общему числу слов в кроссворде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т.е.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К= M/N.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зависимости от объективной сложности и насыщенности кроссворда устанавливается критическое значение коэффициента усвоения, отделяющего удовлетворительные знания и умения от неудовлетворительных.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а11\Documents\Мои документы\Человечки\j0078753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857760"/>
            <a:ext cx="1481131" cy="177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r>
              <a:rPr lang="ru-RU" sz="4000" b="1" dirty="0" smtClean="0"/>
              <a:t>Методика использования кроссвордов на уроках </a:t>
            </a:r>
            <a:endParaRPr lang="ru-RU" sz="4000" b="1" dirty="0"/>
          </a:p>
        </p:txBody>
      </p:sp>
      <p:pic>
        <p:nvPicPr>
          <p:cNvPr id="9" name="Рисунок 8" descr="C:\Users\а11\Documents\Мои документы\Человечки\j0078753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857760"/>
            <a:ext cx="1481131" cy="177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000232" y="1214422"/>
            <a:ext cx="6929486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Тематические кроссворды, содержащие вопросы конкретного раздела школьной </a:t>
            </a:r>
            <a:r>
              <a:rPr lang="ru-RU" dirty="0" smtClean="0"/>
              <a:t>программы, </a:t>
            </a:r>
            <a:r>
              <a:rPr lang="ru-RU" dirty="0" smtClean="0"/>
              <a:t>обычно состоят из 25—35 слов, а итоговые — из 35—50 слов. Согласно действующей (практически четырех балльной) системе оценки знаний, при решении тематических кроссвордов можно пользоваться </a:t>
            </a:r>
            <a:r>
              <a:rPr lang="ru-RU" dirty="0" smtClean="0"/>
              <a:t> </a:t>
            </a:r>
            <a:r>
              <a:rPr lang="ru-RU" dirty="0" smtClean="0"/>
              <a:t>такой </a:t>
            </a:r>
            <a:r>
              <a:rPr lang="ru-RU" dirty="0" smtClean="0"/>
              <a:t>шкалой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71672" y="2928934"/>
          <a:ext cx="6786610" cy="112420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57322"/>
                <a:gridCol w="1357322"/>
                <a:gridCol w="1357322"/>
                <a:gridCol w="1357322"/>
                <a:gridCol w="135732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Оценка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Число отгаданных слов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30 (20)и более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20-30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15-20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менее 15 (10)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71670" y="4286256"/>
            <a:ext cx="67866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А при решении итоговых кроссвордов </a:t>
            </a:r>
            <a:r>
              <a:rPr lang="ru-RU" dirty="0" smtClean="0"/>
              <a:t>такой шкалой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3108" y="5000636"/>
          <a:ext cx="6715170" cy="112420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43034"/>
                <a:gridCol w="1343034"/>
                <a:gridCol w="1343034"/>
                <a:gridCol w="1343034"/>
                <a:gridCol w="134303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Оценка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/>
                        <a:t>2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Число отгаданных слов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40 (30)и более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30-40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20-30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/>
                        <a:t>менее 20 (15)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r>
              <a:rPr lang="ru-RU" sz="4000" b="1" dirty="0" smtClean="0"/>
              <a:t>Методика использования кроссвордов на уроках </a:t>
            </a:r>
            <a:endParaRPr lang="ru-RU" sz="4000" b="1" dirty="0"/>
          </a:p>
        </p:txBody>
      </p:sp>
      <p:pic>
        <p:nvPicPr>
          <p:cNvPr id="9" name="Рисунок 8" descr="C:\Users\а11\Documents\Мои документы\Человечки\j0078753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857760"/>
            <a:ext cx="1481131" cy="177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000232" y="1214422"/>
            <a:ext cx="6929486" cy="5355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Предъявляя ученикам учебный кроссворд, нужно иметь в виду следующее: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1) заранее проверена доступность кроссворда, т.е. учтены возрастные особенности учащихся, их подготовка, требования школьной программы (если ученики не обладают необходимой для решения кроссворда широтой знаний, можно заранее сообщить им некоторые трудные и вряд ли известные термины);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2) наличествуют объективные стимулы, побуждающие учащихся работать на наилучший конечный результат (полное отгадывание кроссворда);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3) на уроке создана обстановка естественной игровой ситуации;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4) при работе с кроссвордами обеспечены только положительные эмоции учеников, т.е. весёлое настроение и удовлетворение от удачного ответа;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5) в ход решения внесён элемент состязания между учащимися (это существенно активизирует познавательную деятельность);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6) предусмотрено обсуждение ответов на вопросы кроссворда, их уточнение, а в случае расхождения мнений — проведение дискуссий.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Прямоугольник 86"/>
          <p:cNvSpPr/>
          <p:nvPr/>
        </p:nvSpPr>
        <p:spPr>
          <a:xfrm>
            <a:off x="4000496" y="592933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357686" y="592933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4714876" y="592933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5072066" y="592933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5429256" y="592933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786446" y="592933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6143636" y="592933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500826" y="592933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Я</a:t>
            </a:r>
            <a:endParaRPr lang="ru-RU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4357686" y="557214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4714876" y="557214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072066" y="557214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429256" y="557214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5786446" y="557214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6143636" y="557214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6500826" y="557214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6858016" y="557214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4357686" y="521495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714876" y="521495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000496" y="521495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5072066" y="521495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5429256" y="521495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5786446" y="521495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143636" y="521495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500826" y="521495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Ц</a:t>
            </a:r>
            <a:endParaRPr lang="ru-RU" b="1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143636" y="485776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6500826" y="485776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5786446" y="485776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6858016" y="485776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7929586" y="450057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6143636" y="450057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6500826" y="450057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Р</a:t>
            </a:r>
            <a:endParaRPr lang="ru-RU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6858016" y="450057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7215206" y="450057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7572396" y="450057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6500826" y="414338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Г</a:t>
            </a:r>
            <a:endParaRPr lang="ru-RU" b="1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6858016" y="414338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7215206" y="414338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7572396" y="414338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7929586" y="414338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8286776" y="414338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6500826" y="342900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Я</a:t>
            </a:r>
            <a:endParaRPr lang="ru-RU" b="1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6143636" y="342900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5786446" y="342900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5429256" y="342900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6500826" y="307181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Я</a:t>
            </a:r>
            <a:endParaRPr lang="ru-RU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6143636" y="307181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5786446" y="307181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5429256" y="307181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5072066" y="307181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5429256" y="271462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5786446" y="271462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6143636" y="271462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6500826" y="271462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140" name="Прямоугольник 139"/>
          <p:cNvSpPr/>
          <p:nvPr/>
        </p:nvSpPr>
        <p:spPr>
          <a:xfrm>
            <a:off x="6858016" y="271462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6858016" y="235743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42" name="Прямоугольник 141"/>
          <p:cNvSpPr/>
          <p:nvPr/>
        </p:nvSpPr>
        <p:spPr>
          <a:xfrm>
            <a:off x="6500826" y="235743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6143636" y="235743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5786446" y="235743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6143636" y="200024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6500826" y="200024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6858016" y="200024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7215206" y="200024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7572396" y="200024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7929586" y="200024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51" name="Прямоугольник 150"/>
          <p:cNvSpPr/>
          <p:nvPr/>
        </p:nvSpPr>
        <p:spPr>
          <a:xfrm>
            <a:off x="8286776" y="200024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5786446" y="164305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53" name="Прямоугольник 152"/>
          <p:cNvSpPr/>
          <p:nvPr/>
        </p:nvSpPr>
        <p:spPr>
          <a:xfrm>
            <a:off x="6143636" y="164305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54" name="Прямоугольник 153"/>
          <p:cNvSpPr/>
          <p:nvPr/>
        </p:nvSpPr>
        <p:spPr>
          <a:xfrm>
            <a:off x="6500826" y="164305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Р</a:t>
            </a:r>
            <a:endParaRPr lang="ru-RU" b="1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6858016" y="164305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6500826" y="128586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6858016" y="128586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7215206" y="128586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7572396" y="128586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7929586" y="128586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8286776" y="128586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214282" y="857232"/>
            <a:ext cx="45720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	</a:t>
            </a:r>
            <a:r>
              <a:rPr lang="ru-RU" b="1" dirty="0" smtClean="0">
                <a:cs typeface="Times New Roman" pitchFamily="18" charset="0"/>
              </a:rPr>
              <a:t>Вопросы: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	</a:t>
            </a:r>
            <a:r>
              <a:rPr lang="ru-RU" sz="1600" dirty="0" smtClean="0">
                <a:cs typeface="Times New Roman" pitchFamily="18" charset="0"/>
              </a:rPr>
              <a:t>1. </a:t>
            </a:r>
            <a:r>
              <a:rPr lang="ru-RU" sz="1600" dirty="0" smtClean="0"/>
              <a:t>Он путешествовал по Востоку и Греции и везде учил людей виноградарству. 2.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Старшая дочь Кроноса и Реи. Покровительница женщин и брака. 3. Богиня земледелия и плодородия, почиталась как покровительница семьи. 4. </a:t>
            </a:r>
            <a:r>
              <a:rPr lang="ru-RU" sz="1600" dirty="0" smtClean="0"/>
              <a:t>Верховный правитель богов, бог неба, грома и молний, распределяет на земле добро и зло. 5.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Богиня мудрости, наук, победоносной войны и процветания. 6. М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уза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комедии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7. </a:t>
            </a:r>
            <a:r>
              <a:rPr lang="ru-RU" sz="1600" dirty="0" smtClean="0"/>
              <a:t>Девушка со свитком из папируса и грифельной палочкой в руках 8. Вестник богов и покровитель путников и торговцев, а также обмана, ловкости и состязаний. 9.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Богиня луны и охоты, лесов, зверей, плодородия и деторождения. 10. </a:t>
            </a:r>
            <a:r>
              <a:rPr lang="ru-RU" sz="1600" dirty="0" smtClean="0"/>
              <a:t>Грозный бог войны и военного искусства. 11. Владыка океанов и морей, жил в подводном дворце Его символы -дельфины и кони и …. .? </a:t>
            </a:r>
          </a:p>
          <a:p>
            <a:pPr algn="just"/>
            <a:r>
              <a:rPr lang="ru-RU" sz="1600" dirty="0" smtClean="0"/>
              <a:t>12. Бог врачевания. </a:t>
            </a:r>
          </a:p>
          <a:p>
            <a:pPr algn="just"/>
            <a:r>
              <a:rPr lang="ru-RU" sz="1600" dirty="0" smtClean="0"/>
              <a:t>13. Сначала муза танца, потом </a:t>
            </a:r>
          </a:p>
          <a:p>
            <a:pPr algn="just"/>
            <a:r>
              <a:rPr lang="ru-RU" sz="1600" dirty="0" smtClean="0"/>
              <a:t>пантомимы, гимнов, серьезной</a:t>
            </a:r>
          </a:p>
          <a:p>
            <a:pPr algn="just"/>
            <a:r>
              <a:rPr lang="ru-RU" sz="1600" dirty="0" smtClean="0"/>
              <a:t> гимназической поэзии</a:t>
            </a:r>
          </a:p>
          <a:p>
            <a:pPr algn="just"/>
            <a:endParaRPr lang="ru-RU" sz="1600" b="1" dirty="0" smtClean="0"/>
          </a:p>
        </p:txBody>
      </p:sp>
      <p:sp>
        <p:nvSpPr>
          <p:cNvPr id="163" name="Прямоугольник 162"/>
          <p:cNvSpPr/>
          <p:nvPr/>
        </p:nvSpPr>
        <p:spPr>
          <a:xfrm>
            <a:off x="8286776" y="450057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64" name="Прямоугольник 163"/>
          <p:cNvSpPr/>
          <p:nvPr/>
        </p:nvSpPr>
        <p:spPr>
          <a:xfrm>
            <a:off x="8643966" y="4500570"/>
            <a:ext cx="333364" cy="3333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</a:t>
            </a:r>
            <a:r>
              <a:rPr lang="ru-RU" sz="2000" b="1" dirty="0" smtClean="0"/>
              <a:t>Например, кроссворд: «Боги Древней Греции». </a:t>
            </a:r>
            <a:r>
              <a:rPr lang="ru-RU" sz="2000" dirty="0" smtClean="0">
                <a:cs typeface="Times New Roman" pitchFamily="18" charset="0"/>
              </a:rPr>
              <a:t>Учащимся предлагаются сетка кроссворда и вопросы, на которые дети отвечают, вписывая ответы в сетку:</a:t>
            </a:r>
            <a:endParaRPr lang="ru-RU" sz="2000" dirty="0"/>
          </a:p>
        </p:txBody>
      </p:sp>
      <p:pic>
        <p:nvPicPr>
          <p:cNvPr id="166" name="Рисунок 165" descr="C:\Users\а11\Documents\Мои документы\Человечки\j0078718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143512"/>
            <a:ext cx="13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81"/>
          <p:cNvSpPr/>
          <p:nvPr/>
        </p:nvSpPr>
        <p:spPr>
          <a:xfrm>
            <a:off x="3614718" y="20478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И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5443518" y="20478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И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833918" y="20478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Н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4224318" y="20478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О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4838680" y="4333876"/>
            <a:ext cx="533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Е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5410184" y="376237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Т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4838680" y="3190868"/>
            <a:ext cx="533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Г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3005118" y="38623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Я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3005118" y="32527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Я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3005118" y="26431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Н</a:t>
            </a:r>
          </a:p>
        </p:txBody>
      </p:sp>
      <p:sp>
        <p:nvSpPr>
          <p:cNvPr id="172" name="Прямоугольник 171"/>
          <p:cNvSpPr/>
          <p:nvPr/>
        </p:nvSpPr>
        <p:spPr>
          <a:xfrm>
            <a:off x="3005118" y="20335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В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3005118" y="14239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Е</a:t>
            </a:r>
          </a:p>
        </p:txBody>
      </p:sp>
      <p:sp>
        <p:nvSpPr>
          <p:cNvPr id="174" name="Прямоугольник 173"/>
          <p:cNvSpPr/>
          <p:nvPr/>
        </p:nvSpPr>
        <p:spPr>
          <a:xfrm>
            <a:off x="3005118" y="8143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Р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3005118" y="2047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Д</a:t>
            </a:r>
          </a:p>
        </p:txBody>
      </p:sp>
      <p:sp>
        <p:nvSpPr>
          <p:cNvPr id="176" name="Прямоугольник 175"/>
          <p:cNvSpPr/>
          <p:nvPr/>
        </p:nvSpPr>
        <p:spPr>
          <a:xfrm>
            <a:off x="3614718" y="8143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А</a:t>
            </a:r>
          </a:p>
        </p:txBody>
      </p:sp>
      <p:sp>
        <p:nvSpPr>
          <p:cNvPr id="177" name="Прямоугольник 176"/>
          <p:cNvSpPr/>
          <p:nvPr/>
        </p:nvSpPr>
        <p:spPr>
          <a:xfrm>
            <a:off x="4833918" y="142398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Т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4224318" y="142398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Е</a:t>
            </a:r>
          </a:p>
        </p:txBody>
      </p:sp>
      <p:sp>
        <p:nvSpPr>
          <p:cNvPr id="179" name="Прямоугольник 178"/>
          <p:cNvSpPr/>
          <p:nvPr/>
        </p:nvSpPr>
        <p:spPr>
          <a:xfrm>
            <a:off x="3614718" y="142398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М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2395518" y="142398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Д</a:t>
            </a:r>
          </a:p>
        </p:txBody>
      </p:sp>
      <p:sp>
        <p:nvSpPr>
          <p:cNvPr id="181" name="Прямоугольник 180"/>
          <p:cNvSpPr/>
          <p:nvPr/>
        </p:nvSpPr>
        <p:spPr>
          <a:xfrm>
            <a:off x="1785918" y="8143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Г</a:t>
            </a:r>
          </a:p>
        </p:txBody>
      </p:sp>
      <p:sp>
        <p:nvSpPr>
          <p:cNvPr id="182" name="Прямоугольник 181"/>
          <p:cNvSpPr/>
          <p:nvPr/>
        </p:nvSpPr>
        <p:spPr>
          <a:xfrm>
            <a:off x="2395518" y="8143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Е</a:t>
            </a:r>
          </a:p>
        </p:txBody>
      </p:sp>
      <p:sp>
        <p:nvSpPr>
          <p:cNvPr id="183" name="Прямоугольник 182"/>
          <p:cNvSpPr/>
          <p:nvPr/>
        </p:nvSpPr>
        <p:spPr>
          <a:xfrm>
            <a:off x="5443518" y="142398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Р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6053118" y="142398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А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3614718" y="26431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А</a:t>
            </a:r>
          </a:p>
        </p:txBody>
      </p:sp>
      <p:sp>
        <p:nvSpPr>
          <p:cNvPr id="186" name="Прямоугольник 185"/>
          <p:cNvSpPr/>
          <p:nvPr/>
        </p:nvSpPr>
        <p:spPr>
          <a:xfrm>
            <a:off x="3614718" y="2033582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/>
              <a:t>С</a:t>
            </a:r>
            <a:endParaRPr lang="ru-RU" sz="2800" b="1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2395518" y="2033582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Е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1785918" y="2033582"/>
            <a:ext cx="5334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З</a:t>
            </a:r>
          </a:p>
        </p:txBody>
      </p:sp>
      <p:sp>
        <p:nvSpPr>
          <p:cNvPr id="189" name="Прямоугольник 188"/>
          <p:cNvSpPr/>
          <p:nvPr/>
        </p:nvSpPr>
        <p:spPr>
          <a:xfrm>
            <a:off x="1176318" y="26431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А</a:t>
            </a:r>
          </a:p>
        </p:txBody>
      </p:sp>
      <p:sp>
        <p:nvSpPr>
          <p:cNvPr id="190" name="Прямоугольник 189"/>
          <p:cNvSpPr/>
          <p:nvPr/>
        </p:nvSpPr>
        <p:spPr>
          <a:xfrm>
            <a:off x="1785918" y="26431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Ф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2395518" y="26431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И</a:t>
            </a:r>
          </a:p>
        </p:txBody>
      </p:sp>
      <p:sp>
        <p:nvSpPr>
          <p:cNvPr id="192" name="Прямоугольник 191"/>
          <p:cNvSpPr/>
          <p:nvPr/>
        </p:nvSpPr>
        <p:spPr>
          <a:xfrm>
            <a:off x="566718" y="325278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Т</a:t>
            </a:r>
          </a:p>
        </p:txBody>
      </p:sp>
      <p:sp>
        <p:nvSpPr>
          <p:cNvPr id="193" name="Прямоугольник 192"/>
          <p:cNvSpPr/>
          <p:nvPr/>
        </p:nvSpPr>
        <p:spPr>
          <a:xfrm>
            <a:off x="1176318" y="325278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А</a:t>
            </a:r>
          </a:p>
        </p:txBody>
      </p:sp>
      <p:sp>
        <p:nvSpPr>
          <p:cNvPr id="194" name="Прямоугольник 193"/>
          <p:cNvSpPr/>
          <p:nvPr/>
        </p:nvSpPr>
        <p:spPr>
          <a:xfrm>
            <a:off x="1785918" y="325278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Л</a:t>
            </a:r>
          </a:p>
        </p:txBody>
      </p:sp>
      <p:sp>
        <p:nvSpPr>
          <p:cNvPr id="195" name="Прямоугольник 194"/>
          <p:cNvSpPr/>
          <p:nvPr/>
        </p:nvSpPr>
        <p:spPr>
          <a:xfrm>
            <a:off x="2395518" y="325278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И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4819600" y="4905380"/>
            <a:ext cx="533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Ц</a:t>
            </a:r>
          </a:p>
        </p:txBody>
      </p:sp>
      <p:sp>
        <p:nvSpPr>
          <p:cNvPr id="197" name="Прямоугольник 196"/>
          <p:cNvSpPr/>
          <p:nvPr/>
        </p:nvSpPr>
        <p:spPr>
          <a:xfrm>
            <a:off x="1176318" y="38623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К</a:t>
            </a:r>
          </a:p>
        </p:txBody>
      </p:sp>
      <p:sp>
        <p:nvSpPr>
          <p:cNvPr id="198" name="Прямоугольник 197"/>
          <p:cNvSpPr/>
          <p:nvPr/>
        </p:nvSpPr>
        <p:spPr>
          <a:xfrm>
            <a:off x="1785918" y="38623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Л</a:t>
            </a:r>
          </a:p>
        </p:txBody>
      </p:sp>
      <p:sp>
        <p:nvSpPr>
          <p:cNvPr id="199" name="Прямоугольник 198"/>
          <p:cNvSpPr/>
          <p:nvPr/>
        </p:nvSpPr>
        <p:spPr>
          <a:xfrm>
            <a:off x="2395518" y="3862382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И</a:t>
            </a:r>
          </a:p>
        </p:txBody>
      </p:sp>
      <p:sp>
        <p:nvSpPr>
          <p:cNvPr id="200" name="Прямоугольник 199"/>
          <p:cNvSpPr/>
          <p:nvPr/>
        </p:nvSpPr>
        <p:spPr>
          <a:xfrm>
            <a:off x="4819600" y="5514980"/>
            <a:ext cx="533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И</a:t>
            </a:r>
          </a:p>
        </p:txBody>
      </p:sp>
      <p:sp>
        <p:nvSpPr>
          <p:cNvPr id="201" name="Прямоугольник 200"/>
          <p:cNvSpPr/>
          <p:nvPr/>
        </p:nvSpPr>
        <p:spPr>
          <a:xfrm>
            <a:off x="4819600" y="6124580"/>
            <a:ext cx="533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Я</a:t>
            </a:r>
          </a:p>
        </p:txBody>
      </p:sp>
      <p:sp>
        <p:nvSpPr>
          <p:cNvPr id="202" name="Прямоугольник 201"/>
          <p:cNvSpPr/>
          <p:nvPr/>
        </p:nvSpPr>
        <p:spPr>
          <a:xfrm>
            <a:off x="7696200" y="3190868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С</a:t>
            </a:r>
          </a:p>
        </p:txBody>
      </p:sp>
      <p:sp>
        <p:nvSpPr>
          <p:cNvPr id="203" name="Прямоугольник 202"/>
          <p:cNvSpPr/>
          <p:nvPr/>
        </p:nvSpPr>
        <p:spPr>
          <a:xfrm>
            <a:off x="7124696" y="3190868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Е</a:t>
            </a:r>
          </a:p>
        </p:txBody>
      </p:sp>
      <p:sp>
        <p:nvSpPr>
          <p:cNvPr id="204" name="Прямоугольник 203"/>
          <p:cNvSpPr/>
          <p:nvPr/>
        </p:nvSpPr>
        <p:spPr>
          <a:xfrm>
            <a:off x="6553192" y="3190868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М</a:t>
            </a:r>
          </a:p>
        </p:txBody>
      </p:sp>
      <p:sp>
        <p:nvSpPr>
          <p:cNvPr id="205" name="Прямоугольник 204"/>
          <p:cNvSpPr/>
          <p:nvPr/>
        </p:nvSpPr>
        <p:spPr>
          <a:xfrm>
            <a:off x="5981688" y="3190868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Р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5410184" y="3190868"/>
            <a:ext cx="533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Е</a:t>
            </a:r>
          </a:p>
        </p:txBody>
      </p:sp>
      <p:sp>
        <p:nvSpPr>
          <p:cNvPr id="207" name="Прямоугольник 206"/>
          <p:cNvSpPr/>
          <p:nvPr/>
        </p:nvSpPr>
        <p:spPr>
          <a:xfrm>
            <a:off x="5981688" y="376237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08" name="Прямоугольник 207"/>
          <p:cNvSpPr/>
          <p:nvPr/>
        </p:nvSpPr>
        <p:spPr>
          <a:xfrm>
            <a:off x="4838680" y="3762372"/>
            <a:ext cx="5334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Р</a:t>
            </a:r>
          </a:p>
        </p:txBody>
      </p:sp>
      <p:sp>
        <p:nvSpPr>
          <p:cNvPr id="209" name="Прямоугольник 208"/>
          <p:cNvSpPr/>
          <p:nvPr/>
        </p:nvSpPr>
        <p:spPr>
          <a:xfrm>
            <a:off x="4210000" y="612458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И</a:t>
            </a:r>
          </a:p>
        </p:txBody>
      </p:sp>
      <p:sp>
        <p:nvSpPr>
          <p:cNvPr id="210" name="Прямоугольник 209"/>
          <p:cNvSpPr/>
          <p:nvPr/>
        </p:nvSpPr>
        <p:spPr>
          <a:xfrm>
            <a:off x="5410184" y="4333876"/>
            <a:ext cx="5334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С</a:t>
            </a:r>
          </a:p>
        </p:txBody>
      </p:sp>
      <p:sp>
        <p:nvSpPr>
          <p:cNvPr id="211" name="Прямоугольник 210"/>
          <p:cNvSpPr/>
          <p:nvPr/>
        </p:nvSpPr>
        <p:spPr>
          <a:xfrm>
            <a:off x="4195738" y="4333876"/>
            <a:ext cx="5334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Р</a:t>
            </a:r>
          </a:p>
        </p:txBody>
      </p:sp>
      <p:sp>
        <p:nvSpPr>
          <p:cNvPr id="212" name="Прямоугольник 211"/>
          <p:cNvSpPr/>
          <p:nvPr/>
        </p:nvSpPr>
        <p:spPr>
          <a:xfrm>
            <a:off x="3624234" y="4333876"/>
            <a:ext cx="5334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А</a:t>
            </a:r>
          </a:p>
        </p:txBody>
      </p:sp>
      <p:sp>
        <p:nvSpPr>
          <p:cNvPr id="213" name="Прямоугольник 212"/>
          <p:cNvSpPr/>
          <p:nvPr/>
        </p:nvSpPr>
        <p:spPr>
          <a:xfrm>
            <a:off x="1162000" y="5514980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А</a:t>
            </a:r>
          </a:p>
        </p:txBody>
      </p:sp>
      <p:sp>
        <p:nvSpPr>
          <p:cNvPr id="214" name="Прямоугольник 213"/>
          <p:cNvSpPr/>
          <p:nvPr/>
        </p:nvSpPr>
        <p:spPr>
          <a:xfrm>
            <a:off x="1771600" y="5514980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С</a:t>
            </a:r>
          </a:p>
        </p:txBody>
      </p:sp>
      <p:sp>
        <p:nvSpPr>
          <p:cNvPr id="215" name="Прямоугольник 214"/>
          <p:cNvSpPr/>
          <p:nvPr/>
        </p:nvSpPr>
        <p:spPr>
          <a:xfrm>
            <a:off x="2381200" y="5514980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К</a:t>
            </a:r>
          </a:p>
        </p:txBody>
      </p:sp>
      <p:sp>
        <p:nvSpPr>
          <p:cNvPr id="216" name="Прямоугольник 215"/>
          <p:cNvSpPr/>
          <p:nvPr/>
        </p:nvSpPr>
        <p:spPr>
          <a:xfrm>
            <a:off x="2990800" y="5514980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Л</a:t>
            </a:r>
          </a:p>
        </p:txBody>
      </p:sp>
      <p:sp>
        <p:nvSpPr>
          <p:cNvPr id="217" name="Прямоугольник 216"/>
          <p:cNvSpPr/>
          <p:nvPr/>
        </p:nvSpPr>
        <p:spPr>
          <a:xfrm>
            <a:off x="3600400" y="5514980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Е</a:t>
            </a:r>
          </a:p>
        </p:txBody>
      </p:sp>
      <p:sp>
        <p:nvSpPr>
          <p:cNvPr id="218" name="Прямоугольник 217"/>
          <p:cNvSpPr/>
          <p:nvPr/>
        </p:nvSpPr>
        <p:spPr>
          <a:xfrm>
            <a:off x="4210000" y="5514980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П</a:t>
            </a:r>
          </a:p>
        </p:txBody>
      </p:sp>
      <p:sp>
        <p:nvSpPr>
          <p:cNvPr id="219" name="Прямоугольник 218"/>
          <p:cNvSpPr/>
          <p:nvPr/>
        </p:nvSpPr>
        <p:spPr>
          <a:xfrm>
            <a:off x="5410184" y="5476884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Й</a:t>
            </a:r>
          </a:p>
        </p:txBody>
      </p:sp>
      <p:sp>
        <p:nvSpPr>
          <p:cNvPr id="220" name="Прямоугольник 219"/>
          <p:cNvSpPr/>
          <p:nvPr/>
        </p:nvSpPr>
        <p:spPr>
          <a:xfrm>
            <a:off x="1771600" y="612458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Л</a:t>
            </a:r>
          </a:p>
        </p:txBody>
      </p:sp>
      <p:sp>
        <p:nvSpPr>
          <p:cNvPr id="221" name="Прямоугольник 220"/>
          <p:cNvSpPr/>
          <p:nvPr/>
        </p:nvSpPr>
        <p:spPr>
          <a:xfrm>
            <a:off x="2381200" y="612458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И</a:t>
            </a:r>
          </a:p>
        </p:txBody>
      </p:sp>
      <p:sp>
        <p:nvSpPr>
          <p:cNvPr id="222" name="Прямоугольник 221"/>
          <p:cNvSpPr/>
          <p:nvPr/>
        </p:nvSpPr>
        <p:spPr>
          <a:xfrm>
            <a:off x="2990800" y="612458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М</a:t>
            </a:r>
          </a:p>
        </p:txBody>
      </p:sp>
      <p:sp>
        <p:nvSpPr>
          <p:cNvPr id="223" name="Прямоугольник 222"/>
          <p:cNvSpPr/>
          <p:nvPr/>
        </p:nvSpPr>
        <p:spPr>
          <a:xfrm>
            <a:off x="3600400" y="612458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Н</a:t>
            </a:r>
          </a:p>
        </p:txBody>
      </p:sp>
      <p:sp>
        <p:nvSpPr>
          <p:cNvPr id="224" name="Прямоугольник 223"/>
          <p:cNvSpPr/>
          <p:nvPr/>
        </p:nvSpPr>
        <p:spPr>
          <a:xfrm>
            <a:off x="552400" y="612458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П</a:t>
            </a:r>
          </a:p>
        </p:txBody>
      </p:sp>
      <p:sp>
        <p:nvSpPr>
          <p:cNvPr id="225" name="Прямоугольник 224"/>
          <p:cNvSpPr/>
          <p:nvPr/>
        </p:nvSpPr>
        <p:spPr>
          <a:xfrm>
            <a:off x="1162000" y="6124580"/>
            <a:ext cx="533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О</a:t>
            </a:r>
          </a:p>
        </p:txBody>
      </p:sp>
      <p:sp>
        <p:nvSpPr>
          <p:cNvPr id="226" name="Прямоугольник 225"/>
          <p:cNvSpPr/>
          <p:nvPr/>
        </p:nvSpPr>
        <p:spPr>
          <a:xfrm>
            <a:off x="6053118" y="20478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С</a:t>
            </a:r>
          </a:p>
        </p:txBody>
      </p:sp>
      <p:sp>
        <p:nvSpPr>
          <p:cNvPr id="227" name="Прямоугольник 226"/>
          <p:cNvSpPr/>
          <p:nvPr/>
        </p:nvSpPr>
        <p:spPr>
          <a:xfrm>
            <a:off x="4195738" y="376237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А</a:t>
            </a:r>
          </a:p>
        </p:txBody>
      </p:sp>
      <p:sp>
        <p:nvSpPr>
          <p:cNvPr id="228" name="Прямоугольник 227"/>
          <p:cNvSpPr/>
          <p:nvPr/>
        </p:nvSpPr>
        <p:spPr>
          <a:xfrm>
            <a:off x="552400" y="4905380"/>
            <a:ext cx="533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Т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162000" y="4905380"/>
            <a:ext cx="533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Р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771600" y="4905380"/>
            <a:ext cx="533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Е</a:t>
            </a:r>
          </a:p>
        </p:txBody>
      </p:sp>
      <p:sp>
        <p:nvSpPr>
          <p:cNvPr id="231" name="Прямоугольник 230"/>
          <p:cNvSpPr/>
          <p:nvPr/>
        </p:nvSpPr>
        <p:spPr>
          <a:xfrm>
            <a:off x="2381200" y="4905380"/>
            <a:ext cx="533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З</a:t>
            </a:r>
          </a:p>
        </p:txBody>
      </p:sp>
      <p:sp>
        <p:nvSpPr>
          <p:cNvPr id="232" name="Прямоугольник 231"/>
          <p:cNvSpPr/>
          <p:nvPr/>
        </p:nvSpPr>
        <p:spPr>
          <a:xfrm>
            <a:off x="2990800" y="4905380"/>
            <a:ext cx="533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У</a:t>
            </a:r>
          </a:p>
        </p:txBody>
      </p:sp>
      <p:sp>
        <p:nvSpPr>
          <p:cNvPr id="233" name="Прямоугольник 232"/>
          <p:cNvSpPr/>
          <p:nvPr/>
        </p:nvSpPr>
        <p:spPr>
          <a:xfrm>
            <a:off x="4210000" y="4905380"/>
            <a:ext cx="533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Е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3600400" y="4905380"/>
            <a:ext cx="533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Б</a:t>
            </a:r>
          </a:p>
        </p:txBody>
      </p:sp>
      <p:sp>
        <p:nvSpPr>
          <p:cNvPr id="308" name="Прямоугольник 307"/>
          <p:cNvSpPr/>
          <p:nvPr/>
        </p:nvSpPr>
        <p:spPr>
          <a:xfrm>
            <a:off x="6553192" y="376237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309" name="Прямоугольник 308"/>
          <p:cNvSpPr/>
          <p:nvPr/>
        </p:nvSpPr>
        <p:spPr>
          <a:xfrm>
            <a:off x="7124696" y="376237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10" name="Прямоугольник 309"/>
          <p:cNvSpPr/>
          <p:nvPr/>
        </p:nvSpPr>
        <p:spPr>
          <a:xfrm>
            <a:off x="7696200" y="376237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11" name="Прямоугольник 310"/>
          <p:cNvSpPr/>
          <p:nvPr/>
        </p:nvSpPr>
        <p:spPr>
          <a:xfrm>
            <a:off x="8267704" y="3762372"/>
            <a:ext cx="53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А</a:t>
            </a:r>
            <a:endParaRPr lang="ru-RU" sz="2800" b="1" dirty="0"/>
          </a:p>
        </p:txBody>
      </p:sp>
      <p:pic>
        <p:nvPicPr>
          <p:cNvPr id="79" name="Рисунок 78" descr="C:\Users\а11\Documents\Мои документы\Человечки\j0078718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143512"/>
            <a:ext cx="13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anchor="ctr"/>
          <a:lstStyle/>
          <a:p>
            <a:pPr algn="ctr"/>
            <a:r>
              <a:rPr lang="ru-RU" b="1" dirty="0" smtClean="0"/>
              <a:t>План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76400"/>
            <a:ext cx="7143768" cy="4267200"/>
          </a:xfrm>
        </p:spPr>
        <p:txBody>
          <a:bodyPr/>
          <a:lstStyle/>
          <a:p>
            <a:r>
              <a:rPr lang="ru-RU" b="1" dirty="0" smtClean="0"/>
              <a:t>История кроссворда</a:t>
            </a:r>
          </a:p>
          <a:p>
            <a:r>
              <a:rPr lang="ru-RU" b="1" dirty="0" smtClean="0"/>
              <a:t>Виды кроссвордов</a:t>
            </a:r>
          </a:p>
          <a:p>
            <a:r>
              <a:rPr lang="ru-RU" b="1" dirty="0" smtClean="0"/>
              <a:t>О пользе кроссвордов для здоровья</a:t>
            </a:r>
          </a:p>
          <a:p>
            <a:r>
              <a:rPr lang="ru-RU" b="1" dirty="0" smtClean="0"/>
              <a:t>Методические рекомендации по использованию кроссвордов</a:t>
            </a:r>
            <a:endParaRPr lang="ru-RU" b="1" dirty="0"/>
          </a:p>
        </p:txBody>
      </p:sp>
      <p:pic>
        <p:nvPicPr>
          <p:cNvPr id="7" name="Рисунок 6" descr="C:\Users\а11\Documents\Мои документы\Человечки\j0078811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2000264" cy="197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r>
              <a:rPr lang="ru-RU" sz="4000" b="1" dirty="0" smtClean="0"/>
              <a:t>Методика использования кроссвордов на уроках 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357430"/>
            <a:ext cx="657229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	Чтобы у ребят не пропадал интерес к решению кроссвордов, надо разнообразить их содержание и форму предъявления: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часть из них давать индивидуально (в этом случае оценке подлежат успехи отдельного ученика), а часть — коллективу.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некоторые кроссворды можно отгадывать всем классом, учитывая активность, «находчивость» и эрудицию каждого и выставляя лишь хорошие отметки наиболее «удачливым». </a:t>
            </a:r>
            <a:endParaRPr lang="ru-RU" dirty="0"/>
          </a:p>
        </p:txBody>
      </p:sp>
      <p:pic>
        <p:nvPicPr>
          <p:cNvPr id="7" name="Рисунок 6" descr="C:\Users\а11\Documents\Мои документы\Человечки\j0078742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1814559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357422" y="1571612"/>
            <a:ext cx="6572296" cy="4339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Весьма полезный вид самостоятельной работы учащихся —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кроссвордов самими школьниками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Особенно целесообразно с методической точки зрения составление тематических кроссвордов: оно требует хорошего знания выбранной темы, умения чётко формулировать определения понятий.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предложить такие задания на составление тематических кроссвордов: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сообщается только перечень терминов и слов по теме. Требуется сконструировать сетку, пронумеровать ее, расставить слова, сформулировать вопросы (как правило, это задание группе);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называется только тема курса истории, всё остальное учащиеся делают сами (задание выполняется группами или индивидуально в качестве домашнего).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r>
              <a:rPr lang="ru-RU" sz="4000" b="1" dirty="0" smtClean="0"/>
              <a:t>Методика использования кроссвордов на уроках 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428736"/>
            <a:ext cx="657229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	Анализ составленных учащимися кроссвордов мы проводим по таким критериям: а) количество вопросов; б) их качество. Количество вопросов оценивается не по абсолютному их числу, а по числу смысловых элементов, с которыми они связаны. Качество вопросов определяется характером мыслительных операций, которые необходимы для конструирования ответа. </a:t>
            </a:r>
            <a:endParaRPr lang="ru-RU" dirty="0"/>
          </a:p>
        </p:txBody>
      </p:sp>
      <p:pic>
        <p:nvPicPr>
          <p:cNvPr id="6" name="Рисунок 5" descr="C:\Users\а11\Documents\Мои документы\Человечки\j0078744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636"/>
            <a:ext cx="1614515" cy="160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357422" y="3571877"/>
            <a:ext cx="657226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учетом последнего можно выделить такие типы вопросов: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429132"/>
            <a:ext cx="65722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1. Указывающие на сущность понятия, на характерные признаки явления. Такие вопросы активизируют работу памяти, стимулируют повторение того, что усвоено при изучении конкретной темы.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4429132"/>
            <a:ext cx="657229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2. Содержащие указания на причины явления, на установление причинных связей. Подобного рода вопросы предполагают установление связей между явлениями, выделение в изучаемой теме узловых моментов, определенной систематизации знаний.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4429132"/>
            <a:ext cx="6572296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3. Акцентирующие внимание на причинно-следственных связях между явлениями, изучаемыми в разных темах (разделах) курса. Подобные вопросы требуют обобщения, проведения аналогий, выдвижения гипотез и т.п.; они побуждают к установлению многогранных связей всего изученного материала, анализ усвоенных знаний под новым углом зрения.</a:t>
            </a:r>
          </a:p>
          <a:p>
            <a:pPr algn="just"/>
            <a:r>
              <a:rPr lang="ru-RU" dirty="0" smtClean="0"/>
              <a:t>4. Выражающие межпредметные связи.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r>
              <a:rPr lang="ru-RU" sz="4000" b="1" dirty="0" smtClean="0"/>
              <a:t>Методика использования кроссвордов на уроках </a:t>
            </a:r>
            <a:endParaRPr lang="ru-RU" sz="4000" b="1" dirty="0"/>
          </a:p>
        </p:txBody>
      </p:sp>
      <p:pic>
        <p:nvPicPr>
          <p:cNvPr id="6" name="Рисунок 5" descr="C:\Users\а11\Documents\Мои документы\Человечки\j0078744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636"/>
            <a:ext cx="1614515" cy="160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28860" y="1785926"/>
            <a:ext cx="6357982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850" algn="just">
              <a:lnSpc>
                <a:spcPct val="150000"/>
              </a:lnSpc>
              <a:spcBef>
                <a:spcPct val="0"/>
              </a:spcBef>
              <a:tabLst>
                <a:tab pos="457200" algn="l"/>
              </a:tabLst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Таким образом, работая с кроссвордами на уроках истории, дети:</a:t>
            </a:r>
          </a:p>
          <a:p>
            <a:pPr indent="45085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лучше усваивают учебный материал; </a:t>
            </a:r>
          </a:p>
          <a:p>
            <a:pPr indent="45085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учатся выделять главное; </a:t>
            </a:r>
          </a:p>
          <a:p>
            <a:pPr indent="45085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учатся делать логические выводы, используя опорные слова; </a:t>
            </a:r>
          </a:p>
          <a:p>
            <a:pPr indent="45085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облегчают себе изложение нового материала;</a:t>
            </a:r>
          </a:p>
          <a:p>
            <a:pPr indent="450850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проявляют больший интерес к предмету.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pPr algn="ctr"/>
            <a:r>
              <a:rPr lang="ru-RU" b="1" dirty="0" smtClean="0"/>
              <a:t>Источники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143108" y="1142984"/>
            <a:ext cx="6572264" cy="3357586"/>
          </a:xfrm>
        </p:spPr>
        <p:txBody>
          <a:bodyPr anchor="t"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http://pish.ru/application/historymethod/historylessonelement/413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http://knijkindom.blogspot.ru/2011/12/blog-post_9295.html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http://fizik.bos.ru/kross/metod.htm#1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http://www.e-crossword.ru/history/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5" name="Рисунок 4" descr="C:\Users\а11\Documents\Мои документы\Человечки\j0289003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929198"/>
            <a:ext cx="107157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pPr algn="ctr"/>
            <a:r>
              <a:rPr lang="ru-RU" b="1" dirty="0" smtClean="0"/>
              <a:t>История кроссворда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1142984"/>
            <a:ext cx="6500858" cy="22467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Кроссворд — это задача-головоломка; ее суть в заполнении пересекающихся рядов клеток словами, разгадываемыми по приводимому списку определений смысла этих слов. Название игры имеет английское происхождение (англ.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cross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пересечение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слово) и переводится как «крест-слово». Отсюда и русское название кроссворда —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крестословица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3500438"/>
            <a:ext cx="6500858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раскопках древнеримского поселения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Коринум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1868 году в Англии была найдена плита с изображенным на ней рисунком, очень похожим на кроссворд. Находка датировалась III–IV веками. Нечто подобное было обнаружено и на колонне в знаменитых Помпеях при раскопках 1936 года. Это творение относилось к 79 году нашей эры и поражало тем, что кроссворд мог читаться одинаково слева направо, справа налево, сверху вниз и снизу вверх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http://sovsibir.ru/up/2010/205/205-49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071546"/>
            <a:ext cx="6715172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а11\Documents\Мои документы\Человечки\j0078805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14950"/>
            <a:ext cx="187165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pPr algn="ctr"/>
            <a:r>
              <a:rPr lang="ru-RU" b="1" dirty="0" smtClean="0"/>
              <a:t>История кроссворда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1142984"/>
            <a:ext cx="692948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кроссворда насчитывает всего около ста лет.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 называться родиной кроссвордов (в его современном виде) по-прежнему оспаривают Англия, США и ЮАР. 	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2285992"/>
            <a:ext cx="692948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Англичане считают, что родиной кроссворда является именно Туманный Альбион, а автором первых кроссвордов - Майкл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публиковавший их в газете "Тайм" в конце 19 века.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3500438"/>
            <a:ext cx="6643734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достоверная версия приписывает авторство первого кроссворда английскому журналисту Артуру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Уинну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эмигрировавшему в США. Его кроссворд был опубликован 21 декабря 1913 г. в воскресном приложении к газете «Нью-Йорк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уорд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Причем толчком к составлению кроссворда стал некий листок с необычным образом записанными словами, найденный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Уинном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среди бумаг своего дедушки.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3429000"/>
            <a:ext cx="6929486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Любопытна и другая история (или, скорее, легенда) о происхождении кроссворда. Согласно ей, изобретателем кроссворда считается южноафриканец Виктор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Орвилл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который, будучи заключенным в тюрьме, однажды задумчиво глядел на каменный пол, освещенный солнцем, пробивавшимся сквозь прутья решетки, и, видя «солнечные квадраты», неожиданно пришел к мысли, что в них можно вписать слова особым, «кроссвордным» способом, то есть так, чтобы слова пересекались на буквах. Своё творение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Орвилл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назвал игрой «Туда-сюда по квадрату» и послал в редакцию одной из газет г. Кейптауна. Игра понравилась, тираж газеты резко возрос,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Орвилл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выйдя на свободу, стал богатым человеком. 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а11\Documents\Мои документы\Человечки\j0078805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4950"/>
            <a:ext cx="187165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pPr algn="ctr"/>
            <a:r>
              <a:rPr lang="ru-RU" b="1" dirty="0" smtClean="0"/>
              <a:t>Виды кроссвордов</a:t>
            </a:r>
            <a:endParaRPr lang="ru-RU" b="1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9144000" cy="639762"/>
          </a:xfrm>
        </p:spPr>
        <p:txBody>
          <a:bodyPr anchor="ctr"/>
          <a:lstStyle/>
          <a:p>
            <a:pPr algn="ctr"/>
            <a:r>
              <a:rPr lang="ru-RU" dirty="0" smtClean="0"/>
              <a:t>Классический кроссворд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071670" y="1714488"/>
            <a:ext cx="678661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Рисунок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данного кроссворда имеет, как правило, двух- или четырехстороннюю симметрию. Желательно, минимум, два пересечения, а в идеале, одиночные черные блоки, соприкасающиеся по диагонали. Бывают открытые кроссворды, т.е. черные блоки имеются и снаружи или закрытые - снаружи кроссворда только буквы.</a:t>
            </a:r>
          </a:p>
        </p:txBody>
      </p:sp>
      <p:pic>
        <p:nvPicPr>
          <p:cNvPr id="16388" name="Picture 4" descr="http://easycross.chat.ru/ex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71942"/>
            <a:ext cx="2514584" cy="2514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http://absite.ru/crossw/img/set_46-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3714752"/>
            <a:ext cx="250033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а11\Documents\Мои документы\Человечки\j0289003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429132"/>
            <a:ext cx="1214446" cy="19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pPr algn="ctr"/>
            <a:r>
              <a:rPr lang="ru-RU" b="1" dirty="0" smtClean="0"/>
              <a:t>Виды кроссвордов</a:t>
            </a:r>
            <a:endParaRPr lang="ru-RU" b="1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9144000" cy="639762"/>
          </a:xfrm>
        </p:spPr>
        <p:txBody>
          <a:bodyPr/>
          <a:lstStyle/>
          <a:p>
            <a:pPr algn="ctr"/>
            <a:r>
              <a:rPr lang="ru-RU" dirty="0" smtClean="0"/>
              <a:t>Сканворд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000232" y="1714488"/>
            <a:ext cx="68580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Вопросы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словам записываются внутри сетки, в клетках не занятых буквами. Соответствие вопросов словам указывается стрелками. Если стрелки только горизонтальные и вертикальные - тип сканворда готика. Если есть стрелки и по диагонали, то италика</a:t>
            </a:r>
          </a:p>
        </p:txBody>
      </p:sp>
      <p:pic>
        <p:nvPicPr>
          <p:cNvPr id="17410" name="Picture 2" descr="http://cross-portal.ru/cross/ex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3214686"/>
            <a:ext cx="2714582" cy="271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http://www.topglory.biz/ks/skan/im/xle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4214818"/>
            <a:ext cx="3532669" cy="230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а11\Documents\Мои документы\Человечки\j0289003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429132"/>
            <a:ext cx="1214446" cy="19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pPr algn="ctr"/>
            <a:r>
              <a:rPr lang="ru-RU" b="1" dirty="0" smtClean="0"/>
              <a:t>Виды кроссвордов</a:t>
            </a:r>
            <a:endParaRPr lang="ru-RU" b="1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9144000" cy="639762"/>
          </a:xfrm>
        </p:spPr>
        <p:txBody>
          <a:bodyPr anchor="ctr"/>
          <a:lstStyle/>
          <a:p>
            <a:pPr algn="ctr"/>
            <a:r>
              <a:rPr lang="ru-RU" dirty="0" smtClean="0"/>
              <a:t>Эстонский кроссворд (с перегородками)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071670" y="1714488"/>
            <a:ext cx="67866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Слова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этом кроссворде разделены не блоками, а утолщенными сторонами клеток, в которых расположены буквы. Данные кроссворды выглядят очень плотными</a:t>
            </a:r>
          </a:p>
        </p:txBody>
      </p:sp>
      <p:pic>
        <p:nvPicPr>
          <p:cNvPr id="18434" name="Picture 2" descr="http://www.scanword.info/crossword/cross_e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835" y="3000372"/>
            <a:ext cx="4100595" cy="302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а11\Documents\Мои документы\Человечки\j0289003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429132"/>
            <a:ext cx="1214446" cy="19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pPr algn="ctr"/>
            <a:r>
              <a:rPr lang="ru-RU" b="1" dirty="0" smtClean="0"/>
              <a:t>Виды кроссвордов</a:t>
            </a:r>
            <a:endParaRPr lang="ru-RU" b="1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9144000" cy="639762"/>
          </a:xfrm>
        </p:spPr>
        <p:txBody>
          <a:bodyPr anchor="ctr"/>
          <a:lstStyle/>
          <a:p>
            <a:pPr algn="ctr"/>
            <a:r>
              <a:rPr lang="ru-RU" dirty="0" smtClean="0"/>
              <a:t>Кейворд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43108" y="2214554"/>
            <a:ext cx="2714644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Разновидность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кроссворда, в клетках которого указаны числа заменяющие буквы.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одинаковых букв одинаковые числа. Возможно, для упрощения разгадывания кроссворда, в нём уже указывается какое либо слово</a:t>
            </a:r>
          </a:p>
        </p:txBody>
      </p:sp>
      <p:pic>
        <p:nvPicPr>
          <p:cNvPr id="19460" name="Picture 4" descr="http://cross-portal.ru/cross/ex33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643338" cy="483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а11\Documents\Мои документы\Человечки\j0289003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429132"/>
            <a:ext cx="1214446" cy="19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/>
          <a:p>
            <a:pPr algn="ctr"/>
            <a:r>
              <a:rPr lang="ru-RU" b="1" dirty="0" smtClean="0"/>
              <a:t>Виды кроссвордов</a:t>
            </a:r>
            <a:endParaRPr lang="ru-RU" b="1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9144000" cy="639762"/>
          </a:xfrm>
        </p:spPr>
        <p:txBody>
          <a:bodyPr anchor="ctr"/>
          <a:lstStyle/>
          <a:p>
            <a:pPr algn="ctr"/>
            <a:r>
              <a:rPr lang="ru-RU" dirty="0" smtClean="0"/>
              <a:t>Крисс - кросс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000232" y="1643050"/>
            <a:ext cx="671517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сетка кроссворда и слова, которые необходимо в ней разместить. Возможно, также как и в кейворде, в сетке вписано слово или буквы, чтобы упростить начальный процесс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2" name="Picture 2" descr="http://www.graycell.ru/download/preview/Criss2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000372"/>
            <a:ext cx="2928926" cy="2928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www.graycell.ru/download/preview/Criss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429000"/>
            <a:ext cx="278608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а11\Documents\Мои документы\Человечки\j0289003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429132"/>
            <a:ext cx="1214446" cy="19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7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758</TotalTime>
  <Words>1255</Words>
  <Application>Microsoft Office PowerPoint</Application>
  <PresentationFormat>Экран (4:3)</PresentationFormat>
  <Paragraphs>239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Тема17</vt:lpstr>
      <vt:lpstr>    Кроссворд  на уроках истории, обществознания,  МХК</vt:lpstr>
      <vt:lpstr>План</vt:lpstr>
      <vt:lpstr>История кроссворда</vt:lpstr>
      <vt:lpstr>История кроссворда</vt:lpstr>
      <vt:lpstr>Виды кроссвордов</vt:lpstr>
      <vt:lpstr>Виды кроссвордов</vt:lpstr>
      <vt:lpstr>Виды кроссвордов</vt:lpstr>
      <vt:lpstr>Виды кроссвордов</vt:lpstr>
      <vt:lpstr>Виды кроссвордов</vt:lpstr>
      <vt:lpstr>Виды кроссвордов</vt:lpstr>
      <vt:lpstr>О пользе  кроссвордов для здоровья</vt:lpstr>
      <vt:lpstr>Методика использования кроссвордов на уроках </vt:lpstr>
      <vt:lpstr>Методика использования кроссвордов на уроках </vt:lpstr>
      <vt:lpstr>Слайд 14</vt:lpstr>
      <vt:lpstr>Методика использования кроссвордов на уроках </vt:lpstr>
      <vt:lpstr>Методика использования кроссвордов на уроках </vt:lpstr>
      <vt:lpstr>Методика использования кроссвордов на уроках </vt:lpstr>
      <vt:lpstr>Слайд 18</vt:lpstr>
      <vt:lpstr>Слайд 19</vt:lpstr>
      <vt:lpstr>Методика использования кроссвордов на уроках </vt:lpstr>
      <vt:lpstr>Методика использования кроссвордов на уроках </vt:lpstr>
      <vt:lpstr>Методика использования кроссвордов на уроках 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 на уроках истории и обществознания</dc:title>
  <dc:creator>Sony</dc:creator>
  <cp:lastModifiedBy>Sony</cp:lastModifiedBy>
  <cp:revision>82</cp:revision>
  <dcterms:created xsi:type="dcterms:W3CDTF">2013-01-15T07:51:54Z</dcterms:created>
  <dcterms:modified xsi:type="dcterms:W3CDTF">2013-01-30T21:19:47Z</dcterms:modified>
</cp:coreProperties>
</file>