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12DB-B5BF-44E3-89E5-7D17DB70155A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DCEF-A91B-4D33-B729-03F236806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12DB-B5BF-44E3-89E5-7D17DB70155A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DCEF-A91B-4D33-B729-03F236806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12DB-B5BF-44E3-89E5-7D17DB70155A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DCEF-A91B-4D33-B729-03F236806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12DB-B5BF-44E3-89E5-7D17DB70155A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DCEF-A91B-4D33-B729-03F236806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12DB-B5BF-44E3-89E5-7D17DB70155A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DCEF-A91B-4D33-B729-03F236806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12DB-B5BF-44E3-89E5-7D17DB70155A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DCEF-A91B-4D33-B729-03F236806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12DB-B5BF-44E3-89E5-7D17DB70155A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DCEF-A91B-4D33-B729-03F236806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12DB-B5BF-44E3-89E5-7D17DB70155A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A9DCEF-A91B-4D33-B729-03F2368060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12DB-B5BF-44E3-89E5-7D17DB70155A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DCEF-A91B-4D33-B729-03F236806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12DB-B5BF-44E3-89E5-7D17DB70155A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5A9DCEF-A91B-4D33-B729-03F236806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3C212DB-B5BF-44E3-89E5-7D17DB70155A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DCEF-A91B-4D33-B729-03F236806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3C212DB-B5BF-44E3-89E5-7D17DB70155A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5A9DCEF-A91B-4D33-B729-03F236806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А.Л.Астахов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ОБОБЩЕНИЕ ОПЫТА РАБОТЫ ПО ПРЕПОДАВАНИЮ АНГЛИЙСКОГО ЯЗЫКА</a:t>
            </a:r>
            <a:br>
              <a:rPr lang="ru-RU" sz="4400" dirty="0" smtClean="0"/>
            </a:br>
            <a:r>
              <a:rPr lang="ru-RU" sz="4400" dirty="0" smtClean="0"/>
              <a:t>В СОШ КРИУШИНСКАЯ СРЕДНЯЯ    ШКОЛА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Мои педагогические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 изучить психолого-педагогические, методические, теоретические источники по данному вопросу; </a:t>
            </a:r>
          </a:p>
          <a:p>
            <a:r>
              <a:rPr lang="ru-RU" dirty="0" smtClean="0"/>
              <a:t>- проанализировать программу по предмету и учебную литературу с точки зрения возможностей решения поставленной проблемы; </a:t>
            </a:r>
          </a:p>
          <a:p>
            <a:r>
              <a:rPr lang="ru-RU" dirty="0" smtClean="0"/>
              <a:t>- апробировать в процессе обучения учащихся различные виды работы по формированию учебно-познавательного и информационного интереса школьников к учению; </a:t>
            </a:r>
          </a:p>
          <a:p>
            <a:r>
              <a:rPr lang="ru-RU" dirty="0" smtClean="0"/>
              <a:t>- воспитывать культуру личности, отношение к изучаемому предмету как к части общечеловеческой культуры, играющей особую роль в общественном развитии; </a:t>
            </a:r>
          </a:p>
          <a:p>
            <a:r>
              <a:rPr lang="ru-RU" dirty="0" smtClean="0"/>
              <a:t>- проанализировать результативность проведенного исследования.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приоритеты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развитие грамотной логической речи учащихся.</a:t>
            </a:r>
          </a:p>
          <a:p>
            <a:r>
              <a:rPr lang="ru-RU" dirty="0" smtClean="0"/>
              <a:t>- развитие и стимулирование познавательного интереса.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ИКТ технологий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ru-RU" sz="5600" dirty="0" smtClean="0"/>
              <a:t>подготовка печатных дидактических материалов (карточки для самостоятельных, лабораторных, практических, индивидуальных работ, обучающие и корректирующие карточки, тесты и др.) поурочных планов, календарно-тематического планирования (используется MS </a:t>
            </a:r>
            <a:r>
              <a:rPr lang="ru-RU" sz="5600" dirty="0" err="1" smtClean="0"/>
              <a:t>Office</a:t>
            </a:r>
            <a:r>
              <a:rPr lang="ru-RU" sz="5600" dirty="0" smtClean="0"/>
              <a:t> </a:t>
            </a:r>
            <a:r>
              <a:rPr lang="ru-RU" sz="5600" dirty="0" err="1" smtClean="0"/>
              <a:t>Word</a:t>
            </a:r>
            <a:r>
              <a:rPr lang="ru-RU" sz="5600" dirty="0" smtClean="0"/>
              <a:t>, MS </a:t>
            </a:r>
            <a:r>
              <a:rPr lang="ru-RU" sz="5600" dirty="0" err="1" smtClean="0"/>
              <a:t>Office</a:t>
            </a:r>
            <a:r>
              <a:rPr lang="ru-RU" sz="5600" dirty="0" smtClean="0"/>
              <a:t> </a:t>
            </a:r>
            <a:r>
              <a:rPr lang="ru-RU" sz="5600" dirty="0" err="1" smtClean="0"/>
              <a:t>Excel</a:t>
            </a:r>
            <a:r>
              <a:rPr lang="ru-RU" sz="5600" dirty="0" smtClean="0"/>
              <a:t>, MS </a:t>
            </a:r>
            <a:r>
              <a:rPr lang="ru-RU" sz="5600" dirty="0" err="1" smtClean="0"/>
              <a:t>Office</a:t>
            </a:r>
            <a:r>
              <a:rPr lang="ru-RU" sz="5600" dirty="0" smtClean="0"/>
              <a:t> </a:t>
            </a:r>
            <a:r>
              <a:rPr lang="ru-RU" sz="5600" dirty="0" err="1" smtClean="0"/>
              <a:t>Publisher</a:t>
            </a:r>
            <a:r>
              <a:rPr lang="ru-RU" sz="5600" dirty="0" smtClean="0"/>
              <a:t>);</a:t>
            </a:r>
          </a:p>
          <a:p>
            <a:pPr lvl="0"/>
            <a:r>
              <a:rPr lang="ru-RU" sz="5600" dirty="0" smtClean="0"/>
              <a:t>создание компьютерных презентаций для применения на уроках разных типов;</a:t>
            </a:r>
          </a:p>
          <a:p>
            <a:pPr lvl="0"/>
            <a:r>
              <a:rPr lang="ru-RU" sz="5600" dirty="0" smtClean="0"/>
              <a:t>разработка уроков с применением видео и аудио материалов из Интернета;</a:t>
            </a:r>
          </a:p>
          <a:p>
            <a:pPr lvl="0"/>
            <a:r>
              <a:rPr lang="ru-RU" sz="5600" dirty="0" smtClean="0"/>
              <a:t>использование тематических CD для организации деятельности обучающихся;</a:t>
            </a:r>
          </a:p>
          <a:p>
            <a:pPr lvl="0"/>
            <a:r>
              <a:rPr lang="ru-RU" sz="5600" dirty="0" smtClean="0"/>
              <a:t>использование учениками Интернета для поиска информации исторического, практического характера (в настоящий момент этой возможности наша школа лишена из-за отсутствия финансирования);</a:t>
            </a:r>
          </a:p>
          <a:p>
            <a:pPr lvl="0"/>
            <a:r>
              <a:rPr lang="ru-RU" sz="5600" dirty="0" smtClean="0"/>
              <a:t>проектная деятельность учащихся с привлечением Интернет-ресурсов.</a:t>
            </a:r>
          </a:p>
          <a:p>
            <a:pPr lvl="0"/>
            <a:r>
              <a:rPr lang="ru-RU" sz="5600" dirty="0" smtClean="0"/>
              <a:t>фрагментарное, выборочное использование дополнительного материала (например, обучение написанию </a:t>
            </a:r>
            <a:r>
              <a:rPr lang="ru-RU" sz="5600" dirty="0" err="1" smtClean="0"/>
              <a:t>чат-сообщений</a:t>
            </a:r>
            <a:r>
              <a:rPr lang="ru-RU" sz="5600" dirty="0" smtClean="0"/>
              <a:t>, работы с англоязычными версиями софта):</a:t>
            </a:r>
          </a:p>
          <a:p>
            <a:pPr lvl="0"/>
            <a:r>
              <a:rPr lang="ru-RU" sz="5600" dirty="0" smtClean="0"/>
              <a:t>формирование информационной компетентности учащихся, т.е. умения получать информацию из различных источников, в том числе электронных.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- в младших классах – обязательная проверка техники чтения. Скорость чтения должна приближаться к темпу живой речи (около 120 слов в минуту). Это позволит ученикам в будущем гораздо легче понимать разговорную речь на слух.</a:t>
            </a:r>
          </a:p>
          <a:p>
            <a:r>
              <a:rPr lang="ru-RU" dirty="0" smtClean="0"/>
              <a:t>- Тестирование, особенно в старших классах, должно быть максимально приближено к стандартам ГИА и ЕГЭ. Соответственно, тестовые учебные и контрольные задания должны содержать весь типовой КИМ, присутствующий в государственных итоговых тестах по иностранному языку.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Внеклассные мероприятия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Тему внеклассного мероприятия могут и должны предлагать сами учащиеся.</a:t>
            </a:r>
          </a:p>
          <a:p>
            <a:r>
              <a:rPr lang="ru-RU" dirty="0" smtClean="0"/>
              <a:t>Внеклассное мероприятие обязательно следует увязывать с той </a:t>
            </a:r>
            <a:r>
              <a:rPr lang="ru-RU" dirty="0" err="1" smtClean="0"/>
              <a:t>лингвокультурной</a:t>
            </a:r>
            <a:r>
              <a:rPr lang="ru-RU" dirty="0" smtClean="0"/>
              <a:t> темой, которая в данный момент изучается ими на уроках английского языка.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Олимпиады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Поскольку наши ученики проживают в «глубинке», своей главной задачей считаю необходимость искоренять в них «комплекс провинции» и ориентировать их на то, что они могут и должны участвовать в любых региональных и федеральных тестовых проектах и олимпиадах.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Проектно-исследовательская деятельность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 старших классах основной упор, как представляется, лучше сделать на развитие речевой коммуникации и овладение общекультурными сведениями о странах изучаемого языка.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Промежуточные 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Применительно к английскому языку это означает, что прежние приоритеты, например, умение бегло и интонационно верно читать, пересказывать и переводить готовые тексты, правильно выполнять грамматические задания, уже не столь актуальны. На первый план выходят именно практические навыки – умение общаться в формате реального времени, умение  быстро понять и опосредовать полученную информацию (продуктивное сканирующее чтение), синхронный перевод и  навыки быстрого письма. </a:t>
            </a:r>
            <a:r>
              <a:rPr lang="ru-RU" smtClean="0"/>
              <a:t>Обучение этим видам языковой деятельности – насущная необходимость.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1571612"/>
            <a:ext cx="7972452" cy="407196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 «Если долго идти вперед, куда-нибудь обязательно, да и придешь»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smtClean="0"/>
              <a:t> </a:t>
            </a:r>
            <a:r>
              <a:rPr lang="ru-RU" i="1" smtClean="0"/>
              <a:t>   </a:t>
            </a:r>
            <a:r>
              <a:rPr lang="ru-RU" i="1" dirty="0" smtClean="0"/>
              <a:t>(</a:t>
            </a:r>
            <a:r>
              <a:rPr lang="ru-RU" i="1" dirty="0" err="1" smtClean="0"/>
              <a:t>Л.Кэролл</a:t>
            </a:r>
            <a:r>
              <a:rPr lang="ru-RU" i="1" dirty="0" smtClean="0"/>
              <a:t>. Алиса в стране чудес)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0" y="0"/>
            <a:ext cx="7809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документы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«Концепция   модернизации российского образования на период до 2010 года»</a:t>
            </a:r>
          </a:p>
          <a:p>
            <a:r>
              <a:rPr lang="ru-RU" dirty="0" smtClean="0"/>
              <a:t>«Развитие единой     образовательной информационной среды на 2001-2005 гг.»</a:t>
            </a:r>
          </a:p>
          <a:p>
            <a:r>
              <a:rPr lang="ru-RU" dirty="0" smtClean="0"/>
              <a:t>», «Электронная Россия на 2002- 2010 гг.»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Две модели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Классическая - основана на передаче знаний от    учителя к ученику.</a:t>
            </a:r>
          </a:p>
          <a:p>
            <a:r>
              <a:rPr lang="ru-RU" dirty="0" smtClean="0"/>
              <a:t> Конструктивистская -  акцент с лидирующей роли учителя смещается на самостоятельную работу ученика в процессе познавательной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274786"/>
          </a:xfrm>
        </p:spPr>
        <p:txBody>
          <a:bodyPr>
            <a:noAutofit/>
          </a:bodyPr>
          <a:lstStyle/>
          <a:p>
            <a:r>
              <a:rPr lang="ru-RU" sz="3200" dirty="0" smtClean="0"/>
              <a:t>Что же такое компетентность и компетенция?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Компетентность</a:t>
            </a:r>
            <a:r>
              <a:rPr lang="ru-RU" b="1" dirty="0" smtClean="0"/>
              <a:t>: </a:t>
            </a:r>
            <a:r>
              <a:rPr lang="ru-RU" dirty="0" smtClean="0"/>
              <a:t>обладание компетенцией, обладание знаниями, позволяющими судить о чём-либо.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Компетенция</a:t>
            </a:r>
            <a:r>
              <a:rPr lang="ru-RU" dirty="0" smtClean="0"/>
              <a:t>, в переводе с латинского, означает круг вопросов, в которых человек хорошо осведомлен, обладает познаниями и опытом.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74320"/>
            <a:ext cx="7356376" cy="608363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Ключевые компетенции - наиболее универсальные компетенции, необходимые человеку как в профессиональной, так и во вне профессиональной сфере </a:t>
            </a:r>
            <a:r>
              <a:rPr lang="ru-RU" sz="3600" i="1" dirty="0" smtClean="0"/>
              <a:t>(готовность к решению проблем, к конструктивной коммуникации, к сотрудничеству с себе подобными и т.д.)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Типы компетенций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ценностно-смысловые компетенции, </a:t>
            </a:r>
          </a:p>
          <a:p>
            <a:pPr lvl="0"/>
            <a:r>
              <a:rPr lang="ru-RU" dirty="0" smtClean="0"/>
              <a:t>общекультурные компетенции, </a:t>
            </a:r>
          </a:p>
          <a:p>
            <a:pPr lvl="0"/>
            <a:r>
              <a:rPr lang="ru-RU" dirty="0" smtClean="0"/>
              <a:t>учебно-познавательные компетенции, </a:t>
            </a:r>
          </a:p>
          <a:p>
            <a:pPr lvl="0"/>
            <a:r>
              <a:rPr lang="ru-RU" dirty="0" smtClean="0"/>
              <a:t>информационные компетенции, </a:t>
            </a:r>
          </a:p>
          <a:p>
            <a:pPr lvl="0"/>
            <a:r>
              <a:rPr lang="ru-RU" dirty="0" smtClean="0"/>
              <a:t>коммуникативные компетенции, </a:t>
            </a:r>
          </a:p>
          <a:p>
            <a:pPr lvl="0"/>
            <a:r>
              <a:rPr lang="ru-RU" dirty="0" smtClean="0"/>
              <a:t>социально-трудовые компетенции, </a:t>
            </a:r>
          </a:p>
          <a:p>
            <a:pPr lvl="0"/>
            <a:r>
              <a:rPr lang="ru-RU" dirty="0" smtClean="0"/>
              <a:t>компетенции личностного самосовершенствования.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уроках английского языка: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Учебно-познавательные</a:t>
            </a:r>
          </a:p>
          <a:p>
            <a:r>
              <a:rPr lang="ru-RU" dirty="0" smtClean="0"/>
              <a:t>Информационные</a:t>
            </a:r>
          </a:p>
          <a:p>
            <a:r>
              <a:rPr lang="ru-RU" dirty="0" smtClean="0"/>
              <a:t>Коммуникативные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Технология развития компетенций ученика  способствует: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--Активизации познавательной деятельности учащихся. </a:t>
            </a:r>
          </a:p>
          <a:p>
            <a:r>
              <a:rPr lang="ru-RU" sz="1800" dirty="0" smtClean="0"/>
              <a:t>--Развитию вариативности мышления, свободы выбора необходимых и достаточных средств для реализации этой компетенции.</a:t>
            </a:r>
          </a:p>
          <a:p>
            <a:r>
              <a:rPr lang="ru-RU" sz="1800" dirty="0" smtClean="0"/>
              <a:t>- Общему повышению мотивации изучения иностранного языка.</a:t>
            </a:r>
          </a:p>
          <a:p>
            <a:r>
              <a:rPr lang="ru-RU" sz="1800" dirty="0" smtClean="0"/>
              <a:t>- Развитию </a:t>
            </a:r>
            <a:r>
              <a:rPr lang="ru-RU" sz="1800" dirty="0" err="1" smtClean="0"/>
              <a:t>поиско-исследовательской</a:t>
            </a:r>
            <a:r>
              <a:rPr lang="ru-RU" sz="1800" dirty="0" smtClean="0"/>
              <a:t> деятельности учащихся.</a:t>
            </a:r>
          </a:p>
          <a:p>
            <a:r>
              <a:rPr lang="ru-RU" sz="1800" dirty="0" smtClean="0"/>
              <a:t> Реализация этой технологии может достигаться различными </a:t>
            </a:r>
            <a:r>
              <a:rPr lang="ru-RU" sz="1800" dirty="0" err="1" smtClean="0"/>
              <a:t>метиодическими</a:t>
            </a:r>
            <a:r>
              <a:rPr lang="ru-RU" sz="1800" dirty="0" smtClean="0"/>
              <a:t> средствами. Я определил для себя следующие средства:</a:t>
            </a:r>
          </a:p>
          <a:p>
            <a:r>
              <a:rPr lang="ru-RU" sz="1800" dirty="0" smtClean="0"/>
              <a:t>- Использование современных форм обучения на уроке (</a:t>
            </a:r>
            <a:r>
              <a:rPr lang="ru-RU" sz="1800" dirty="0" err="1" smtClean="0"/>
              <a:t>ИКТ-технологии</a:t>
            </a:r>
            <a:r>
              <a:rPr lang="ru-RU" sz="1800" dirty="0" smtClean="0"/>
              <a:t>, в первую очередь):</a:t>
            </a:r>
          </a:p>
          <a:p>
            <a:r>
              <a:rPr lang="ru-RU" sz="1800" dirty="0" smtClean="0"/>
              <a:t>- Упор на активные виды речевой деятельности (говорение и письмо), привязка видов деятельности к практическим ситуациям и нуждам учащихся.</a:t>
            </a:r>
          </a:p>
          <a:p>
            <a:r>
              <a:rPr lang="ru-RU" sz="1800" dirty="0" smtClean="0"/>
              <a:t>- Активное использование тестирования всех видов и форм для объективации полученных результатов. 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</TotalTime>
  <Words>757</Words>
  <Application>Microsoft Office PowerPoint</Application>
  <PresentationFormat>Экран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А.Л.Астахов</vt:lpstr>
      <vt:lpstr> «Если долго идти вперед, куда-нибудь обязательно, да и придешь»     (Л.Кэролл. Алиса в стране чудес)  </vt:lpstr>
      <vt:lpstr>Нормативные документы</vt:lpstr>
      <vt:lpstr>Две модели обучения</vt:lpstr>
      <vt:lpstr>Что же такое компетентность и компетенция? </vt:lpstr>
      <vt:lpstr>Ключевые компетенции - наиболее универсальные компетенции, необходимые человеку как в профессиональной, так и во вне профессиональной сфере (готовность к решению проблем, к конструктивной коммуникации, к сотрудничеству с себе подобными и т.д.) </vt:lpstr>
      <vt:lpstr>Типы компетенций</vt:lpstr>
      <vt:lpstr>На уроках английского языка:</vt:lpstr>
      <vt:lpstr>Технология развития компетенций ученика  способствует:  </vt:lpstr>
      <vt:lpstr>Мои педагогические задачи</vt:lpstr>
      <vt:lpstr>Мои приоритеты</vt:lpstr>
      <vt:lpstr>Использование ИКТ технологий</vt:lpstr>
      <vt:lpstr>Тестирование</vt:lpstr>
      <vt:lpstr>Внеклассные мероприятия </vt:lpstr>
      <vt:lpstr>Олимпиады </vt:lpstr>
      <vt:lpstr>  Проектно-исследовательская деятельность </vt:lpstr>
      <vt:lpstr>Промежуточные итоги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А.Л.Астахов</dc:title>
  <dc:creator>Андрей</dc:creator>
  <cp:lastModifiedBy>Андрей</cp:lastModifiedBy>
  <cp:revision>4</cp:revision>
  <dcterms:created xsi:type="dcterms:W3CDTF">2013-01-30T13:19:33Z</dcterms:created>
  <dcterms:modified xsi:type="dcterms:W3CDTF">2013-01-30T13:42:49Z</dcterms:modified>
</cp:coreProperties>
</file>