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B0099-8136-4679-A199-5FDAF9B6082C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CD331-7D8F-4C6C-8E60-096063B58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59898"/>
            <a:ext cx="7795592" cy="3285126"/>
          </a:xfrm>
        </p:spPr>
        <p:txBody>
          <a:bodyPr/>
          <a:lstStyle/>
          <a:p>
            <a:pPr algn="ctr"/>
            <a:r>
              <a:rPr lang="ru-RU" dirty="0" smtClean="0"/>
              <a:t>Многообразие стилей зарубежной музыки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320"/>
            <a:ext cx="8754176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Рихард</a:t>
            </a:r>
            <a:r>
              <a:rPr lang="ru-RU" dirty="0" smtClean="0"/>
              <a:t> Вагнер (1813 – 1883)</a:t>
            </a:r>
            <a:br>
              <a:rPr lang="ru-RU" dirty="0" smtClean="0"/>
            </a:br>
            <a:r>
              <a:rPr lang="ru-RU" dirty="0" smtClean="0"/>
              <a:t>Германия</a:t>
            </a:r>
            <a:endParaRPr lang="ru-RU" dirty="0"/>
          </a:p>
        </p:txBody>
      </p:sp>
      <p:pic>
        <p:nvPicPr>
          <p:cNvPr id="5" name="Содержимое 4" descr="Vagn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700808"/>
            <a:ext cx="4132006" cy="501743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524000"/>
            <a:ext cx="4289680" cy="5145360"/>
          </a:xfrm>
        </p:spPr>
        <p:txBody>
          <a:bodyPr/>
          <a:lstStyle/>
          <a:p>
            <a:pPr algn="just"/>
            <a:r>
              <a:rPr lang="ru-RU" dirty="0" smtClean="0"/>
              <a:t>Обращался к мировой истории, в частности к Средним векам. 20 лет работал над оперным циклом </a:t>
            </a:r>
            <a:r>
              <a:rPr lang="ru-RU" b="1" dirty="0" smtClean="0"/>
              <a:t>«Кольцо </a:t>
            </a:r>
            <a:r>
              <a:rPr lang="ru-RU" b="1" dirty="0" err="1" smtClean="0"/>
              <a:t>Нибелунга</a:t>
            </a:r>
            <a:r>
              <a:rPr lang="ru-RU" b="1" dirty="0" smtClean="0"/>
              <a:t>». </a:t>
            </a:r>
            <a:r>
              <a:rPr lang="ru-RU" dirty="0" smtClean="0"/>
              <a:t>Особое внимание уделял переживаниям главных героев.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320"/>
            <a:ext cx="857653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Фредерик Шопен (1810 – 1949)</a:t>
            </a:r>
            <a:br>
              <a:rPr lang="ru-RU" dirty="0" smtClean="0"/>
            </a:br>
            <a:r>
              <a:rPr lang="ru-RU" dirty="0" smtClean="0"/>
              <a:t>Польша</a:t>
            </a:r>
            <a:endParaRPr lang="ru-RU" dirty="0"/>
          </a:p>
        </p:txBody>
      </p:sp>
      <p:pic>
        <p:nvPicPr>
          <p:cNvPr id="5" name="Содержимое 4" descr="1b4af0550140f4237e9b62e9e5ceacfc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300" y="1417316"/>
            <a:ext cx="3657604" cy="523559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95936" y="1412776"/>
            <a:ext cx="4937752" cy="5184576"/>
          </a:xfrm>
        </p:spPr>
        <p:txBody>
          <a:bodyPr/>
          <a:lstStyle/>
          <a:p>
            <a:pPr algn="just"/>
            <a:r>
              <a:rPr lang="ru-RU" dirty="0" smtClean="0"/>
              <a:t>Разработал жанр этюда, музыкальной миниатюры. Известные произведения – </a:t>
            </a:r>
            <a:r>
              <a:rPr lang="ru-RU" b="1" dirty="0" smtClean="0"/>
              <a:t>«Экспромты»,  «Музыкальные моменты».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320"/>
            <a:ext cx="8647968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Никколо</a:t>
            </a:r>
            <a:r>
              <a:rPr lang="ru-RU" dirty="0" smtClean="0"/>
              <a:t> Паганини (1782 – 1840)</a:t>
            </a:r>
            <a:br>
              <a:rPr lang="ru-RU" dirty="0" smtClean="0"/>
            </a:br>
            <a:r>
              <a:rPr lang="ru-RU" dirty="0" smtClean="0"/>
              <a:t>Италия</a:t>
            </a:r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772816"/>
            <a:ext cx="3907295" cy="427805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524000"/>
            <a:ext cx="4217672" cy="4663440"/>
          </a:xfrm>
        </p:spPr>
        <p:txBody>
          <a:bodyPr/>
          <a:lstStyle/>
          <a:p>
            <a:pPr algn="just"/>
            <a:r>
              <a:rPr lang="ru-RU" dirty="0" smtClean="0"/>
              <a:t>Достиг высот скрипичной музыки. Излюбленный жанр – соната для скрипки.</a:t>
            </a:r>
          </a:p>
          <a:p>
            <a:pPr algn="just"/>
            <a:r>
              <a:rPr lang="ru-RU" dirty="0" smtClean="0"/>
              <a:t>«</a:t>
            </a:r>
            <a:r>
              <a:rPr lang="ru-RU" b="1" dirty="0" smtClean="0"/>
              <a:t>Тоска», «Рапсодия»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320"/>
            <a:ext cx="861016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Феликс Мендельсон (1809 – 1947)</a:t>
            </a:r>
            <a:br>
              <a:rPr lang="ru-RU" dirty="0" smtClean="0"/>
            </a:br>
            <a:r>
              <a:rPr lang="ru-RU" dirty="0" smtClean="0"/>
              <a:t>Германия</a:t>
            </a:r>
            <a:endParaRPr lang="ru-RU" dirty="0"/>
          </a:p>
        </p:txBody>
      </p:sp>
      <p:pic>
        <p:nvPicPr>
          <p:cNvPr id="5" name="Содержимое 4" descr="i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556791"/>
            <a:ext cx="3891282" cy="512010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524000"/>
            <a:ext cx="4289680" cy="5001344"/>
          </a:xfrm>
        </p:spPr>
        <p:txBody>
          <a:bodyPr/>
          <a:lstStyle/>
          <a:p>
            <a:pPr algn="just"/>
            <a:r>
              <a:rPr lang="ru-RU" dirty="0" smtClean="0"/>
              <a:t>Представитель немецкого романтизма в музыке. Отличительные черты творчества – сентиментальность, торжественность. Работал над созданием маршей.</a:t>
            </a:r>
          </a:p>
          <a:p>
            <a:pPr algn="just"/>
            <a:r>
              <a:rPr lang="ru-RU" b="1" dirty="0" smtClean="0"/>
              <a:t>«Свадебный марш»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432560" y="2492896"/>
            <a:ext cx="7406640" cy="1224136"/>
          </a:xfrm>
        </p:spPr>
        <p:txBody>
          <a:bodyPr/>
          <a:lstStyle/>
          <a:p>
            <a:pPr algn="ctr"/>
            <a:r>
              <a:rPr lang="ru-RU" dirty="0" smtClean="0"/>
              <a:t>Музыка импрессионизма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47800"/>
            <a:ext cx="8647968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Импрессионистическую музыку представляли два французских композитора – </a:t>
            </a:r>
            <a:r>
              <a:rPr lang="ru-RU" b="1" dirty="0" smtClean="0"/>
              <a:t>Клод Дебюсси, Морис Равель</a:t>
            </a:r>
            <a:r>
              <a:rPr lang="ru-RU" dirty="0" smtClean="0"/>
              <a:t>. Их музыка во многом напоминает картины импрессионистов – мгновенные явления, всплывающие в памяти. Для импрессионистической музыки характерны неопределенность мелодических звучаний, неожиданная смена медленных звуков быстрыми.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320"/>
            <a:ext cx="87541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Клод Дебюсси (1862 – 1918)</a:t>
            </a:r>
            <a:br>
              <a:rPr lang="ru-RU" dirty="0" smtClean="0"/>
            </a:br>
            <a:r>
              <a:rPr lang="ru-RU" dirty="0" smtClean="0"/>
              <a:t>(Франция)</a:t>
            </a:r>
            <a:endParaRPr lang="ru-RU" dirty="0"/>
          </a:p>
        </p:txBody>
      </p:sp>
      <p:pic>
        <p:nvPicPr>
          <p:cNvPr id="7" name="Содержимое 6" descr="debuss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525" y="1700809"/>
            <a:ext cx="3125323" cy="4281264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214942" y="1524000"/>
            <a:ext cx="3718746" cy="4663440"/>
          </a:xfrm>
        </p:spPr>
        <p:txBody>
          <a:bodyPr/>
          <a:lstStyle/>
          <a:p>
            <a:r>
              <a:rPr lang="ru-RU" dirty="0" smtClean="0"/>
              <a:t>Трудился над симфоническими прелюдиями, фортепианными концертами.</a:t>
            </a:r>
          </a:p>
          <a:p>
            <a:r>
              <a:rPr lang="ru-RU" b="1" dirty="0" smtClean="0"/>
              <a:t>«Лунный свет», «Мелодия слез».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320"/>
            <a:ext cx="8754176" cy="1143000"/>
          </a:xfrm>
        </p:spPr>
        <p:txBody>
          <a:bodyPr/>
          <a:lstStyle/>
          <a:p>
            <a:r>
              <a:rPr lang="ru-RU" dirty="0" smtClean="0"/>
              <a:t>Морис Равель (1875 – 1937)</a:t>
            </a:r>
            <a:endParaRPr lang="ru-RU" dirty="0"/>
          </a:p>
        </p:txBody>
      </p:sp>
      <p:pic>
        <p:nvPicPr>
          <p:cNvPr id="5" name="Содержимое 4" descr="attach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628800"/>
            <a:ext cx="3752172" cy="497162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3968" y="1524000"/>
            <a:ext cx="4649720" cy="5001344"/>
          </a:xfrm>
        </p:spPr>
        <p:txBody>
          <a:bodyPr/>
          <a:lstStyle/>
          <a:p>
            <a:pPr algn="just"/>
            <a:r>
              <a:rPr lang="ru-RU" dirty="0" smtClean="0"/>
              <a:t>Умел воплощать в звуках мимолетные впечатления.</a:t>
            </a:r>
          </a:p>
          <a:p>
            <a:pPr algn="just"/>
            <a:r>
              <a:rPr lang="ru-RU" dirty="0" smtClean="0"/>
              <a:t>«Зеркала», «Игра воды», «Призраки ночи».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1143000"/>
          </a:xfrm>
        </p:spPr>
        <p:txBody>
          <a:bodyPr/>
          <a:lstStyle/>
          <a:p>
            <a:pPr algn="ctr"/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1447800"/>
            <a:ext cx="8576530" cy="4800600"/>
          </a:xfrm>
        </p:spPr>
        <p:txBody>
          <a:bodyPr/>
          <a:lstStyle/>
          <a:p>
            <a:pPr algn="just"/>
            <a:r>
              <a:rPr lang="ru-RU" dirty="0" smtClean="0"/>
              <a:t>1. Каковы основные черты западноевропейской музыки?</a:t>
            </a:r>
          </a:p>
          <a:p>
            <a:pPr algn="just"/>
            <a:r>
              <a:rPr lang="ru-RU" dirty="0" smtClean="0"/>
              <a:t>2. Что вы можете рассказать о жанровом своеобразии музыки?</a:t>
            </a:r>
          </a:p>
          <a:p>
            <a:pPr algn="just"/>
            <a:r>
              <a:rPr lang="ru-RU" dirty="0" smtClean="0"/>
              <a:t>Что отличало музыку импрессионизма? Какое впечатление на Вас произвело творчество Равеля и Дебюсси?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Музыка романтизма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47800"/>
            <a:ext cx="8719406" cy="48006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В 1815 году 17 – летний </a:t>
            </a:r>
            <a:r>
              <a:rPr lang="ru-RU" b="1" dirty="0" smtClean="0"/>
              <a:t>Франс Шуберт </a:t>
            </a:r>
            <a:r>
              <a:rPr lang="ru-RU" dirty="0" smtClean="0"/>
              <a:t>написал музыку на слова Гете </a:t>
            </a:r>
            <a:r>
              <a:rPr lang="ru-RU" b="1" dirty="0" smtClean="0"/>
              <a:t>«Лесной царь». </a:t>
            </a:r>
            <a:r>
              <a:rPr lang="ru-RU" dirty="0" smtClean="0"/>
              <a:t>Он не подозревал, что положил начало новому направлению в музыке – романтическому. Романтизм затронул все сферы культуры, но в музыке отразился наиболее ярко. Романтики создали своеобразный </a:t>
            </a:r>
            <a:r>
              <a:rPr lang="ru-RU" b="1" dirty="0" smtClean="0"/>
              <a:t>культ музыки </a:t>
            </a:r>
            <a:r>
              <a:rPr lang="ru-RU" dirty="0" smtClean="0"/>
              <a:t>(т.е. возвели музыку на высшую ступень искусства).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3221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Теория музыкального романтизма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47800"/>
            <a:ext cx="8647968" cy="4800600"/>
          </a:xfrm>
        </p:spPr>
        <p:txBody>
          <a:bodyPr/>
          <a:lstStyle/>
          <a:p>
            <a:pPr algn="just"/>
            <a:r>
              <a:rPr lang="ru-RU" dirty="0" smtClean="0"/>
              <a:t>Главный теоретик музыки романтизма-  </a:t>
            </a:r>
            <a:r>
              <a:rPr lang="ru-RU" b="1" dirty="0" smtClean="0"/>
              <a:t>Ф.Шеллинг</a:t>
            </a:r>
            <a:r>
              <a:rPr lang="ru-RU" dirty="0" smtClean="0"/>
              <a:t> (1775 – 1854).</a:t>
            </a:r>
          </a:p>
          <a:p>
            <a:pPr algn="just"/>
            <a:r>
              <a:rPr lang="ru-RU" dirty="0" smtClean="0"/>
              <a:t>Главный принцип: </a:t>
            </a:r>
            <a:r>
              <a:rPr lang="ru-RU" b="1" dirty="0" smtClean="0"/>
              <a:t>«Мыслить звуками – гораздо выше, чем мыслить понятиями».</a:t>
            </a:r>
          </a:p>
          <a:p>
            <a:pPr algn="just"/>
            <a:r>
              <a:rPr lang="ru-RU" dirty="0" smtClean="0"/>
              <a:t>Классическая музыка опиралась на слово (оперное искусство), музыка романтизма полностью инструментальна, имеет множество стилевых особенностей и жанров.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47800"/>
            <a:ext cx="8647968" cy="48006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Романтикам принадлежит </a:t>
            </a:r>
            <a:r>
              <a:rPr lang="ru-RU" b="1" dirty="0" smtClean="0"/>
              <a:t>идея синтеза всех искусств.</a:t>
            </a:r>
            <a:r>
              <a:rPr lang="ru-RU" dirty="0" smtClean="0"/>
              <a:t> Особенно тесными были связи музыки, литературы и живописи.</a:t>
            </a:r>
          </a:p>
          <a:p>
            <a:pPr algn="just"/>
            <a:r>
              <a:rPr lang="ru-RU" dirty="0" smtClean="0"/>
              <a:t>В истории МХК к созданию романтической музыки можно отнести </a:t>
            </a:r>
            <a:r>
              <a:rPr lang="ru-RU" b="1" dirty="0" smtClean="0"/>
              <a:t>Ф.Шуберта, К. Вебера, Ф. Мендельсона, Р. Шумана, Р. Вагнера, И. Брамса, Ф. Шопена, Ф. Листа, Н. Паганини.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черты музыки романтизма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47800"/>
            <a:ext cx="8505092" cy="4800600"/>
          </a:xfrm>
        </p:spPr>
        <p:txBody>
          <a:bodyPr/>
          <a:lstStyle/>
          <a:p>
            <a:pPr algn="just"/>
            <a:r>
              <a:rPr lang="ru-RU" dirty="0" smtClean="0"/>
              <a:t>Поэтичность</a:t>
            </a:r>
          </a:p>
          <a:p>
            <a:pPr algn="just"/>
            <a:r>
              <a:rPr lang="ru-RU" dirty="0" smtClean="0"/>
              <a:t>Раскрытие характера романтического героя</a:t>
            </a:r>
          </a:p>
          <a:p>
            <a:pPr algn="just"/>
            <a:r>
              <a:rPr lang="ru-RU" dirty="0" smtClean="0"/>
              <a:t>Воспроизведение романтического прошлого</a:t>
            </a:r>
          </a:p>
          <a:p>
            <a:pPr algn="just"/>
            <a:r>
              <a:rPr lang="ru-RU" dirty="0" smtClean="0"/>
              <a:t>Мистичность, фантастичность</a:t>
            </a:r>
          </a:p>
          <a:p>
            <a:pPr algn="just"/>
            <a:r>
              <a:rPr lang="ru-RU" dirty="0" smtClean="0"/>
              <a:t>Интерес к фольклору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/>
          <a:lstStyle/>
          <a:p>
            <a:pPr algn="ctr"/>
            <a:r>
              <a:rPr lang="ru-RU" dirty="0" smtClean="0"/>
              <a:t>Создатели романтической музыки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50763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782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Франс Шуберт (1797-1828)</a:t>
            </a:r>
            <a:br>
              <a:rPr lang="ru-RU" dirty="0" smtClean="0"/>
            </a:br>
            <a:r>
              <a:rPr lang="ru-RU" dirty="0" smtClean="0"/>
              <a:t>Австрия</a:t>
            </a:r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3900" y="1515146"/>
            <a:ext cx="3778020" cy="5151846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139952" y="1524000"/>
            <a:ext cx="4793736" cy="51453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Основоположник романтической музыки. В своем творчестве обращался ко многим литературным произведениям. Открыл множество жанров – песни – баллады, монологи, вокальные циклы.</a:t>
            </a:r>
          </a:p>
          <a:p>
            <a:pPr algn="just"/>
            <a:r>
              <a:rPr lang="ru-RU" dirty="0" smtClean="0"/>
              <a:t>Произведения: </a:t>
            </a:r>
            <a:r>
              <a:rPr lang="ru-RU" b="1" dirty="0" smtClean="0"/>
              <a:t>«Лесной царь», «Зимний путь», «Аве, Мария» </a:t>
            </a:r>
            <a:r>
              <a:rPr lang="ru-RU" dirty="0" smtClean="0"/>
              <a:t>и т.д.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320"/>
            <a:ext cx="87541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Роберт Шуман (1810 – 1856)</a:t>
            </a:r>
            <a:br>
              <a:rPr lang="ru-RU" dirty="0" smtClean="0"/>
            </a:br>
            <a:r>
              <a:rPr lang="ru-RU" dirty="0" smtClean="0"/>
              <a:t>Германия</a:t>
            </a:r>
            <a:endParaRPr lang="ru-RU" dirty="0"/>
          </a:p>
        </p:txBody>
      </p:sp>
      <p:pic>
        <p:nvPicPr>
          <p:cNvPr id="5" name="Содержимое 4" descr="Robert_Schumann_1839-498x54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84784"/>
            <a:ext cx="4442856" cy="517695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1524000"/>
            <a:ext cx="4433696" cy="4663440"/>
          </a:xfrm>
        </p:spPr>
        <p:txBody>
          <a:bodyPr/>
          <a:lstStyle/>
          <a:p>
            <a:pPr algn="just"/>
            <a:r>
              <a:rPr lang="ru-RU" dirty="0" smtClean="0"/>
              <a:t>Шуман создал песенные циклы на стихи Г. Гейне, циклы фортепианных пьес </a:t>
            </a:r>
            <a:r>
              <a:rPr lang="ru-RU" b="1" dirty="0" smtClean="0"/>
              <a:t>«Бабочки», «</a:t>
            </a:r>
            <a:r>
              <a:rPr lang="ru-RU" b="1" dirty="0" err="1" smtClean="0"/>
              <a:t>Крейслериана</a:t>
            </a:r>
            <a:r>
              <a:rPr lang="ru-RU" b="1" dirty="0" smtClean="0"/>
              <a:t>».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Ференц</a:t>
            </a:r>
            <a:r>
              <a:rPr lang="ru-RU" dirty="0" smtClean="0"/>
              <a:t> Лист (1811-1886)</a:t>
            </a:r>
            <a:br>
              <a:rPr lang="ru-RU" dirty="0" smtClean="0"/>
            </a:br>
            <a:r>
              <a:rPr lang="ru-RU" dirty="0" smtClean="0"/>
              <a:t>Венгрия</a:t>
            </a:r>
            <a:endParaRPr lang="ru-RU" dirty="0"/>
          </a:p>
        </p:txBody>
      </p:sp>
      <p:pic>
        <p:nvPicPr>
          <p:cNvPr id="5" name="Содержимое 4" descr="Liszt-kaulbach_d58e74825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4867" y="1412776"/>
            <a:ext cx="4240865" cy="523563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1412776"/>
            <a:ext cx="4433696" cy="5184576"/>
          </a:xfrm>
        </p:spPr>
        <p:txBody>
          <a:bodyPr/>
          <a:lstStyle/>
          <a:p>
            <a:pPr algn="just"/>
            <a:r>
              <a:rPr lang="ru-RU" dirty="0" smtClean="0"/>
              <a:t>У Листа впервые возникает идея выразить в музыке образы живописи и скульптуры. Известные произведения Листа </a:t>
            </a:r>
            <a:r>
              <a:rPr lang="ru-RU" b="1" dirty="0" smtClean="0"/>
              <a:t>«Обручение», «Мыслитель» </a:t>
            </a:r>
            <a:r>
              <a:rPr lang="ru-RU" dirty="0" smtClean="0"/>
              <a:t>, различные вальсы, рапсодии, симфонии.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179</TotalTime>
  <Words>548</Words>
  <Application>Microsoft Office PowerPoint</Application>
  <PresentationFormat>Экран (4:3)</PresentationFormat>
  <Paragraphs>45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Многообразие стилей зарубежной музыки</vt:lpstr>
      <vt:lpstr>Музыка романтизма</vt:lpstr>
      <vt:lpstr>Теория музыкального романтизма</vt:lpstr>
      <vt:lpstr>Слайд 4</vt:lpstr>
      <vt:lpstr>Основные черты музыки романтизма</vt:lpstr>
      <vt:lpstr>Создатели романтической музыки</vt:lpstr>
      <vt:lpstr>Франс Шуберт (1797-1828) Австрия</vt:lpstr>
      <vt:lpstr>Роберт Шуман (1810 – 1856) Германия</vt:lpstr>
      <vt:lpstr>Ференц Лист (1811-1886) Венгрия</vt:lpstr>
      <vt:lpstr>Рихард Вагнер (1813 – 1883) Германия</vt:lpstr>
      <vt:lpstr>Фредерик Шопен (1810 – 1949) Польша</vt:lpstr>
      <vt:lpstr>Никколо Паганини (1782 – 1840) Италия</vt:lpstr>
      <vt:lpstr>Феликс Мендельсон (1809 – 1947) Германия</vt:lpstr>
      <vt:lpstr>Музыка импрессионизма</vt:lpstr>
      <vt:lpstr>Слайд 15</vt:lpstr>
      <vt:lpstr>Клод Дебюсси (1862 – 1918) (Франция)</vt:lpstr>
      <vt:lpstr>Морис Равель (1875 – 1937)</vt:lpstr>
      <vt:lpstr>Вопросы и задания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Многообразие стилей зарубежной музыки</dc:title>
  <cp:lastModifiedBy>Admin</cp:lastModifiedBy>
  <cp:revision>21</cp:revision>
  <dcterms:modified xsi:type="dcterms:W3CDTF">2013-11-29T14:04:51Z</dcterms:modified>
</cp:coreProperties>
</file>