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9" r:id="rId5"/>
    <p:sldId id="270" r:id="rId6"/>
    <p:sldId id="271" r:id="rId7"/>
    <p:sldId id="272" r:id="rId8"/>
    <p:sldId id="284" r:id="rId9"/>
    <p:sldId id="285" r:id="rId10"/>
    <p:sldId id="273" r:id="rId11"/>
    <p:sldId id="274" r:id="rId12"/>
    <p:sldId id="286" r:id="rId13"/>
    <p:sldId id="275" r:id="rId14"/>
    <p:sldId id="291" r:id="rId15"/>
    <p:sldId id="294" r:id="rId16"/>
    <p:sldId id="292" r:id="rId17"/>
    <p:sldId id="293" r:id="rId18"/>
    <p:sldId id="276" r:id="rId19"/>
    <p:sldId id="277" r:id="rId20"/>
    <p:sldId id="278" r:id="rId21"/>
    <p:sldId id="281" r:id="rId22"/>
    <p:sldId id="295" r:id="rId23"/>
    <p:sldId id="296" r:id="rId24"/>
    <p:sldId id="297" r:id="rId25"/>
    <p:sldId id="280" r:id="rId26"/>
    <p:sldId id="282" r:id="rId27"/>
    <p:sldId id="290" r:id="rId28"/>
  </p:sldIdLst>
  <p:sldSz cx="9144000" cy="6858000" type="screen4x3"/>
  <p:notesSz cx="6815138" cy="99456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6" autoAdjust="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98F23A-1ABD-42C2-8908-B58547CD777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6E0DBF-5371-4F54-BF34-21750E95FEB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E34124-80E7-4195-A24A-C23A65A3182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2EF6D2-20FC-4660-86A8-66017E6317C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46AAC0-418F-4F64-AC9B-B5187FD42EF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0B675C-7159-497D-8A53-5104684E9BD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22FE9B3-DCC9-4942-BCD2-0891BDFF864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A321C18-3447-4086-8B08-1EF53504577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A445CA2-C61B-4DC2-96F3-293A10EABB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DAFA723-982E-47FC-BA25-36D5844420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053196-20D6-447C-8559-00CCF229B02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2B78CD-3D9C-4214-8AD2-463EA268C03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rtlCol="0">
            <a:noAutofit/>
          </a:bodyPr>
          <a:lstStyle/>
          <a:p>
            <a:pPr eaLnBrk="1" fontAlgn="auto" hangingPunct="1">
              <a:spcAft>
                <a:spcPts val="0"/>
              </a:spcAft>
              <a:defRPr/>
            </a:pPr>
            <a:r>
              <a:rPr lang="ru-RU" sz="3200" b="1" dirty="0" smtClean="0"/>
              <a:t>Эстетическое формирование</a:t>
            </a:r>
            <a:br>
              <a:rPr lang="ru-RU" sz="3200" b="1" dirty="0" smtClean="0"/>
            </a:br>
            <a:r>
              <a:rPr lang="ru-RU" sz="3200" b="1" dirty="0" smtClean="0"/>
              <a:t>искусством окружающей среды</a:t>
            </a:r>
          </a:p>
        </p:txBody>
      </p:sp>
      <p:sp>
        <p:nvSpPr>
          <p:cNvPr id="4099" name="Rectangle 3"/>
          <p:cNvSpPr>
            <a:spLocks noGrp="1" noChangeArrowheads="1"/>
          </p:cNvSpPr>
          <p:nvPr>
            <p:ph type="subTitle" idx="1"/>
          </p:nvPr>
        </p:nvSpPr>
        <p:spPr/>
        <p:txBody>
          <a:bodyPr rtlCol="0">
            <a:normAutofit/>
          </a:bodyPr>
          <a:lstStyle/>
          <a:p>
            <a:pPr eaLnBrk="1" fontAlgn="auto" hangingPunct="1">
              <a:spcAft>
                <a:spcPts val="0"/>
              </a:spcAft>
              <a:defRPr/>
            </a:pPr>
            <a:r>
              <a:rPr lang="ru-RU" b="1" i="1" dirty="0" smtClean="0">
                <a:latin typeface="Times New Roman" pitchFamily="18" charset="0"/>
                <a:cs typeface="Times New Roman" pitchFamily="18" charset="0"/>
              </a:rPr>
              <a:t>Архитектура исторического города</a:t>
            </a:r>
            <a:endParaRPr lang="ru-RU" i="1"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sz="4000" i="1" smtClean="0"/>
              <a:t>Город средневековой Руси</a:t>
            </a:r>
          </a:p>
        </p:txBody>
      </p:sp>
      <p:sp>
        <p:nvSpPr>
          <p:cNvPr id="15363" name="Rectangle 3"/>
          <p:cNvSpPr>
            <a:spLocks noGrp="1" noChangeArrowheads="1"/>
          </p:cNvSpPr>
          <p:nvPr>
            <p:ph idx="1"/>
          </p:nvPr>
        </p:nvSpPr>
        <p:spPr/>
        <p:txBody>
          <a:bodyPr/>
          <a:lstStyle/>
          <a:p>
            <a:pPr marL="0" indent="0" eaLnBrk="1" hangingPunct="1">
              <a:lnSpc>
                <a:spcPct val="80000"/>
              </a:lnSpc>
              <a:buFontTx/>
              <a:buNone/>
            </a:pPr>
            <a:r>
              <a:rPr lang="ru-RU" sz="2800" smtClean="0"/>
              <a:t>	Город средневековой Руси был слит с природой и сельским окружением. Русский город и его оборонительные укрепления возводились с учетом условий природного ландшафта. Немаловажную роль в выборе места для будущего города эстетическое чувство людей. </a:t>
            </a:r>
          </a:p>
          <a:p>
            <a:pPr marL="0" indent="0" eaLnBrk="1" hangingPunct="1">
              <a:lnSpc>
                <a:spcPct val="80000"/>
              </a:lnSpc>
              <a:buFontTx/>
              <a:buNone/>
            </a:pPr>
            <a:r>
              <a:rPr lang="ru-RU" sz="2800" smtClean="0"/>
              <a:t>	Летописи сохранили много рассказов, содержащих такие сообщения: «и виде играло место красно и лесно на горе... И возлюбив место то и помысли, да сожижет на нем градец мал» (Ипатьевская летопись).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ru-RU" smtClean="0"/>
          </a:p>
        </p:txBody>
      </p:sp>
      <p:sp>
        <p:nvSpPr>
          <p:cNvPr id="16388" name="Rectangle 6"/>
          <p:cNvSpPr>
            <a:spLocks noChangeArrowheads="1"/>
          </p:cNvSpPr>
          <p:nvPr/>
        </p:nvSpPr>
        <p:spPr bwMode="auto">
          <a:xfrm>
            <a:off x="914400" y="5715000"/>
            <a:ext cx="4572000" cy="641350"/>
          </a:xfrm>
          <a:prstGeom prst="rect">
            <a:avLst/>
          </a:prstGeom>
          <a:noFill/>
          <a:ln w="9525">
            <a:noFill/>
            <a:miter lim="800000"/>
            <a:headEnd/>
            <a:tailEnd/>
          </a:ln>
        </p:spPr>
        <p:txBody>
          <a:bodyPr>
            <a:spAutoFit/>
          </a:bodyPr>
          <a:lstStyle/>
          <a:p>
            <a:r>
              <a:rPr lang="ru-RU" b="1" i="1" dirty="0"/>
              <a:t>Новгородский детинец. </a:t>
            </a:r>
            <a:r>
              <a:rPr lang="ru-RU" i="1" dirty="0"/>
              <a:t>Современная</a:t>
            </a:r>
          </a:p>
          <a:p>
            <a:r>
              <a:rPr lang="ru-RU" i="1" dirty="0"/>
              <a:t>аэрофотосъемка</a:t>
            </a:r>
          </a:p>
        </p:txBody>
      </p:sp>
      <p:pic>
        <p:nvPicPr>
          <p:cNvPr id="20482" name="Picture 2" descr="http://bluesky-oz.ru/wp-content/uploads/2013/01/0_63d95_b67e0ecf_XL.jpeg"/>
          <p:cNvPicPr>
            <a:picLocks noGrp="1" noChangeAspect="1" noChangeArrowheads="1"/>
          </p:cNvPicPr>
          <p:nvPr>
            <p:ph idx="1"/>
          </p:nvPr>
        </p:nvPicPr>
        <p:blipFill>
          <a:blip r:embed="rId2" cstate="print"/>
          <a:srcRect/>
          <a:stretch>
            <a:fillRect/>
          </a:stretch>
        </p:blipFill>
        <p:spPr bwMode="auto">
          <a:xfrm>
            <a:off x="681651" y="1143000"/>
            <a:ext cx="7858485" cy="43418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ru-RU" sz="3200" smtClean="0"/>
              <a:t>«Новгородский торг» — картина</a:t>
            </a:r>
            <a:br>
              <a:rPr lang="ru-RU" sz="3200" smtClean="0"/>
            </a:br>
            <a:r>
              <a:rPr lang="ru-RU" sz="3200" smtClean="0"/>
              <a:t> Аполлинария Васнецова</a:t>
            </a:r>
          </a:p>
        </p:txBody>
      </p:sp>
      <p:pic>
        <p:nvPicPr>
          <p:cNvPr id="17411" name="Содержимое 3" descr="File:Novgorod torg.JPG"/>
          <p:cNvPicPr>
            <a:picLocks noGrp="1"/>
          </p:cNvPicPr>
          <p:nvPr>
            <p:ph idx="1"/>
          </p:nvPr>
        </p:nvPicPr>
        <p:blipFill>
          <a:blip r:embed="rId2" cstate="print"/>
          <a:srcRect/>
          <a:stretch>
            <a:fillRect/>
          </a:stretch>
        </p:blipFill>
        <p:spPr>
          <a:xfrm>
            <a:off x="1423988" y="1600200"/>
            <a:ext cx="6296025"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i="1" smtClean="0"/>
              <a:t>Город средневековой Руси</a:t>
            </a:r>
            <a:endParaRPr lang="ru-RU" smtClean="0"/>
          </a:p>
        </p:txBody>
      </p:sp>
      <p:sp>
        <p:nvSpPr>
          <p:cNvPr id="18435" name="Rectangle 3"/>
          <p:cNvSpPr>
            <a:spLocks noGrp="1" noChangeArrowheads="1"/>
          </p:cNvSpPr>
          <p:nvPr>
            <p:ph idx="1"/>
          </p:nvPr>
        </p:nvSpPr>
        <p:spPr>
          <a:xfrm>
            <a:off x="457200" y="1219200"/>
            <a:ext cx="8686800" cy="4906963"/>
          </a:xfrm>
        </p:spPr>
        <p:txBody>
          <a:bodyPr/>
          <a:lstStyle/>
          <a:p>
            <a:pPr marL="0" indent="0" eaLnBrk="1" hangingPunct="1">
              <a:lnSpc>
                <a:spcPct val="80000"/>
              </a:lnSpc>
              <a:buFontTx/>
              <a:buNone/>
            </a:pPr>
            <a:r>
              <a:rPr lang="ru-RU" smtClean="0"/>
              <a:t>	</a:t>
            </a:r>
          </a:p>
          <a:p>
            <a:pPr marL="0" indent="0" eaLnBrk="1" hangingPunct="1">
              <a:lnSpc>
                <a:spcPct val="80000"/>
              </a:lnSpc>
              <a:buFontTx/>
              <a:buNone/>
            </a:pPr>
            <a:r>
              <a:rPr lang="ru-RU" smtClean="0"/>
              <a:t>	Город обычно вырастал на возвышенном месте. Центральное место в его композиции и силуэте занимал </a:t>
            </a:r>
            <a:r>
              <a:rPr lang="ru-RU" b="1" smtClean="0"/>
              <a:t>детинец </a:t>
            </a:r>
            <a:r>
              <a:rPr lang="ru-RU" smtClean="0"/>
              <a:t>(с ХIV в. — кремль). Он был внутренним ядром городских укреплений, под его защиту уходили люди после падения внешнего пояса обороны. В кремле были сосредоточены самые большие, монументальные сооружения — собор и дворец. Характерным примером является план древней Москвы.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sz="3600" smtClean="0"/>
              <a:t>А. Васнецов «Московский Кремль при Иване III</a:t>
            </a:r>
          </a:p>
        </p:txBody>
      </p:sp>
      <p:pic>
        <p:nvPicPr>
          <p:cNvPr id="21507" name="Содержимое 3" descr="File:Vasnetsov Moskovsky Kreml pri Ivane III.jpg"/>
          <p:cNvPicPr>
            <a:picLocks noGrp="1"/>
          </p:cNvPicPr>
          <p:nvPr>
            <p:ph idx="1"/>
          </p:nvPr>
        </p:nvPicPr>
        <p:blipFill>
          <a:blip r:embed="rId2" cstate="print"/>
          <a:srcRect/>
          <a:stretch>
            <a:fillRect/>
          </a:stretch>
        </p:blipFill>
        <p:spPr>
          <a:xfrm>
            <a:off x="1358900" y="1600200"/>
            <a:ext cx="6426200"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sz="3600" smtClean="0"/>
              <a:t>А. Васнецов Красная площадь при Иване Грозном</a:t>
            </a:r>
          </a:p>
        </p:txBody>
      </p:sp>
      <p:pic>
        <p:nvPicPr>
          <p:cNvPr id="22531" name="Picture 2" descr="&amp;Fcy;&amp;acy;&amp;jcy;&amp;lcy;:Krasnaya ploshad Ivan Grozny.jpg"/>
          <p:cNvPicPr>
            <a:picLocks noGrp="1" noChangeAspect="1" noChangeArrowheads="1"/>
          </p:cNvPicPr>
          <p:nvPr>
            <p:ph idx="1"/>
          </p:nvPr>
        </p:nvPicPr>
        <p:blipFill>
          <a:blip r:embed="rId2" cstate="print"/>
          <a:srcRect/>
          <a:stretch>
            <a:fillRect/>
          </a:stretch>
        </p:blipFill>
        <p:spPr>
          <a:xfrm>
            <a:off x="1455738" y="1600200"/>
            <a:ext cx="6232525" cy="452596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sz="3600" smtClean="0"/>
              <a:t>А. Васнецов Книжные лавки на Спасском мосту в XVII веке.</a:t>
            </a:r>
          </a:p>
        </p:txBody>
      </p:sp>
      <p:pic>
        <p:nvPicPr>
          <p:cNvPr id="23555" name="Содержимое 3" descr="File:Spassbridge.jpg"/>
          <p:cNvPicPr>
            <a:picLocks noGrp="1"/>
          </p:cNvPicPr>
          <p:nvPr>
            <p:ph idx="1"/>
          </p:nvPr>
        </p:nvPicPr>
        <p:blipFill>
          <a:blip r:embed="rId2" cstate="print"/>
          <a:srcRect/>
          <a:stretch>
            <a:fillRect/>
          </a:stretch>
        </p:blipFill>
        <p:spPr>
          <a:xfrm>
            <a:off x="1714500" y="1725613"/>
            <a:ext cx="5715000" cy="42767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sz="2800" smtClean="0"/>
              <a:t>А. Васнецов Красная площадь во второй половине XVII века</a:t>
            </a:r>
          </a:p>
        </p:txBody>
      </p:sp>
      <p:pic>
        <p:nvPicPr>
          <p:cNvPr id="24579" name="Содержимое 6" descr="&amp;Fcy;&amp;acy;&amp;jcy;&amp;lcy;:Krasnaya Ploshad.jpg"/>
          <p:cNvPicPr>
            <a:picLocks noGrp="1"/>
          </p:cNvPicPr>
          <p:nvPr>
            <p:ph idx="1"/>
          </p:nvPr>
        </p:nvPicPr>
        <p:blipFill>
          <a:blip r:embed="rId2" cstate="print"/>
          <a:srcRect/>
          <a:stretch>
            <a:fillRect/>
          </a:stretch>
        </p:blipFill>
        <p:spPr>
          <a:xfrm>
            <a:off x="0" y="1295400"/>
            <a:ext cx="9144000" cy="5029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4000" i="1" smtClean="0"/>
              <a:t>Западноевропейский город</a:t>
            </a:r>
          </a:p>
        </p:txBody>
      </p:sp>
      <p:sp>
        <p:nvSpPr>
          <p:cNvPr id="25603" name="Rectangle 3"/>
          <p:cNvSpPr>
            <a:spLocks noGrp="1" noChangeArrowheads="1"/>
          </p:cNvSpPr>
          <p:nvPr>
            <p:ph idx="1"/>
          </p:nvPr>
        </p:nvSpPr>
        <p:spPr/>
        <p:txBody>
          <a:bodyPr/>
          <a:lstStyle/>
          <a:p>
            <a:pPr eaLnBrk="1" hangingPunct="1">
              <a:buFontTx/>
              <a:buNone/>
            </a:pPr>
            <a:r>
              <a:rPr lang="ru-RU" smtClean="0"/>
              <a:t>	Центром западноевропейского города был </a:t>
            </a:r>
            <a:r>
              <a:rPr lang="ru-RU" i="1" smtClean="0"/>
              <a:t>кафедральный собор</a:t>
            </a:r>
            <a:r>
              <a:rPr lang="ru-RU" smtClean="0"/>
              <a:t>. Поблизости располагалось административное здание ратуши и рыночная площадь. Улицы стекались к ним по касательной от городских ворот. Феодальный замок располагался за городской чертой.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ru-RU" dirty="0" smtClean="0"/>
          </a:p>
        </p:txBody>
      </p:sp>
      <p:pic>
        <p:nvPicPr>
          <p:cNvPr id="26627" name="Picture 4"/>
          <p:cNvPicPr>
            <a:picLocks noGrp="1" noChangeAspect="1" noChangeArrowheads="1"/>
          </p:cNvPicPr>
          <p:nvPr>
            <p:ph idx="1"/>
          </p:nvPr>
        </p:nvPicPr>
        <p:blipFill>
          <a:blip r:embed="rId2" cstate="print"/>
          <a:srcRect/>
          <a:stretch>
            <a:fillRect/>
          </a:stretch>
        </p:blipFill>
        <p:spPr>
          <a:xfrm>
            <a:off x="2879725" y="0"/>
            <a:ext cx="4348163" cy="6324600"/>
          </a:xfrm>
          <a:noFill/>
        </p:spPr>
      </p:pic>
      <p:sp>
        <p:nvSpPr>
          <p:cNvPr id="26628" name="Rectangle 5"/>
          <p:cNvSpPr>
            <a:spLocks noChangeArrowheads="1"/>
          </p:cNvSpPr>
          <p:nvPr/>
        </p:nvSpPr>
        <p:spPr bwMode="auto">
          <a:xfrm>
            <a:off x="1676400" y="6248400"/>
            <a:ext cx="5364163" cy="366713"/>
          </a:xfrm>
          <a:prstGeom prst="rect">
            <a:avLst/>
          </a:prstGeom>
          <a:noFill/>
          <a:ln w="9525">
            <a:noFill/>
            <a:miter lim="800000"/>
            <a:headEnd/>
            <a:tailEnd/>
          </a:ln>
        </p:spPr>
        <p:txBody>
          <a:bodyPr wrap="none">
            <a:spAutoFit/>
          </a:bodyPr>
          <a:lstStyle/>
          <a:p>
            <a:r>
              <a:rPr lang="ru-RU" b="1" i="1"/>
              <a:t>Площадь и здание городской ратуши. </a:t>
            </a:r>
            <a:r>
              <a:rPr lang="ru-RU" i="1"/>
              <a:t>Прага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z="2800" i="1" smtClean="0"/>
              <a:t>Поразмышляйте</a:t>
            </a:r>
          </a:p>
        </p:txBody>
      </p:sp>
      <p:sp>
        <p:nvSpPr>
          <p:cNvPr id="7171" name="Rectangle 3"/>
          <p:cNvSpPr>
            <a:spLocks noGrp="1" noChangeArrowheads="1"/>
          </p:cNvSpPr>
          <p:nvPr>
            <p:ph idx="1"/>
          </p:nvPr>
        </p:nvSpPr>
        <p:spPr/>
        <p:txBody>
          <a:bodyPr/>
          <a:lstStyle/>
          <a:p>
            <a:pPr eaLnBrk="1" hangingPunct="1"/>
            <a:r>
              <a:rPr lang="ru-RU" smtClean="0"/>
              <a:t>Какое искусство является одним из самых полезных для жизни человека?</a:t>
            </a:r>
          </a:p>
          <a:p>
            <a:pPr eaLnBrk="1" hangingPunct="1"/>
            <a:r>
              <a:rPr lang="ru-RU" smtClean="0"/>
              <a:t>Шеллинг назвал это искусство «застывшей музыкой», а Гете «отзвучавшей мелодией».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3600" i="1" smtClean="0"/>
              <a:t>Восточный средневековый город</a:t>
            </a:r>
          </a:p>
        </p:txBody>
      </p:sp>
      <p:sp>
        <p:nvSpPr>
          <p:cNvPr id="27651" name="Rectangle 3"/>
          <p:cNvSpPr>
            <a:spLocks noGrp="1" noChangeArrowheads="1"/>
          </p:cNvSpPr>
          <p:nvPr>
            <p:ph idx="1"/>
          </p:nvPr>
        </p:nvSpPr>
        <p:spPr/>
        <p:txBody>
          <a:bodyPr/>
          <a:lstStyle/>
          <a:p>
            <a:pPr eaLnBrk="1" hangingPunct="1">
              <a:lnSpc>
                <a:spcPct val="90000"/>
              </a:lnSpc>
              <a:buFontTx/>
              <a:buNone/>
            </a:pPr>
            <a:r>
              <a:rPr lang="ru-RU" sz="2400" smtClean="0"/>
              <a:t>	Экономическим и стратегическим центром восточного средневекового города была площадь, на которой строилось медресе — высшая школа,</a:t>
            </a:r>
          </a:p>
          <a:p>
            <a:pPr eaLnBrk="1" hangingPunct="1">
              <a:lnSpc>
                <a:spcPct val="90000"/>
              </a:lnSpc>
              <a:buFontTx/>
              <a:buNone/>
            </a:pPr>
            <a:r>
              <a:rPr lang="ru-RU" sz="2400" smtClean="0"/>
              <a:t>	готовящая служителей культа, учителей и т. п. Рядом с мечетью высились минареты — башни, с которых мусульман призывали на молитву. Важную роль в архитектурной композиции города играл дворец правителя и торговая часть — караван-сарай, базар (торговые купола). От площади к городским воротам разбегались дороги. По ним в мирное время шли в город караваны со всего света, в военное время перемещались воины.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ru-RU" smtClean="0"/>
          </a:p>
        </p:txBody>
      </p:sp>
      <p:grpSp>
        <p:nvGrpSpPr>
          <p:cNvPr id="2052" name="Group 4"/>
          <p:cNvGrpSpPr>
            <a:grpSpLocks noChangeAspect="1"/>
          </p:cNvGrpSpPr>
          <p:nvPr/>
        </p:nvGrpSpPr>
        <p:grpSpPr bwMode="auto">
          <a:xfrm>
            <a:off x="676275" y="1600200"/>
            <a:ext cx="7791450" cy="4525963"/>
            <a:chOff x="426" y="1008"/>
            <a:chExt cx="4908" cy="2851"/>
          </a:xfrm>
        </p:grpSpPr>
        <p:sp>
          <p:nvSpPr>
            <p:cNvPr id="2051" name="AutoShape 3"/>
            <p:cNvSpPr>
              <a:spLocks noChangeAspect="1" noChangeArrowheads="1" noTextEdit="1"/>
            </p:cNvSpPr>
            <p:nvPr/>
          </p:nvSpPr>
          <p:spPr bwMode="auto">
            <a:xfrm>
              <a:off x="426" y="1008"/>
              <a:ext cx="4908" cy="2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cstate="print"/>
            <a:srcRect/>
            <a:stretch>
              <a:fillRect/>
            </a:stretch>
          </p:blipFill>
          <p:spPr bwMode="auto">
            <a:xfrm>
              <a:off x="426" y="1008"/>
              <a:ext cx="4916" cy="285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r>
              <a:rPr lang="ru-RU" smtClean="0"/>
              <a:t>Самарканда - площадь Регистан</a:t>
            </a:r>
          </a:p>
        </p:txBody>
      </p:sp>
      <p:pic>
        <p:nvPicPr>
          <p:cNvPr id="29699" name="Содержимое 3" descr="http://vog-dmc.com.ua/wp-content/uploads/2012/01/samarkand1_10.jpg"/>
          <p:cNvPicPr>
            <a:picLocks noGrp="1"/>
          </p:cNvPicPr>
          <p:nvPr>
            <p:ph idx="1"/>
          </p:nvPr>
        </p:nvPicPr>
        <p:blipFill>
          <a:blip r:embed="rId2" cstate="print"/>
          <a:srcRect/>
          <a:stretch>
            <a:fillRect/>
          </a:stretch>
        </p:blipFill>
        <p:spPr>
          <a:xfrm>
            <a:off x="2057400" y="1974850"/>
            <a:ext cx="5029200" cy="37766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sz="1800" smtClean="0"/>
              <a:t>Площадь Хаст-Имом является религиозным центром Ташкента.. На площади расположены медресе Барак-Хан построенный в 16 веке, мечеть Тилла-Шейх, мавзолей святого Абу-Бакра Каффали Шаши, и Исламский институт имени имама ал-Бухари, где обучаются студенты, которые в будущем станут имамами (проповедники).</a:t>
            </a:r>
          </a:p>
        </p:txBody>
      </p:sp>
      <p:pic>
        <p:nvPicPr>
          <p:cNvPr id="30723" name="Содержимое 3" descr=" Tashkent | Uzbekistan Photos"/>
          <p:cNvPicPr>
            <a:picLocks noGrp="1"/>
          </p:cNvPicPr>
          <p:nvPr>
            <p:ph idx="1"/>
          </p:nvPr>
        </p:nvPicPr>
        <p:blipFill>
          <a:blip r:embed="rId2" cstate="print"/>
          <a:srcRect/>
          <a:stretch>
            <a:fillRect/>
          </a:stretch>
        </p:blipFill>
        <p:spPr>
          <a:xfrm>
            <a:off x="609600" y="1905000"/>
            <a:ext cx="7523163"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ru-RU" sz="4000" smtClean="0"/>
              <a:t>«Минарет на площади Хаст-Им</a:t>
            </a:r>
            <a:r>
              <a:rPr lang="en-US" sz="4000" smtClean="0"/>
              <a:t>o</a:t>
            </a:r>
            <a:r>
              <a:rPr lang="ru-RU" sz="4000" smtClean="0"/>
              <a:t>м»</a:t>
            </a:r>
          </a:p>
        </p:txBody>
      </p:sp>
      <p:pic>
        <p:nvPicPr>
          <p:cNvPr id="31747" name="Содержимое 3" descr=" Tashkent | Uzbekistan Photos"/>
          <p:cNvPicPr>
            <a:picLocks noGrp="1"/>
          </p:cNvPicPr>
          <p:nvPr>
            <p:ph idx="1"/>
          </p:nvPr>
        </p:nvPicPr>
        <p:blipFill>
          <a:blip r:embed="rId2" cstate="print"/>
          <a:srcRect/>
          <a:stretch>
            <a:fillRect/>
          </a:stretch>
        </p:blipFill>
        <p:spPr>
          <a:xfrm>
            <a:off x="2709863" y="1600200"/>
            <a:ext cx="3724275"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ru-RU" sz="4000" i="1" smtClean="0"/>
              <a:t>Санкт-Петербург</a:t>
            </a:r>
          </a:p>
        </p:txBody>
      </p:sp>
      <p:sp>
        <p:nvSpPr>
          <p:cNvPr id="32771" name="Rectangle 3"/>
          <p:cNvSpPr>
            <a:spLocks noGrp="1" noChangeArrowheads="1"/>
          </p:cNvSpPr>
          <p:nvPr>
            <p:ph idx="1"/>
          </p:nvPr>
        </p:nvSpPr>
        <p:spPr>
          <a:xfrm>
            <a:off x="228600" y="1600200"/>
            <a:ext cx="8915400" cy="4525963"/>
          </a:xfrm>
        </p:spPr>
        <p:txBody>
          <a:bodyPr/>
          <a:lstStyle/>
          <a:p>
            <a:pPr marL="0" indent="0" eaLnBrk="1" hangingPunct="1">
              <a:buFontTx/>
              <a:buNone/>
            </a:pPr>
            <a:r>
              <a:rPr lang="ru-RU" smtClean="0"/>
              <a:t>По античной традиции градостроительства  принципу построен и Санкт-Петербург. Он возводился по плану, заранее составленному и тщательно выверенному Петром I. Улицы и проспекты в центральной части города трезубцем сходятся к площадям.</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ru-RU" smtClean="0"/>
          </a:p>
        </p:txBody>
      </p:sp>
      <p:sp>
        <p:nvSpPr>
          <p:cNvPr id="33796" name="Rectangle 5"/>
          <p:cNvSpPr>
            <a:spLocks noChangeArrowheads="1"/>
          </p:cNvSpPr>
          <p:nvPr/>
        </p:nvSpPr>
        <p:spPr bwMode="auto">
          <a:xfrm>
            <a:off x="1447800" y="6324600"/>
            <a:ext cx="4057073" cy="369332"/>
          </a:xfrm>
          <a:prstGeom prst="rect">
            <a:avLst/>
          </a:prstGeom>
          <a:noFill/>
          <a:ln w="9525">
            <a:noFill/>
            <a:miter lim="800000"/>
            <a:headEnd/>
            <a:tailEnd/>
          </a:ln>
        </p:spPr>
        <p:txBody>
          <a:bodyPr wrap="none">
            <a:spAutoFit/>
          </a:bodyPr>
          <a:lstStyle/>
          <a:p>
            <a:r>
              <a:rPr lang="ru-RU" dirty="0"/>
              <a:t>Карта Санкт-Петербурга </a:t>
            </a:r>
            <a:r>
              <a:rPr lang="ru-RU" dirty="0" smtClean="0"/>
              <a:t>конца 19 в</a:t>
            </a:r>
            <a:r>
              <a:rPr lang="ru-RU" dirty="0"/>
              <a:t>.</a:t>
            </a:r>
          </a:p>
        </p:txBody>
      </p:sp>
      <p:pic>
        <p:nvPicPr>
          <p:cNvPr id="3074" name="Picture 2" descr="http://akland.narod.ru/arhiv/kart/image/karta_piter.jpg"/>
          <p:cNvPicPr>
            <a:picLocks noGrp="1" noChangeAspect="1" noChangeArrowheads="1"/>
          </p:cNvPicPr>
          <p:nvPr>
            <p:ph idx="1"/>
          </p:nvPr>
        </p:nvPicPr>
        <p:blipFill>
          <a:blip r:embed="rId2" cstate="print"/>
          <a:srcRect/>
          <a:stretch>
            <a:fillRect/>
          </a:stretch>
        </p:blipFill>
        <p:spPr bwMode="auto">
          <a:xfrm>
            <a:off x="1828800" y="304800"/>
            <a:ext cx="5237956" cy="58912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ru-RU" smtClean="0"/>
              <a:t>Синквейн</a:t>
            </a:r>
          </a:p>
        </p:txBody>
      </p:sp>
      <p:sp>
        <p:nvSpPr>
          <p:cNvPr id="35843" name="Rectangle 3"/>
          <p:cNvSpPr>
            <a:spLocks noGrp="1" noChangeArrowheads="1"/>
          </p:cNvSpPr>
          <p:nvPr>
            <p:ph type="body" idx="1"/>
          </p:nvPr>
        </p:nvSpPr>
        <p:spPr/>
        <p:txBody>
          <a:bodyPr/>
          <a:lstStyle/>
          <a:p>
            <a:pPr eaLnBrk="1" hangingPunct="1">
              <a:lnSpc>
                <a:spcPct val="80000"/>
              </a:lnSpc>
            </a:pPr>
            <a:r>
              <a:rPr lang="ru-RU" sz="2800" smtClean="0"/>
              <a:t>Стихотворение из 5 строк:</a:t>
            </a:r>
          </a:p>
          <a:p>
            <a:pPr eaLnBrk="1" hangingPunct="1">
              <a:lnSpc>
                <a:spcPct val="80000"/>
              </a:lnSpc>
              <a:buFont typeface="Wingdings" pitchFamily="2" charset="2"/>
              <a:buNone/>
            </a:pPr>
            <a:r>
              <a:rPr lang="ru-RU" sz="2800" smtClean="0"/>
              <a:t>1 строка – тема или предмет (одно существительное);</a:t>
            </a:r>
          </a:p>
          <a:p>
            <a:pPr eaLnBrk="1" hangingPunct="1">
              <a:lnSpc>
                <a:spcPct val="80000"/>
              </a:lnSpc>
              <a:buFont typeface="Wingdings" pitchFamily="2" charset="2"/>
              <a:buNone/>
            </a:pPr>
            <a:r>
              <a:rPr lang="ru-RU" sz="2800" smtClean="0"/>
              <a:t>2 строка – описание предмета (два прилагательных или причастия);</a:t>
            </a:r>
          </a:p>
          <a:p>
            <a:pPr eaLnBrk="1" hangingPunct="1">
              <a:lnSpc>
                <a:spcPct val="80000"/>
              </a:lnSpc>
              <a:buFont typeface="Wingdings" pitchFamily="2" charset="2"/>
              <a:buNone/>
            </a:pPr>
            <a:r>
              <a:rPr lang="ru-RU" sz="2800" smtClean="0"/>
              <a:t>3 строка – характеризуются действия предмета (3 глагола);</a:t>
            </a:r>
          </a:p>
          <a:p>
            <a:pPr eaLnBrk="1" hangingPunct="1">
              <a:lnSpc>
                <a:spcPct val="80000"/>
              </a:lnSpc>
              <a:buFont typeface="Wingdings" pitchFamily="2" charset="2"/>
              <a:buNone/>
            </a:pPr>
            <a:r>
              <a:rPr lang="ru-RU" sz="2800" smtClean="0"/>
              <a:t>4 строка – фраза из четырех слов, выражающая отношение автора к предмету;</a:t>
            </a:r>
          </a:p>
          <a:p>
            <a:pPr eaLnBrk="1" hangingPunct="1">
              <a:lnSpc>
                <a:spcPct val="80000"/>
              </a:lnSpc>
              <a:buFont typeface="Wingdings" pitchFamily="2" charset="2"/>
              <a:buNone/>
            </a:pPr>
            <a:r>
              <a:rPr lang="ru-RU" sz="2800" smtClean="0"/>
              <a:t>5 строка – синоним, обобщающий смысл темы или предмета (одно слово).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ru-RU" smtClean="0"/>
          </a:p>
        </p:txBody>
      </p:sp>
      <p:sp>
        <p:nvSpPr>
          <p:cNvPr id="8195" name="Rectangle 3"/>
          <p:cNvSpPr>
            <a:spLocks noGrp="1" noChangeArrowheads="1"/>
          </p:cNvSpPr>
          <p:nvPr>
            <p:ph idx="1"/>
          </p:nvPr>
        </p:nvSpPr>
        <p:spPr/>
        <p:txBody>
          <a:bodyPr/>
          <a:lstStyle/>
          <a:p>
            <a:pPr eaLnBrk="1" hangingPunct="1">
              <a:buFontTx/>
              <a:buNone/>
            </a:pPr>
            <a:r>
              <a:rPr lang="ru-RU" sz="2800" b="1" smtClean="0"/>
              <a:t>		</a:t>
            </a:r>
            <a:r>
              <a:rPr lang="ru-RU" b="1" smtClean="0"/>
              <a:t>Архитектура </a:t>
            </a:r>
            <a:r>
              <a:rPr lang="ru-RU" smtClean="0"/>
              <a:t>(лат. architectura) — искусство проектировать и строить здания, сооружения, организующие пространственную среду, искусство формирования этой среды для жизни и деятельности людей, доставляющее</a:t>
            </a:r>
          </a:p>
          <a:p>
            <a:pPr eaLnBrk="1" hangingPunct="1">
              <a:buFontTx/>
              <a:buNone/>
            </a:pPr>
            <a:r>
              <a:rPr lang="ru-RU" smtClean="0"/>
              <a:t>	эстетическое наслаждение.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ru-RU" smtClean="0"/>
          </a:p>
        </p:txBody>
      </p:sp>
      <p:sp>
        <p:nvSpPr>
          <p:cNvPr id="9219" name="Rectangle 3"/>
          <p:cNvSpPr>
            <a:spLocks noGrp="1" noChangeArrowheads="1"/>
          </p:cNvSpPr>
          <p:nvPr>
            <p:ph idx="1"/>
          </p:nvPr>
        </p:nvSpPr>
        <p:spPr/>
        <p:txBody>
          <a:bodyPr/>
          <a:lstStyle/>
          <a:p>
            <a:pPr eaLnBrk="1" hangingPunct="1">
              <a:lnSpc>
                <a:spcPct val="80000"/>
              </a:lnSpc>
              <a:buFontTx/>
              <a:buNone/>
            </a:pPr>
            <a:r>
              <a:rPr lang="ru-RU" sz="2000" smtClean="0"/>
              <a:t>		</a:t>
            </a:r>
            <a:r>
              <a:rPr lang="ru-RU" sz="2800" smtClean="0"/>
              <a:t>С древнейших времен человек научился строить для себя жилище. Для этого использовались природные материалы, которыми была богата окружающая местность. Большое количество домов образовывало поселения. Для обороны от врагов поселения обносились стенами, огораживались тыном или частоколом, плетнем или деревянной стеной. Поэтому русское слово «город» первоначально означало «укрепление» и произошло от выражений «огораживать», «обносить оградой», «городить».</a:t>
            </a:r>
            <a:endParaRPr lang="ru-RU"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i="1" dirty="0" smtClean="0"/>
              <a:t>Античный город</a:t>
            </a:r>
            <a:endParaRPr lang="ru-RU" dirty="0" smtClean="0"/>
          </a:p>
        </p:txBody>
      </p:sp>
      <p:sp>
        <p:nvSpPr>
          <p:cNvPr id="10243" name="Rectangle 3"/>
          <p:cNvSpPr>
            <a:spLocks noGrp="1" noChangeArrowheads="1"/>
          </p:cNvSpPr>
          <p:nvPr>
            <p:ph idx="1"/>
          </p:nvPr>
        </p:nvSpPr>
        <p:spPr/>
        <p:txBody>
          <a:bodyPr/>
          <a:lstStyle/>
          <a:p>
            <a:pPr marL="0" indent="0" eaLnBrk="1" hangingPunct="1">
              <a:buFontTx/>
              <a:buNone/>
            </a:pPr>
            <a:r>
              <a:rPr lang="ru-RU" smtClean="0"/>
              <a:t>В Античности на укрепленном</a:t>
            </a:r>
          </a:p>
          <a:p>
            <a:pPr marL="0" indent="0" eaLnBrk="1" hangingPunct="1">
              <a:buFontTx/>
              <a:buNone/>
            </a:pPr>
            <a:r>
              <a:rPr lang="ru-RU" smtClean="0"/>
              <a:t>холме строили храмовый комплекс.</a:t>
            </a:r>
          </a:p>
          <a:p>
            <a:pPr marL="0" indent="0" eaLnBrk="1" hangingPunct="1">
              <a:buFontTx/>
              <a:buNone/>
            </a:pPr>
            <a:r>
              <a:rPr lang="ru-RU" smtClean="0"/>
              <a:t>Примером может служить Афинский</a:t>
            </a:r>
          </a:p>
          <a:p>
            <a:pPr marL="0" indent="0" eaLnBrk="1" hangingPunct="1">
              <a:buFontTx/>
              <a:buNone/>
            </a:pPr>
            <a:r>
              <a:rPr lang="ru-RU" smtClean="0"/>
              <a:t>Акрополь — политический, религиозный, культурный центр города. Он был</a:t>
            </a:r>
          </a:p>
          <a:p>
            <a:pPr marL="0" indent="0" eaLnBrk="1" hangingPunct="1">
              <a:buFontTx/>
              <a:buNone/>
            </a:pPr>
            <a:r>
              <a:rPr lang="ru-RU" smtClean="0"/>
              <a:t>ориентиром среди располагавшейся</a:t>
            </a:r>
          </a:p>
          <a:p>
            <a:pPr marL="0" indent="0" eaLnBrk="1" hangingPunct="1">
              <a:buFontTx/>
              <a:buNone/>
            </a:pPr>
            <a:r>
              <a:rPr lang="ru-RU" smtClean="0"/>
              <a:t>внизу прямоугольной сетки улиц.</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dirty="0" smtClean="0"/>
              <a:t>Афинский акрополь. Греция</a:t>
            </a:r>
            <a:endParaRPr lang="ru-RU" dirty="0"/>
          </a:p>
        </p:txBody>
      </p:sp>
      <p:pic>
        <p:nvPicPr>
          <p:cNvPr id="25602" name="Picture 2" descr="File:Attica 06-13 Athens 50 View from Philopappos - Acropolis Hill.jpg"/>
          <p:cNvPicPr>
            <a:picLocks noGrp="1" noChangeAspect="1" noChangeArrowheads="1"/>
          </p:cNvPicPr>
          <p:nvPr>
            <p:ph idx="1"/>
          </p:nvPr>
        </p:nvPicPr>
        <p:blipFill>
          <a:blip r:embed="rId2" cstate="print"/>
          <a:srcRect/>
          <a:stretch>
            <a:fillRect/>
          </a:stretch>
        </p:blipFill>
        <p:spPr bwMode="auto">
          <a:xfrm>
            <a:off x="609600" y="1600200"/>
            <a:ext cx="8203433" cy="4419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p:spPr>
        <p:txBody>
          <a:bodyPr/>
          <a:lstStyle/>
          <a:p>
            <a:pPr eaLnBrk="1" hangingPunct="1"/>
            <a:r>
              <a:rPr lang="ru-RU" sz="4000" i="1" dirty="0" smtClean="0"/>
              <a:t>Средневековый город</a:t>
            </a:r>
            <a:endParaRPr lang="ru-RU" sz="4000" i="1" dirty="0" smtClean="0"/>
          </a:p>
        </p:txBody>
      </p:sp>
      <p:sp>
        <p:nvSpPr>
          <p:cNvPr id="12291" name="Rectangle 3"/>
          <p:cNvSpPr>
            <a:spLocks noGrp="1" noChangeArrowheads="1"/>
          </p:cNvSpPr>
          <p:nvPr>
            <p:ph idx="1"/>
          </p:nvPr>
        </p:nvSpPr>
        <p:spPr/>
        <p:txBody>
          <a:bodyPr/>
          <a:lstStyle/>
          <a:p>
            <a:pPr marL="0" indent="0" eaLnBrk="1" hangingPunct="1">
              <a:buFontTx/>
              <a:buNone/>
            </a:pPr>
            <a:r>
              <a:rPr lang="ru-RU" dirty="0" smtClean="0"/>
              <a:t>Каждый средневековый город ограждали могучими каменными стенами с зубцами и башнями, окружали глубоким рвом, делая его мощной, надежной крепостью. Город-крепость имел оборонительное значение, овладеть его воротами означало овладеть всем городом.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z="3600" smtClean="0"/>
              <a:t>Каркассон - </a:t>
            </a:r>
            <a:r>
              <a:rPr lang="ru-RU" sz="3600" b="1" smtClean="0"/>
              <a:t>средневековый</a:t>
            </a:r>
            <a:r>
              <a:rPr lang="ru-RU" sz="3600" smtClean="0"/>
              <a:t> </a:t>
            </a:r>
            <a:r>
              <a:rPr lang="ru-RU" sz="3600" b="1" smtClean="0"/>
              <a:t>город</a:t>
            </a:r>
            <a:r>
              <a:rPr lang="ru-RU" sz="3600" smtClean="0"/>
              <a:t>-крепость на юге Франции</a:t>
            </a:r>
          </a:p>
        </p:txBody>
      </p:sp>
      <p:pic>
        <p:nvPicPr>
          <p:cNvPr id="13315" name="Содержимое 3" descr="http://www.naryves.com/pj/france/carcassonne2.jpg"/>
          <p:cNvPicPr>
            <a:picLocks noGrp="1"/>
          </p:cNvPicPr>
          <p:nvPr>
            <p:ph idx="1"/>
          </p:nvPr>
        </p:nvPicPr>
        <p:blipFill>
          <a:blip r:embed="rId2" cstate="print"/>
          <a:srcRect/>
          <a:stretch>
            <a:fillRect/>
          </a:stretch>
        </p:blipFill>
        <p:spPr>
          <a:xfrm>
            <a:off x="1200150" y="1600200"/>
            <a:ext cx="674370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ru-RU" sz="3200" smtClean="0"/>
              <a:t>Крако, Италия — средневековый город, основание которого датируется 1060 годом.</a:t>
            </a:r>
          </a:p>
        </p:txBody>
      </p:sp>
      <p:pic>
        <p:nvPicPr>
          <p:cNvPr id="14339" name="Содержимое 3" descr=" "/>
          <p:cNvPicPr>
            <a:picLocks noGrp="1"/>
          </p:cNvPicPr>
          <p:nvPr>
            <p:ph idx="1"/>
          </p:nvPr>
        </p:nvPicPr>
        <p:blipFill>
          <a:blip r:embed="rId2" cstate="print"/>
          <a:srcRect/>
          <a:stretch>
            <a:fillRect/>
          </a:stretch>
        </p:blipFill>
        <p:spPr>
          <a:xfrm>
            <a:off x="1143000" y="1676400"/>
            <a:ext cx="6705600" cy="4876800"/>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347</Words>
  <Application>Microsoft Office PowerPoint</Application>
  <PresentationFormat>Экран (4:3)</PresentationFormat>
  <Paragraphs>52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Эстетическое формирование искусством окружающей среды</vt:lpstr>
      <vt:lpstr>Поразмышляйте</vt:lpstr>
      <vt:lpstr>Слайд 3</vt:lpstr>
      <vt:lpstr>Слайд 4</vt:lpstr>
      <vt:lpstr>Античный город</vt:lpstr>
      <vt:lpstr>Афинский акрополь. Греция</vt:lpstr>
      <vt:lpstr>Средневековый город</vt:lpstr>
      <vt:lpstr>Каркассон - средневековый город-крепость на юге Франции</vt:lpstr>
      <vt:lpstr>Крако, Италия — средневековый город, основание которого датируется 1060 годом.</vt:lpstr>
      <vt:lpstr>Город средневековой Руси</vt:lpstr>
      <vt:lpstr>Слайд 11</vt:lpstr>
      <vt:lpstr>«Новгородский торг» — картина  Аполлинария Васнецова</vt:lpstr>
      <vt:lpstr>Город средневековой Руси</vt:lpstr>
      <vt:lpstr>А. Васнецов «Московский Кремль при Иване III</vt:lpstr>
      <vt:lpstr>А. Васнецов Красная площадь при Иване Грозном</vt:lpstr>
      <vt:lpstr>А. Васнецов Книжные лавки на Спасском мосту в XVII веке.</vt:lpstr>
      <vt:lpstr>А. Васнецов Красная площадь во второй половине XVII века</vt:lpstr>
      <vt:lpstr>Западноевропейский город</vt:lpstr>
      <vt:lpstr>Слайд 19</vt:lpstr>
      <vt:lpstr>Восточный средневековый город</vt:lpstr>
      <vt:lpstr>Слайд 21</vt:lpstr>
      <vt:lpstr>Самарканда - площадь Регистан</vt:lpstr>
      <vt:lpstr>Площадь Хаст-Имом является религиозным центром Ташкента.. На площади расположены медресе Барак-Хан построенный в 16 веке, мечеть Тилла-Шейх, мавзолей святого Абу-Бакра Каффали Шаши, и Исламский институт имени имама ал-Бухари, где обучаются студенты, которые в будущем станут имамами (проповедники).</vt:lpstr>
      <vt:lpstr>«Минарет на площади Хаст-Имoм»</vt:lpstr>
      <vt:lpstr>Санкт-Петербург</vt:lpstr>
      <vt:lpstr>Слайд 26</vt:lpstr>
      <vt:lpstr>Синквейн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cp:lastPrinted>1601-01-01T00:00:00Z</cp:lastPrinted>
  <dcterms:created xsi:type="dcterms:W3CDTF">1601-01-01T00:00:00Z</dcterms:created>
  <dcterms:modified xsi:type="dcterms:W3CDTF">2013-12-05T20:57:31Z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