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95" r:id="rId2"/>
    <p:sldId id="296" r:id="rId3"/>
    <p:sldId id="297" r:id="rId4"/>
    <p:sldId id="298" r:id="rId5"/>
    <p:sldId id="299" r:id="rId6"/>
    <p:sldId id="300" r:id="rId7"/>
    <p:sldId id="301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50000"/>
      </a:spcBef>
      <a:spcAft>
        <a:spcPct val="0"/>
      </a:spcAft>
      <a:defRPr sz="3600" b="1" i="1" kern="1200">
        <a:solidFill>
          <a:schemeClr val="accent2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3600" b="1" i="1" kern="1200">
        <a:solidFill>
          <a:schemeClr val="accent2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3600" b="1" i="1" kern="1200">
        <a:solidFill>
          <a:schemeClr val="accent2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3600" b="1" i="1" kern="1200">
        <a:solidFill>
          <a:schemeClr val="accent2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3600" b="1" i="1" kern="1200">
        <a:solidFill>
          <a:schemeClr val="accent2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3600" b="1" i="1" kern="1200">
        <a:solidFill>
          <a:schemeClr val="accent2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3600" b="1" i="1" kern="1200">
        <a:solidFill>
          <a:schemeClr val="accent2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3600" b="1" i="1" kern="1200">
        <a:solidFill>
          <a:schemeClr val="accent2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3600" b="1" i="1" kern="1200">
        <a:solidFill>
          <a:schemeClr val="accent2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6600"/>
    <a:srgbClr val="003366"/>
    <a:srgbClr val="333300"/>
    <a:srgbClr val="6600FF"/>
    <a:srgbClr val="990000"/>
    <a:srgbClr val="FF0066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727" autoAdjust="0"/>
    <p:restoredTop sz="94683" autoAdjust="0"/>
  </p:normalViewPr>
  <p:slideViewPr>
    <p:cSldViewPr snapToObjects="1">
      <p:cViewPr>
        <p:scale>
          <a:sx n="55" d="100"/>
          <a:sy n="55" d="100"/>
        </p:scale>
        <p:origin x="-1572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 i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 i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 i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 i="0">
                <a:solidFill>
                  <a:schemeClr val="tx1"/>
                </a:solidFill>
              </a:defRPr>
            </a:lvl1pPr>
          </a:lstStyle>
          <a:p>
            <a:fld id="{B2529E09-AEB6-43CE-8978-F71A2B92ADB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16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 i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 i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 i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 i="0">
                <a:solidFill>
                  <a:schemeClr val="tx1"/>
                </a:solidFill>
              </a:defRPr>
            </a:lvl1pPr>
          </a:lstStyle>
          <a:p>
            <a:fld id="{F00FFF3F-A3DC-444A-81E1-31681B0AA97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231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8B7F4-B0D0-4C60-A307-9E012F430C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5295-E2B2-4CA6-B335-C1394D924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4A202-AFA8-4B9B-8DF2-C860DA847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55E12-49DE-4FCE-A261-EE0FFBD9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66B3-1B89-45FE-BB05-F36F64B19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48A9-B46A-4959-B92C-5D44AA8C9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D1FC-A62C-43A6-B529-D64D9AA532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9C5CB-B2AB-47BC-9909-7E9291EC78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F0BD-2028-427E-8946-557D412DCD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5718B-590E-41A2-9126-6DD3718703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C6B6B12-DB02-4398-B008-0744BC0367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963498-E51E-4838-B69E-F1A6BD095CBA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75907" y="0"/>
            <a:ext cx="8229600" cy="1847088"/>
          </a:xfrm>
        </p:spPr>
        <p:txBody>
          <a:bodyPr>
            <a:noAutofit/>
          </a:bodyPr>
          <a:lstStyle/>
          <a:p>
            <a:pPr algn="r"/>
            <a:r>
              <a:rPr lang="ru-RU" sz="2000" dirty="0" smtClean="0"/>
              <a:t>Скажи мне, и я забуду</a:t>
            </a:r>
            <a:br>
              <a:rPr lang="ru-RU" sz="2000" dirty="0" smtClean="0"/>
            </a:br>
            <a:r>
              <a:rPr lang="ru-RU" sz="2000" dirty="0" smtClean="0"/>
              <a:t>Покажи мне и я запомню</a:t>
            </a:r>
            <a:br>
              <a:rPr lang="ru-RU" sz="2000" dirty="0" smtClean="0"/>
            </a:br>
            <a:r>
              <a:rPr lang="ru-RU" sz="2000" dirty="0" smtClean="0"/>
              <a:t>Дай мне действовать самому, </a:t>
            </a:r>
            <a:br>
              <a:rPr lang="ru-RU" sz="2000" dirty="0" smtClean="0"/>
            </a:br>
            <a:r>
              <a:rPr lang="ru-RU" sz="2000" dirty="0" smtClean="0"/>
              <a:t>И я научусь</a:t>
            </a:r>
            <a:br>
              <a:rPr lang="ru-RU" sz="2000" dirty="0" smtClean="0"/>
            </a:br>
            <a:r>
              <a:rPr lang="ru-RU" sz="2000" i="1" dirty="0" smtClean="0"/>
              <a:t>Конфуций</a:t>
            </a:r>
            <a:endParaRPr lang="ru-RU" sz="2000" i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i="1" dirty="0" smtClean="0">
                <a:solidFill>
                  <a:srgbClr val="009900"/>
                </a:solidFill>
              </a:rPr>
              <a:t>Современный урок </a:t>
            </a:r>
          </a:p>
          <a:p>
            <a:pPr marL="0" indent="0" algn="ctr">
              <a:buNone/>
            </a:pPr>
            <a:r>
              <a:rPr lang="ru-RU" sz="6000" i="1" dirty="0" smtClean="0">
                <a:solidFill>
                  <a:srgbClr val="009900"/>
                </a:solidFill>
              </a:rPr>
              <a:t>в современной школе</a:t>
            </a:r>
            <a:endParaRPr lang="ru-RU" sz="6000" i="1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33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sz="3600" u="sng" dirty="0" smtClean="0"/>
              <a:t>Цель</a:t>
            </a:r>
            <a:r>
              <a:rPr lang="ru-RU" sz="3600" dirty="0" smtClean="0"/>
              <a:t>: исследование особенностей современного урока, требований к нему.</a:t>
            </a:r>
            <a:endParaRPr lang="ru-RU" sz="3600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u="sng" dirty="0" smtClean="0">
                <a:solidFill>
                  <a:schemeClr val="accent1">
                    <a:lumMod val="75000"/>
                  </a:schemeClr>
                </a:solidFill>
              </a:rPr>
              <a:t>Задачи: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1. Определить понятие современный урок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2. Проанализировать современный урок как целостную систему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3. Выявить требования к современному уроку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4.Выявить пути приближения «урока математики» к «современному уроку математики» </a:t>
            </a:r>
          </a:p>
        </p:txBody>
      </p:sp>
    </p:spTree>
    <p:extLst>
      <p:ext uri="{BB962C8B-B14F-4D97-AF65-F5344CB8AC3E}">
        <p14:creationId xmlns:p14="http://schemas.microsoft.com/office/powerpoint/2010/main" val="38844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7088"/>
          </a:xfrm>
        </p:spPr>
        <p:txBody>
          <a:bodyPr>
            <a:noAutofit/>
          </a:bodyPr>
          <a:lstStyle/>
          <a:p>
            <a:r>
              <a:rPr lang="ru-RU" sz="4000" dirty="0" smtClean="0"/>
              <a:t>Современный урок – это урок, характеризующийся следующими признаками:</a:t>
            </a:r>
            <a:endParaRPr lang="ru-RU" sz="4000" dirty="0"/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1.Главной целью урока является развитие </a:t>
            </a:r>
            <a:r>
              <a:rPr lang="ru-RU" sz="2800" u="sng" dirty="0" smtClean="0">
                <a:solidFill>
                  <a:schemeClr val="accent1">
                    <a:lumMod val="75000"/>
                  </a:schemeClr>
                </a:solidFill>
              </a:rPr>
              <a:t>каждой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 личности.</a:t>
            </a:r>
          </a:p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2. На уроке реализуется личностно- ориентированный подход у обучению.</a:t>
            </a:r>
          </a:p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3. 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Н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а уроке реализуется 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</a:rPr>
              <a:t>деятельностный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 подход к обучению.</a:t>
            </a:r>
          </a:p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4.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Организация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урока динамична и вариативна.</a:t>
            </a:r>
          </a:p>
          <a:p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5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. На уроке используются современные педагогические технологии.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11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400" dirty="0">
                <a:solidFill>
                  <a:schemeClr val="accent1">
                    <a:lumMod val="75000"/>
                  </a:schemeClr>
                </a:solidFill>
              </a:rPr>
              <a:t>Структура современного урока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– это последовательность отдельных этапов урока, их логическое взаиморасположение, а также взаимосвязь этапов урока и варианты их взаимодействия между собой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113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Общие требования к современному уроку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Вооружать учащихся сознательными, глубокими и прочными знаниями;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Формировать прочные навыки и умения, способствующие подготовке их к жизни;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Формировать у учащихся самостоятельность, творческую активность, инициативу, умения творчески решать задачи, которые встречаются в жизни;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Вырабатывать умения самостоятельно учиться, углублять и пополнять знания, работать с книгой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056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u="sng" dirty="0" smtClean="0"/>
              <a:t>Каким же должен быть современный урок?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Для меня современный урок – это  интересный урок. 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Это и продуманная структура урока, и логика изучения нового материала, и разнообразие дидактического материала, и организация работы учащихся, постоянные поиски форм и методов преподавания.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Работать по-новому, интересно, увлекательно – это верный путь в будущее школьного образования! 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18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2436880"/>
          </a:xfrm>
        </p:spPr>
        <p:txBody>
          <a:bodyPr>
            <a:normAutofit/>
          </a:bodyPr>
          <a:lstStyle/>
          <a:p>
            <a:pPr algn="ctr"/>
            <a:r>
              <a:rPr lang="ru-RU" sz="6600" i="1" dirty="0" smtClean="0"/>
              <a:t>Спасибо за внимание!</a:t>
            </a:r>
            <a:endParaRPr lang="ru-RU" sz="6600" i="1" dirty="0"/>
          </a:p>
        </p:txBody>
      </p:sp>
    </p:spTree>
    <p:extLst>
      <p:ext uri="{BB962C8B-B14F-4D97-AF65-F5344CB8AC3E}">
        <p14:creationId xmlns:p14="http://schemas.microsoft.com/office/powerpoint/2010/main" val="114122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1549</TotalTime>
  <Words>265</Words>
  <Application>Microsoft Office PowerPoint</Application>
  <PresentationFormat>Экран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Скажи мне, и я забуду Покажи мне и я запомню Дай мне действовать самому,  И я научусь Конфуций</vt:lpstr>
      <vt:lpstr>Цель: исследование особенностей современного урока, требований к нему.</vt:lpstr>
      <vt:lpstr>Современный урок – это урок, характеризующийся следующими признаками:</vt:lpstr>
      <vt:lpstr>Структура современного урока</vt:lpstr>
      <vt:lpstr>Общие требования к современному уроку</vt:lpstr>
      <vt:lpstr>Каким же должен быть современный урок?</vt:lpstr>
      <vt:lpstr>Спасибо за внимание!</vt:lpstr>
    </vt:vector>
  </TitlesOfParts>
  <Company>Минобразования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 «Доли. Обыкновенные дроби» 5 класс</dc:title>
  <dc:creator>User</dc:creator>
  <cp:lastModifiedBy>школа</cp:lastModifiedBy>
  <cp:revision>92</cp:revision>
  <dcterms:created xsi:type="dcterms:W3CDTF">2003-11-17T12:43:30Z</dcterms:created>
  <dcterms:modified xsi:type="dcterms:W3CDTF">2012-03-29T07:09:27Z</dcterms:modified>
</cp:coreProperties>
</file>