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062"/>
    <a:srgbClr val="E4403C"/>
    <a:srgbClr val="C6201C"/>
    <a:srgbClr val="F3FB8B"/>
    <a:srgbClr val="CCE91F"/>
    <a:srgbClr val="FAFA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B6FE-5582-4BAE-8A72-9B96562E0DBD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5E62-D42F-4356-B0A7-D64E167B1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45E62-D42F-4356-B0A7-D64E167B1C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7840-435D-4A4E-99FF-425DB3B5720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2AF7-6269-4A11-A5ED-4D7440F64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RuFX6wp-nj2Ej67MFvnb4DT9viLnhkE-04oYgMzO5ChDUupX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786346" cy="29289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859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786874" cy="1928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Автор-составитель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Гырылова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с заранее запланированными ошибками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объявления темы преподаватель сообщает, что в ней будет сделано определенное количество ошибок различного типа;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прочтения лекции студенты называют эти ошибки /10-15 минут/;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предъявляет перечень ошибок. 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Подводится итог урока.</a:t>
            </a:r>
          </a:p>
        </p:txBody>
      </p:sp>
      <p:pic>
        <p:nvPicPr>
          <p:cNvPr id="7" name="Picture 4" descr="j03100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715008" y="785794"/>
            <a:ext cx="3214709" cy="28813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786190"/>
            <a:ext cx="6200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Лекция – пресс-конференция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357694"/>
            <a:ext cx="54292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объявления темы лекции студенты формулируют вопросы преподавателю по данной теме (5-7 минут). Преподаватель сортирует вопросы по их смысловому содержанию, отвечая на вопросы, представляет  материал урока в виде связанного текста.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Подводится итог урока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j0297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3929066"/>
            <a:ext cx="3000396" cy="24288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j0231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58082" y="285728"/>
            <a:ext cx="1571636" cy="235745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714348" y="214290"/>
            <a:ext cx="4936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3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моделирование в межличностном взаимодействии ситуаций, связанных с  с учебными целями.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обучающий потенциал игры заключается в  непосредственном опыте, который получают участники игры.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643182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обучения с помощью интерактивных игр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Активная позиция обучающихся </a:t>
            </a: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Возрастание мотивации обучения, степени эмоциональной включенности в учебный процесс</a:t>
            </a: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Полученные знания и умения носят личностный характер, легко актуализируются  </a:t>
            </a:r>
          </a:p>
          <a:p>
            <a:pPr algn="just"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Результаты большинства игр нельзя предсказать заранее, что поддерживает интерес к ним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Число участников не лимитируется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1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интерактивных игр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Разогревающие игры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8286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проанализировать любую человеческую деятельность до самых пределов нашего познания, то она покажется не более чем игрой». 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                            Й.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Хейзинга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разогревающих игр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эмоций, «разминка»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к занятиям, повышение учебной мотивации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Сплочение группы, формирование взаимного доверия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внимания, наблюдательности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психологических феноменов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разогревающим играм: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задействовать большое количество участников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Подвижность, возможность «разминки»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Компактность, простота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Эмоциональность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1"/>
            <a:ext cx="707236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структурированная обучающая ситуация, в которой человек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временно принимает определенную социальную роль и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демонстрирует поведенческие модели, которые, как он считает,  соответствуют ей.</a:t>
            </a:r>
          </a:p>
          <a:p>
            <a:pPr>
              <a:lnSpc>
                <a:spcPct val="75000"/>
              </a:lnSpc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Сюжетно-ролевые игры нацелены на моделирование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социальных отношений, возникающих в контексте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профессиональной деятельности.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Деловые и имитационные – на моделирование самих ситуаций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профессиональной деятельности. </a:t>
            </a:r>
          </a:p>
          <a:p>
            <a:pPr>
              <a:lnSpc>
                <a:spcPct val="75000"/>
              </a:lnSpc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Роль – позиция человека в обществе, подразумевающая</a:t>
            </a:r>
          </a:p>
          <a:p>
            <a:pPr>
              <a:lnSpc>
                <a:spcPct val="75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определенное поведение, которое: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Относительно независимо от исполнителя.</a:t>
            </a:r>
          </a:p>
          <a:p>
            <a:pPr>
              <a:lnSpc>
                <a:spcPct val="75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Зато зависит от окружающих.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64331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143380"/>
            <a:ext cx="8715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разновидность ролевой игры, направленной на воссоздание предметного и социального содержания профессиональной деятельности специалиста.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Предназначена для отработки профессиональных умений и навыков.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Имитационная модель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имеет содержательный, предметный контекст игры, обучающие и воспитательные задачи,  правила деятельности.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модель: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контекст. Комплект ролей и функций игроков, сценарий, правила игры. </a:t>
            </a:r>
          </a:p>
        </p:txBody>
      </p:sp>
      <p:pic>
        <p:nvPicPr>
          <p:cNvPr id="7" name="Picture 5" descr="j0279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404813"/>
            <a:ext cx="1746250" cy="208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Групповая дискуссия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совместное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обсуждение какого-либо спорного вопроса, позволяющее прояснить (возможно, изменить) мнения, позиции и установки людей в процессе непосредственного общения.</a:t>
            </a:r>
            <a:r>
              <a:rPr lang="en-A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решаемых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 информацией по значимым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вопросам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решений конкретных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формирования самосознания</a:t>
            </a:r>
            <a:endParaRPr lang="en-A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 эмоциональными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состояниями и  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571744"/>
            <a:ext cx="621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дискуссий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6357966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содержанию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Биографические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Связанные с текущим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количеству активных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Диалоги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олилоги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елесообразно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дискуссии при следующем: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еоднозначности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изучаемого материала,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полярности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точек зрения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него;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еобходимости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связать материал с жизненным опытом обучающихся.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изучении другого материала групповая дискуссия более уместна в качестве вспомогательного метода.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система методов, обеспечивающих активность и разнообразие мыслительной и практической деятельности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освоения учебного материала. АМО строятся на практической направленности, игровом действе и творческом характере обучения, интерактивности, разнообразных коммуникациях, диалоге 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полилоге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использовании знаний и опыта обучающихся, групповой форме организации их работы, вовлечении в процесс всех органов чувств,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подходе к обучению,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рефлексии.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3786214" cy="24288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409950" cy="257176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571604" y="600076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успеха!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обучения - это способы совместной деятельности педагога и студентов, направленные на достижение ими образовательных целей.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А.В. Хуторской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3"/>
            <a:ext cx="864399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– это путь достижения цели.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выбора применяемых методов во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многом зависит успех всего образовательного процесса.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методов обучения определяется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смысловыми целями обучения,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особенностями учебной дисциплины,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конкретного урока,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возможностями учащихся,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наличием времени и средств обучения,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возможностями дидактической системы.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encrypted-tbn3.gstatic.com/images?q=tbn:ANd9GcRhsCyWh9Rl2Uwf8gT8iz2NKdx_UiB_zjdmfByYieQUmTWc0TTo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636"/>
            <a:ext cx="5000660" cy="1643074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обучения, основанные 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осознанности восприятия учебного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айл:Spmo.gif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1285860"/>
            <a:ext cx="5286412" cy="20717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500438"/>
            <a:ext cx="850112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Пассивный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обучения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(схема 1)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взаимодействия учащихся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учителя, который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основным действующим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лицом, управляющим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ходом урока, а учащиеся выступают в роли пассивных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слушателей.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учителя с учащимися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уроках осуществляется посредством опросов, самостоятельных, контрольных работ,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тестов. Пассивный метод обучения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считается самым неэффективным, но, несмотря на это, он имеет и некоторые плюсы. Это относительно легкая подготовка к уроку со стороны учителя и возможность преподнести сравнительно большее количество учебного материала в ограниченных временных рамках урока. С учетом этих плюсов, многие учителя предпочитают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метод обучения.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TRoou1d_Q_LUNAnSzkwWWe5GTWqiMdy6lP2omrL26Hkg1X5gM4h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575" y="1357298"/>
            <a:ext cx="2466975" cy="2000264"/>
          </a:xfrm>
          <a:prstGeom prst="ellipse">
            <a:avLst/>
          </a:prstGeom>
          <a:ln w="190500" cap="rnd">
            <a:solidFill>
              <a:srgbClr val="E4403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o.gif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306" y="357166"/>
            <a:ext cx="5072098" cy="264320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790646"/>
            <a:ext cx="850112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Активный метод обучения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форма взаимодействия учащихся и учителя на равных правах.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ктивные  методы обучения предполагают демократический стиль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преподавания.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Многие преподаватели между активными и интерактивными методами  обучения ставят знак равенства. Интерактивные методы обучения студентов можно рассматривать как наиболее современную форму активных методов.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 descr="data:image/jpeg;base64,/9j/4AAQSkZJRgABAQAAAQABAAD/2wCEAAkGBhAQEBUUEBQQFBAUFRAQEBAQDxQUEBAVFBAWFRcUFBUXHCYeFxkkGRQWHy8gIycpLCwsFR4xNTAqNSYrLCkBCQoKDgwOFQ8PGikcHx8pKSksKSoqKSksLCwsLCwpKSkpKTUpLCkpLCwpLCwpKSkpKikpLCkpKSwsLCkpKSk1Kf/AABEIAMIBAwMBIgACEQEDEQH/xAAbAAABBQEBAAAAAAAAAAAAAAAAAQIDBAUGB//EAEQQAAIBAgMEBwUFBQUJAQAAAAECAAMRBBIhBTFBUQYTImFxgZEyUqGxwRQjQnLRYoKSwuEVM6LS8RZDU4OTo7Li8DT/xAAaAQEBAQEBAQEAAAAAAAAAAAAAAQIDBAUG/8QAKBEBAQACAQQBAgYDAAAAAAAAAAECEQMEEiFBMQVxEyJRYZGxFCSB/9oADAMBAAIRAxEAPwD3GEIQCEIQCEIQCEIQCEIQCEIQCEIQCEIQCEIQCEIQCEIQCEIQCEIQCEIQCEIQCEIQCEIQCEIQCEIQCEIQCJeLM7GaVh30z8HH+aBoXizn6W4R4gbsJh5jzPrFznmfUwNuExetbmfUxRWb3m9TA2YTH+0P7zeph9pf3j6wNiExmxbge0Y/YeKdzUzsTbLa/C94GtCEIBCEIBCEIBCEIBCEIBCEIBCEIBCEIBCEIBCEIBCEIBMvarWqJ+SqP8VP+s1Jlbc0NM97r6oT/LLBVo7vX5x4keHOnr85KJARBHERLQCAEUwEBpi2ikQEBlQaR/R3fV8U/mjam4x3R3fV8V/mlG1CEbUewJsTYXsN/lIHQiKwIuNQdQRuMWAQhMfaW3Qj9Wlsw9o77dw75LdDYhMOltF9+Y+c08FjBUB5jQxLtbFmEISoIQhAIQhAIQhAIQhAIQhAIQhAJldIPYQ8n+dNxNWZXSMfdA8nT6j6ywU8J7Pr85PaVsAez5mWpKEvFjGMM0B8QRFMcIBEJgY1mgK+6L0d31PFf5pHUbSSdHP95+ZfrKNqEISCphmyOaZ3avT/AC37S/uk+jCW5T2nRYpmT+8pnrEHvW3p+8tx5jlJ8NiVqIrKbqwDDnY85AtemWVgrFSQQHABKkiwYA6XG/WeI4/BYujiMQguLEC2e7VLG5IbmVO86m+s9ynL9L+jNOsOuDrSqqLEt7FQAaBuR5H4GKscjsCriur7Timl+yrJnqgWF7EtlUXubWO/yna9Eqb2qMzFlYoFva91zZrWA07Q9DMDo50feuAajhEsDlHttfhru+M7vDYdaaBUFlUWAmMZ7ayvpLCEJ0YEIQgEIQgEIQgEIQgR4iuEUs24a/0mO2OZ9SbDgoOg/WSdKmIw9xuD083hmt8yJh4fEzGVaxjX6y24keBlnZ+1czZH3n2W59x75jtiNJQq4zK6Ebw6W/iExMmrHdzM6R//AJ27mpH/ALqj6zQq1lQXYgCZW0MUKyMgBANu0d+jA7vKdt6c2fsx+z5y6zSrh8J1YsDfxkmYnQXvyjcq6OdowPFNJz+Fv4TF+yVPcb0hAHkgeNXA1fdPwkgwNTl8RAYzSO8sjZ1Tu/igdl1DxX1P6QKdRtDLHRlr9b+YfWQ7VwrUMPVqmzCmj1Cq72yqTYXi9EKmZHbdmKNbldb/AFl9DoYTL2jtgI2RLF/xHgv6mU1xDt7TMfPT0mLkunQTjMFh6tPFVBTz589SwIIp2LBgd1lBzXPPgJs06zDcT6y/hMbm0OjfAyfK/Ck20MUnt0Mw502B+t/hOa27Xr13DVUNOgDkpI4Idja7NY8OE7ycx01exo8r1PkstngijRc0zTtfXMSRuA0tfzI9Z2qtcA89Zxi1wCP2qdRB4jK/yQzrcG33ak+6JnBckzEDfu75WO0qXBr+AJ+M5fHbdNdzY/dg9kc+8ybDVpbkmnTU8WjbjryOnzk0wc0vbNxuY5DvtdT9JZltLGhCEJpBCEIBCEIEGNwi1abU39lgVPMX4jv4zzvF9bhKnV1h+R7dmoOYPzHCelyDF4RKqlaiq6n8LAETOWO1l088bagtvj9gYd8XiVsD1VNg9R/w3U3VL8ybacry5h9iYdOrZ1zJftrrqLEeYvY242nYUKdMUrUQgQg5MgAXUcLTnji3lWBidpddUJv2ASEHdz8TJ6TzmNn4rQek2KOJi0kaZeQValtQbEagjeIx6xAFhfxNpUqYl/dT+I/5ZNrp1OBxnWIDpm3MORH/ANfzk95x9DH1FLKml7Em9rbxy7pNVxLd7c7ubT0Yzc2511DVgN5A8SIw4ymPxL/EJzOa4vax8bxHYjcATvNzaa7UdL/aFL319Y3+06XvD4zm6dRidQo8Df6CKzAXJ3X9Y7RqbexSVcLWpoQXenURRrqSpAEobExyYeg4Y9tVBy96pa3rpIKbkncNeHFRb4mQYi7I4sLWa1jcnTlaLPCq2z8YWJLG5JJJ5kzao1JyuCxGuUD96/noJuUcSdwW4HG+/wCE8u22p1shfFFSCN41HlIzU3cL8JSxOJIOii3Mt/SNrY7VHuAeYB9ROU6c9oDmlN6i294mw+Unwu1awFiRoN1gbd19JTx+JauwzqoBCKQCToHzcfGd7jdOc+VbA0CerzW7OcOTxLU2Ww79SfKdFjsTbAVGXeKdQfMTBXAZ61wQD94VLPlALMPjlJ1nU0tnL9n6ptQyMrkcc4NyPWc5LGrXmmz8SZv4OtOTqU3w1dqNUWdD5MODDuI1mxhMaJyrTpGxGkk2LVLYgdwYn0t9ZhPj9N86noxs5kU1HFme1gd6rv17z9BNYeamTchCE7uYhCEAiQhAJh/7TKMd9ldcuZb0ahOlRgLsncbG4m0TOT6c4G6pUBynMi5+NNwb0qg8GFj3NPL1OeXHh34+vn7N4SW6qtRrNSr1MNWNxe9F/wBhtV8+HiDHihilNqLrTW5Jzk5Se7LciZu3ccK2OULYlaFHrLbldmZ8vkGHrI62OSjXpdeWakS+ZdWzWptbS/vZZqZS/DWvCrjaFTD1bVCpz3cMl8pJOo11uL/GXKGLke2tt4OqoWnRde0CWsqm1juNyQd0z6eHqD+7+8X9nRx+Zd/pcTVn6I6FapOoJHgdPTdI8TjLAA2LfTnMSmS34CTuOkvYPZmbV9F35BvP5jy7pnGXK6i1o4NCQX4NqPAbpbIzbvSRJgs+5L+WnrL39hsw7WS/I6/GeueJpzU6psMvE7v1kh13b+Unp7DYHTIBzF/0iVtivyRvP9ZdwQAWIiE62O6+ndITQVSRYcjbUfCC2AsNBKJwtjGUt/nIQi2NgLHf3xyLcWG7daBzmNQ4evY36sm6NwIt7PiJdp4hybq+h3Cw0mz/AGX1qlMqMul1LLpfcbXuPGYW1ejHUvTCkfeFhlY5iLC9777cNeYnmzw15jcq317bma54bh8vCSYWm5a9zlG++t+7nK9LYQT2zcHeBoPOaWEpUKe+kG5a6DytHHhvzTKpUrAk28L85EHFx5Q2zVSpTtTQKQb63W+h0BTd6Sgm3EpoRWSoBuY5C4PfdRYztcrPTMjQ6xWYhSpPLML+ku4PaT0jzXip+nKcmlOmbts9sJTLb26rMxF72uCON9IyridoplDGjUYmwtSZb+YJExM77NPQdqbEw2NRTVS+l0qKctRL8mHyNxPP8NsNjVqqlQNSpuypUt7YHhpfhpppNynj8QtDLiXRUIsyppp7obeZC+2aOTJSFl0CgDf4TlnZWpLHQ7D6MUKYWoSar2DBmtkB/ZUfW86C8oYFOpoqHIGVbuTuB3n9JcpVQwBU3B1B5zcsnj2xUkWNBizaFhCEBI0mKTGEwAmYnTCnmwjjjemQALkkOD+s2GaUMdVGemDuDPVPhTQ/zMs58mHfhcb7WXVleYYTaCLjH4MyUX1/F2cpYcxdZu19r4TTrHpA8M5W49ZpVuhmErojVEGcKGuQDlLC5C8QLncDbui0eiGCp6iml+YpoD62v8Z4cOPl48ZhMd697d7ljfNc9iamz23vS15MPpIUWgmlKpqdQLkkC9rjuuR6zo9rYOhTosy0lYgcSbgHQkd4GvlML7TSqBQbLYOrdm2ZWJNtOVzr4TOfVfgZScl1v7rMe+eGn0ergAh9bkkk7zczSbCg3NNtB+E/QzikTF0m7AWsnB0dQxH7SMQb+F5ZTaWKWzGlVsD2lyNe3dOuHV8d845T+WbhfcbFLpEgOUVGQgkFTmWxHA8Jeo9ISw7NVT5qTMzGUqdamK1NA5Ns2Ve3bdfmSOUwKtOmp9kqeRJ+Rn0Mc5lHKzTuKW1qo/Fcd4BkdXGO/tMT3cPScZS2qE3C/nJT0tVB2lJ8H1+U1tHU54hecn/t3T406nkymW6PSmm+5ag8cv6zQ26tUgaSlsfa1Rmqo62ZDdWvo6m9j3bpUfbKng3oP1lKrtIoWqKL9k3B48eExnNxY3Nm7Zqqb1ylJm0OQ3IUHQFvM7uc1A1Fu2Dmb3mbMfUzzdtoNWcZidTa1tNeAm5h6NVB2Q1vAzycl7PGV06Yzbr0xqJqSPOZ9HblLEMerKnLfVeNt8xxhcQ+9Xt4W+cdg9hpSfOFSm3ErUtm/Mqmx9JxnV8OHm5yf9W4W+myaokOWoxsiFvLT1iriFXcQfAafGQ4Pbdep2kRAmuTMWzEczbQT18fU4cuPfhdxi4WXVV8Xh8OtULXxFChUFiQozVRfmQLLcczOjwOGw7a0cQri2oD03PlY6ek4zGdFatZ2csoZ2Z2sCfaN7b+G6Vj0ErDUOt/yEfG8lylNNPAI1djUqEsTcrfco4WEl2TkXGguezSDVbc2Fgo/iYHyi7GovRXJVFmAtcey3eDI6WFGd34k5QeQG+fP6zqP8fjufv07YYd906hdqvi6opLpT9pyPdHz4AeM6lAALDQDQDlOU6JqA788q+mb/SdQrR9Llz4vxs7vLL2xz+Mu2ekwMcDIwY8GfVcDoRIQEMjYx7SJ4EbtMbaVW7OOIpCmPGtUy/JR6zUqmZW0N6Dm4J7wilvmB6ybE1Wvbdu4SjWxkTEEzNr0zM2ro/FY4WIJ0OhE5kULbt00a9AytSNjY+I758T6vjbx45T1Xr6e6tiIUjJabOu4sPAyyqiSLSE/L3N7VDEbTqUDnS33hs620LAbxbcSPlLFPby1RarSc/8vN5jjLdKktxmtbfrLaYykDlpjOw3hBe3idw85+o+ndRL0+87rXjbxcuH5/ClVweErJ+BT3jKw8QbETj+kOxupZSpurA2F7nS248RrO0qYtTVVTlzE6qBfTvM5jb2HZKxW5Kb0B1Cht4A4az6fT885fOPx/bjnjpy7W43Bmng8Qg42gKBJ1sR3i8t08BhzvGvgR8jPfLHNPQBq/3ZBtvP0kwwNW1ioYdxtfyMs7HwtNFq9WfwZuJsQDbfKq9I6tP+9pkrzUG453U6gzy8nUdmerdOkx3PC1sfCmmzNlytuFwLjwmucTUP4m9TGbOda6CovstqPl9JbOEtPw/X895efPK/q+hx4zHGRUNzvJPiYBJZ6qGUTw9zoxtp47qyEF87KSthpc6C8tYlmoUqKJfMxsfADXeD3esY+AarigdOrVV1tre50+MsYsipVNvw2pDTcWOpHlx7p+16LD/Xwx/b+3z+S/mtMpYvEb7kAi9+w1h3jsmLU2jiQOy1NtLgMrIT8x8YVabWsQRmOUeB3/4bzRpHnu5Tvn0uXzx52ffyxOSe45jFdKaq9mpSdW4dksD4ETT2I1SogBBzk3y2sRfXXlv48pt08LTO9R8vlLeEVUqWUABkBsBbVWP+YThy9Fn1GMw5bNfs1OWY+cVnA4QUTT4s3WK54XK5gB/05tK0yMW1kDe49N/LOAfgTNNDPp8XHjxYzDH4jz5W27qypkgMhQyYToh8IkICGRuJKYxhAq1FlKvhgSCd4uBrztf5TRZZC6SDLqYeVatCa1SnK1SlJpWJiKFgfWZzYQFRccAfDSbe0Kf3beFvXT6yGrh7TNxlmqsrn2ouvsm45H9YDGkbxNSrh5Tq7PJny+X6V0+fmTX2ejHnziAt1/ZsxGjEC4vbgSNbRNo46pTXq6SqigXYgAKo7hz7zLWzcC9J7kAkruLW4232PORbVwJqntkBP+GhJzfnawv4D4znj9M48bjLbZPXpfxrZWBs/H/eq1ye0Lk8dZ0PSXZ5dQ6i5XfbiJi4nC5dw0HITsME6vQViRbKCSSNNJ9S+NacY8/Qkk6NpvuLRQJ0e00zgighYnQ1SLIo42J9o/CZBwLUyCQWAOoHEcbTpMvCaWOjxzM9r2JppqOb6/C8d0gZevZW9khN29TbeJtbLw6XTq/ZJLbrHRTvHDUiY/STCs2KawNsqXPfb/Sebkwx5dzJuW4+Ym2Niko0guZb6m97ZhmPOaaYwt7OvgLzmKmyS6qDwuPVr/Wb+xaZoUgp7R4ECxtwB5z5HL9HwzyuXdfLtjz6nwWptAAka3GhAEgp7QYsQ9KsF4OihwfEKSw9DLqYZSoJBDHVr8ybx6Urbp6OH6T0/H5vn7s3nyqXAPTGbKeAOoIa+t9CL8plolQPrfS7WvuzE2+F/Wais2Yd6kehH6yVcONdNTqfS0+pjj2/DhbtTSqeI9Rulim15MML3SVMLHkLRWTMLPTPe6eq3+aCPpYaSYulZQ3uvTbyzgH4Eyy1KsVaWdGX3lZfVbS3gqudFb3lVvUXi06UnpUgBYAADcANBOkrKVBJVjVEeBNIWEW0JQGNIj4hECJlkTJLBEaVgVGpyB6UvskianIMXaFLRR71SmPQ5vksKlCXsThWL07DsqXZjpochVf/ACMe1CZqsV8NIWpTbfDyFsLMVqMBqd3Pco+LH9I1sNeatPC3qP3CmPgx+snOEmNLti08AOQ9JYw2FVQeytySb5RfU3mkMJD7NNSIzqtO8r/YxNj7LGnCym2fSw4zA6aAjQEHUjiD3fGOxFIEbh6S8uGjvs0zYrAGF7Tfun4f0kqYczSXDfesP2KZ/wATycYOc7Ku2WMOZIMLNRcJHjDTcRkNh7MneWX1Un6S6mGk2Mo2CnlUpH1fL/NLi0J0jKmuGky4eW1pSRaU1oVVoRcTgy9NlFrsrKCeBI0+MuinHqkaRHTTTXfxkyrFCx4EuggEeBACLNIIRYQCJFhAS0aRHxIDCsaVkloWgQlIw05YKxMsmhVNKMNGXCsTLJpdsjC0bvVP7ar/AA0k/WWepl0rEyRoUzRidTLmSJkjQqGjE6iXOrh1caFLqIooy51cOrk0bZQpff8AjSHwqf8AtLgoyx9nF72Ga1r21te9o/JJ2rtV6mOFGWMkXLHabVnwqsLMLjTTwNx8RJBTk2WKBLpEQpxwSSZYZZrSGhYoWOtFtKEAigRYWgEWEIBCEIBCEIBCEICQhCARIQgJCJCARIQkCQiwlCQiwgJFhCQEWJCAsIQgEWEICwhCULCEICwhCAQhCAQhC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data:image/jpeg;base64,/9j/4AAQSkZJRgABAQAAAQABAAD/2wCEAAkGBhAQEBUUEBQQFBAUFRAQEBAQDxQUEBAVFBAWFRcUFBUXHCYeFxkkGRQWHy8gIycpLCwsFR4xNTAqNSYrLCkBCQoKDgwOFQ8PGikcHx8pKSksKSoqKSksLCwsLCwpKSkpKTUpLCkpLCwpLCwpKSkpKikpLCkpKSwsLCkpKSk1Kf/AABEIAMIBAwMBIgACEQEDEQH/xAAbAAABBQEBAAAAAAAAAAAAAAAAAQIDBAUGB//EAEQQAAIBAgMEBwUFBQUJAQAAAAECAAMRBBIhBTFBUQYTImFxgZEyUqGxwRQjQnLRYoKSwuEVM6LS8RZDU4OTo7Li8DT/xAAaAQEBAQEBAQEAAAAAAAAAAAAAAQIDBAUG/8QAKBEBAQACAQQBAgYDAAAAAAAAAAECEQMEEiFBMQVxEyJRYZGxFCSB/9oADAMBAAIRAxEAPwD3GEIQCEIQCEIQCEIQCEIQCEIQCEIQCEIQCEIQCEIQCEIQCEIQCEIQCEIQCEIQCEIQCEIQCEIQCEIQCEIQCJeLM7GaVh30z8HH+aBoXizn6W4R4gbsJh5jzPrFznmfUwNuExetbmfUxRWb3m9TA2YTH+0P7zeph9pf3j6wNiExmxbge0Y/YeKdzUzsTbLa/C94GtCEIBCEIBCEIBCEIBCEIBCEIBCEIBCEIBCEIBCEIBCEIBMvarWqJ+SqP8VP+s1Jlbc0NM97r6oT/LLBVo7vX5x4keHOnr85KJARBHERLQCAEUwEBpi2ikQEBlQaR/R3fV8U/mjam4x3R3fV8V/mlG1CEbUewJsTYXsN/lIHQiKwIuNQdQRuMWAQhMfaW3Qj9Wlsw9o77dw75LdDYhMOltF9+Y+c08FjBUB5jQxLtbFmEISoIQhAIQhAIQhAIQhAIQhAIQhAJldIPYQ8n+dNxNWZXSMfdA8nT6j6ywU8J7Pr85PaVsAez5mWpKEvFjGMM0B8QRFMcIBEJgY1mgK+6L0d31PFf5pHUbSSdHP95+ZfrKNqEISCphmyOaZ3avT/AC37S/uk+jCW5T2nRYpmT+8pnrEHvW3p+8tx5jlJ8NiVqIrKbqwDDnY85AtemWVgrFSQQHABKkiwYA6XG/WeI4/BYujiMQguLEC2e7VLG5IbmVO86m+s9ynL9L+jNOsOuDrSqqLEt7FQAaBuR5H4GKscjsCriur7Timl+yrJnqgWF7EtlUXubWO/yna9Eqb2qMzFlYoFva91zZrWA07Q9DMDo50feuAajhEsDlHttfhru+M7vDYdaaBUFlUWAmMZ7ayvpLCEJ0YEIQgEIQgEIQgEIQgR4iuEUs24a/0mO2OZ9SbDgoOg/WSdKmIw9xuD083hmt8yJh4fEzGVaxjX6y24keBlnZ+1czZH3n2W59x75jtiNJQq4zK6Ebw6W/iExMmrHdzM6R//AJ27mpH/ALqj6zQq1lQXYgCZW0MUKyMgBANu0d+jA7vKdt6c2fsx+z5y6zSrh8J1YsDfxkmYnQXvyjcq6OdowPFNJz+Fv4TF+yVPcb0hAHkgeNXA1fdPwkgwNTl8RAYzSO8sjZ1Tu/igdl1DxX1P6QKdRtDLHRlr9b+YfWQ7VwrUMPVqmzCmj1Cq72yqTYXi9EKmZHbdmKNbldb/AFl9DoYTL2jtgI2RLF/xHgv6mU1xDt7TMfPT0mLkunQTjMFh6tPFVBTz589SwIIp2LBgd1lBzXPPgJs06zDcT6y/hMbm0OjfAyfK/Ck20MUnt0Mw502B+t/hOa27Xr13DVUNOgDkpI4Idja7NY8OE7ycx01exo8r1PkstngijRc0zTtfXMSRuA0tfzI9Z2qtcA89Zxi1wCP2qdRB4jK/yQzrcG33ak+6JnBckzEDfu75WO0qXBr+AJ+M5fHbdNdzY/dg9kc+8ybDVpbkmnTU8WjbjryOnzk0wc0vbNxuY5DvtdT9JZltLGhCEJpBCEIBCEIEGNwi1abU39lgVPMX4jv4zzvF9bhKnV1h+R7dmoOYPzHCelyDF4RKqlaiq6n8LAETOWO1l088bagtvj9gYd8XiVsD1VNg9R/w3U3VL8ybacry5h9iYdOrZ1zJftrrqLEeYvY242nYUKdMUrUQgQg5MgAXUcLTnji3lWBidpddUJv2ASEHdz8TJ6TzmNn4rQek2KOJi0kaZeQValtQbEagjeIx6xAFhfxNpUqYl/dT+I/5ZNrp1OBxnWIDpm3MORH/ANfzk95x9DH1FLKml7Em9rbxy7pNVxLd7c7ubT0Yzc2511DVgN5A8SIw4ymPxL/EJzOa4vax8bxHYjcATvNzaa7UdL/aFL319Y3+06XvD4zm6dRidQo8Df6CKzAXJ3X9Y7RqbexSVcLWpoQXenURRrqSpAEobExyYeg4Y9tVBy96pa3rpIKbkncNeHFRb4mQYi7I4sLWa1jcnTlaLPCq2z8YWJLG5JJJ5kzao1JyuCxGuUD96/noJuUcSdwW4HG+/wCE8u22p1shfFFSCN41HlIzU3cL8JSxOJIOii3Mt/SNrY7VHuAeYB9ROU6c9oDmlN6i294mw+Unwu1awFiRoN1gbd19JTx+JauwzqoBCKQCToHzcfGd7jdOc+VbA0CerzW7OcOTxLU2Ww79SfKdFjsTbAVGXeKdQfMTBXAZ61wQD94VLPlALMPjlJ1nU0tnL9n6ptQyMrkcc4NyPWc5LGrXmmz8SZv4OtOTqU3w1dqNUWdD5MODDuI1mxhMaJyrTpGxGkk2LVLYgdwYn0t9ZhPj9N86noxs5kU1HFme1gd6rv17z9BNYeamTchCE7uYhCEAiQhAJh/7TKMd9ldcuZb0ahOlRgLsncbG4m0TOT6c4G6pUBynMi5+NNwb0qg8GFj3NPL1OeXHh34+vn7N4SW6qtRrNSr1MNWNxe9F/wBhtV8+HiDHihilNqLrTW5Jzk5Se7LciZu3ccK2OULYlaFHrLbldmZ8vkGHrI62OSjXpdeWakS+ZdWzWptbS/vZZqZS/DWvCrjaFTD1bVCpz3cMl8pJOo11uL/GXKGLke2tt4OqoWnRde0CWsqm1juNyQd0z6eHqD+7+8X9nRx+Zd/pcTVn6I6FapOoJHgdPTdI8TjLAA2LfTnMSmS34CTuOkvYPZmbV9F35BvP5jy7pnGXK6i1o4NCQX4NqPAbpbIzbvSRJgs+5L+WnrL39hsw7WS/I6/GeueJpzU6psMvE7v1kh13b+Unp7DYHTIBzF/0iVtivyRvP9ZdwQAWIiE62O6+ndITQVSRYcjbUfCC2AsNBKJwtjGUt/nIQi2NgLHf3xyLcWG7daBzmNQ4evY36sm6NwIt7PiJdp4hybq+h3Cw0mz/AGX1qlMqMul1LLpfcbXuPGYW1ejHUvTCkfeFhlY5iLC9777cNeYnmzw15jcq317bma54bh8vCSYWm5a9zlG++t+7nK9LYQT2zcHeBoPOaWEpUKe+kG5a6DytHHhvzTKpUrAk28L85EHFx5Q2zVSpTtTQKQb63W+h0BTd6Sgm3EpoRWSoBuY5C4PfdRYztcrPTMjQ6xWYhSpPLML+ku4PaT0jzXip+nKcmlOmbts9sJTLb26rMxF72uCON9IyridoplDGjUYmwtSZb+YJExM77NPQdqbEw2NRTVS+l0qKctRL8mHyNxPP8NsNjVqqlQNSpuypUt7YHhpfhpppNynj8QtDLiXRUIsyppp7obeZC+2aOTJSFl0CgDf4TlnZWpLHQ7D6MUKYWoSar2DBmtkB/ZUfW86C8oYFOpoqHIGVbuTuB3n9JcpVQwBU3B1B5zcsnj2xUkWNBizaFhCEBI0mKTGEwAmYnTCnmwjjjemQALkkOD+s2GaUMdVGemDuDPVPhTQ/zMs58mHfhcb7WXVleYYTaCLjH4MyUX1/F2cpYcxdZu19r4TTrHpA8M5W49ZpVuhmErojVEGcKGuQDlLC5C8QLncDbui0eiGCp6iml+YpoD62v8Z4cOPl48ZhMd697d7ljfNc9iamz23vS15MPpIUWgmlKpqdQLkkC9rjuuR6zo9rYOhTosy0lYgcSbgHQkd4GvlML7TSqBQbLYOrdm2ZWJNtOVzr4TOfVfgZScl1v7rMe+eGn0ergAh9bkkk7zczSbCg3NNtB+E/QzikTF0m7AWsnB0dQxH7SMQb+F5ZTaWKWzGlVsD2lyNe3dOuHV8d845T+WbhfcbFLpEgOUVGQgkFTmWxHA8Jeo9ISw7NVT5qTMzGUqdamK1NA5Ns2Ve3bdfmSOUwKtOmp9kqeRJ+Rn0Mc5lHKzTuKW1qo/Fcd4BkdXGO/tMT3cPScZS2qE3C/nJT0tVB2lJ8H1+U1tHU54hecn/t3T406nkymW6PSmm+5ag8cv6zQ26tUgaSlsfa1Rmqo62ZDdWvo6m9j3bpUfbKng3oP1lKrtIoWqKL9k3B48eExnNxY3Nm7Zqqb1ylJm0OQ3IUHQFvM7uc1A1Fu2Dmb3mbMfUzzdtoNWcZidTa1tNeAm5h6NVB2Q1vAzycl7PGV06Yzbr0xqJqSPOZ9HblLEMerKnLfVeNt8xxhcQ+9Xt4W+cdg9hpSfOFSm3ErUtm/Mqmx9JxnV8OHm5yf9W4W+myaokOWoxsiFvLT1iriFXcQfAafGQ4Pbdep2kRAmuTMWzEczbQT18fU4cuPfhdxi4WXVV8Xh8OtULXxFChUFiQozVRfmQLLcczOjwOGw7a0cQri2oD03PlY6ek4zGdFatZ2csoZ2Z2sCfaN7b+G6Vj0ErDUOt/yEfG8lylNNPAI1djUqEsTcrfco4WEl2TkXGguezSDVbc2Fgo/iYHyi7GovRXJVFmAtcey3eDI6WFGd34k5QeQG+fP6zqP8fjufv07YYd906hdqvi6opLpT9pyPdHz4AeM6lAALDQDQDlOU6JqA788q+mb/SdQrR9Llz4vxs7vLL2xz+Mu2ekwMcDIwY8GfVcDoRIQEMjYx7SJ4EbtMbaVW7OOIpCmPGtUy/JR6zUqmZW0N6Dm4J7wilvmB6ybE1Wvbdu4SjWxkTEEzNr0zM2ro/FY4WIJ0OhE5kULbt00a9AytSNjY+I758T6vjbx45T1Xr6e6tiIUjJabOu4sPAyyqiSLSE/L3N7VDEbTqUDnS33hs620LAbxbcSPlLFPby1RarSc/8vN5jjLdKktxmtbfrLaYykDlpjOw3hBe3idw85+o+ndRL0+87rXjbxcuH5/ClVweErJ+BT3jKw8QbETj+kOxupZSpurA2F7nS248RrO0qYtTVVTlzE6qBfTvM5jb2HZKxW5Kb0B1Cht4A4az6fT885fOPx/bjnjpy7W43Bmng8Qg42gKBJ1sR3i8t08BhzvGvgR8jPfLHNPQBq/3ZBtvP0kwwNW1ioYdxtfyMs7HwtNFq9WfwZuJsQDbfKq9I6tP+9pkrzUG453U6gzy8nUdmerdOkx3PC1sfCmmzNlytuFwLjwmucTUP4m9TGbOda6CovstqPl9JbOEtPw/X895efPK/q+hx4zHGRUNzvJPiYBJZ6qGUTw9zoxtp47qyEF87KSthpc6C8tYlmoUqKJfMxsfADXeD3esY+AarigdOrVV1tre50+MsYsipVNvw2pDTcWOpHlx7p+16LD/Xwx/b+3z+S/mtMpYvEb7kAi9+w1h3jsmLU2jiQOy1NtLgMrIT8x8YVabWsQRmOUeB3/4bzRpHnu5Tvn0uXzx52ffyxOSe45jFdKaq9mpSdW4dksD4ETT2I1SogBBzk3y2sRfXXlv48pt08LTO9R8vlLeEVUqWUABkBsBbVWP+YThy9Fn1GMw5bNfs1OWY+cVnA4QUTT4s3WK54XK5gB/05tK0yMW1kDe49N/LOAfgTNNDPp8XHjxYzDH4jz5W27qypkgMhQyYToh8IkICGRuJKYxhAq1FlKvhgSCd4uBrztf5TRZZC6SDLqYeVatCa1SnK1SlJpWJiKFgfWZzYQFRccAfDSbe0Kf3beFvXT6yGrh7TNxlmqsrn2ouvsm45H9YDGkbxNSrh5Tq7PJny+X6V0+fmTX2ejHnziAt1/ZsxGjEC4vbgSNbRNo46pTXq6SqigXYgAKo7hz7zLWzcC9J7kAkruLW4232PORbVwJqntkBP+GhJzfnawv4D4znj9M48bjLbZPXpfxrZWBs/H/eq1ye0Lk8dZ0PSXZ5dQ6i5XfbiJi4nC5dw0HITsME6vQViRbKCSSNNJ9S+NacY8/Qkk6NpvuLRQJ0e00zgighYnQ1SLIo42J9o/CZBwLUyCQWAOoHEcbTpMvCaWOjxzM9r2JppqOb6/C8d0gZevZW9khN29TbeJtbLw6XTq/ZJLbrHRTvHDUiY/STCs2KawNsqXPfb/Sebkwx5dzJuW4+Ym2Niko0guZb6m97ZhmPOaaYwt7OvgLzmKmyS6qDwuPVr/Wb+xaZoUgp7R4ECxtwB5z5HL9HwzyuXdfLtjz6nwWptAAka3GhAEgp7QYsQ9KsF4OihwfEKSw9DLqYZSoJBDHVr8ybx6Urbp6OH6T0/H5vn7s3nyqXAPTGbKeAOoIa+t9CL8plolQPrfS7WvuzE2+F/Wais2Yd6kehH6yVcONdNTqfS0+pjj2/DhbtTSqeI9Rulim15MML3SVMLHkLRWTMLPTPe6eq3+aCPpYaSYulZQ3uvTbyzgH4Eyy1KsVaWdGX3lZfVbS3gqudFb3lVvUXi06UnpUgBYAADcANBOkrKVBJVjVEeBNIWEW0JQGNIj4hECJlkTJLBEaVgVGpyB6UvskianIMXaFLRR71SmPQ5vksKlCXsThWL07DsqXZjpochVf/ACMe1CZqsV8NIWpTbfDyFsLMVqMBqd3Pco+LH9I1sNeatPC3qP3CmPgx+snOEmNLti08AOQ9JYw2FVQeytySb5RfU3mkMJD7NNSIzqtO8r/YxNj7LGnCym2fSw4zA6aAjQEHUjiD3fGOxFIEbh6S8uGjvs0zYrAGF7Tfun4f0kqYczSXDfesP2KZ/wATycYOc7Ku2WMOZIMLNRcJHjDTcRkNh7MneWX1Un6S6mGk2Mo2CnlUpH1fL/NLi0J0jKmuGky4eW1pSRaU1oVVoRcTgy9NlFrsrKCeBI0+MuinHqkaRHTTTXfxkyrFCx4EuggEeBACLNIIRYQCJFhAS0aRHxIDCsaVkloWgQlIw05YKxMsmhVNKMNGXCsTLJpdsjC0bvVP7ar/AA0k/WWepl0rEyRoUzRidTLmSJkjQqGjE6iXOrh1caFLqIooy51cOrk0bZQpff8AjSHwqf8AtLgoyx9nF72Ga1r21te9o/JJ2rtV6mOFGWMkXLHabVnwqsLMLjTTwNx8RJBTk2WKBLpEQpxwSSZYZZrSGhYoWOtFtKEAigRYWgEWEIBCEIBCEIBCEICQhCARIQgJCJCARIQkCQiwlCQiwgJFhCQEWJCAsIQgEWEICwhCULCEICwhCAQhCAQhC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hAQEBUUEBQQFBAUFRAQEBAQDxQUEBAVFBAWFRcUFBUXHCYeFxkkGRQWHy8gIycpLCwsFR4xNTAqNSYrLCkBCQoKDgwOFQ8PGikcHx8pKSksKSoqKSksLCwsLCwpKSkpKTUpLCkpLCwpLCwpKSkpKikpLCkpKSwsLCkpKSk1Kf/AABEIAMIBAwMBIgACEQEDEQH/xAAbAAABBQEBAAAAAAAAAAAAAAAAAQIDBAUGB//EAEQQAAIBAgMEBwUFBQUJAQAAAAECAAMRBBIhBTFBUQYTImFxgZEyUqGxwRQjQnLRYoKSwuEVM6LS8RZDU4OTo7Li8DT/xAAaAQEBAQEBAQEAAAAAAAAAAAAAAQIDBAUG/8QAKBEBAQACAQQBAgYDAAAAAAAAAAECEQMEEiFBMQVxEyJRYZGxFCSB/9oADAMBAAIRAxEAPwD3GEIQCEIQCEIQCEIQCEIQCEIQCEIQCEIQCEIQCEIQCEIQCEIQCEIQCEIQCEIQCEIQCEIQCEIQCEIQCEIQCJeLM7GaVh30z8HH+aBoXizn6W4R4gbsJh5jzPrFznmfUwNuExetbmfUxRWb3m9TA2YTH+0P7zeph9pf3j6wNiExmxbge0Y/YeKdzUzsTbLa/C94GtCEIBCEIBCEIBCEIBCEIBCEIBCEIBCEIBCEIBCEIBCEIBMvarWqJ+SqP8VP+s1Jlbc0NM97r6oT/LLBVo7vX5x4keHOnr85KJARBHERLQCAEUwEBpi2ikQEBlQaR/R3fV8U/mjam4x3R3fV8V/mlG1CEbUewJsTYXsN/lIHQiKwIuNQdQRuMWAQhMfaW3Qj9Wlsw9o77dw75LdDYhMOltF9+Y+c08FjBUB5jQxLtbFmEISoIQhAIQhAIQhAIQhAIQhAIQhAJldIPYQ8n+dNxNWZXSMfdA8nT6j6ywU8J7Pr85PaVsAez5mWpKEvFjGMM0B8QRFMcIBEJgY1mgK+6L0d31PFf5pHUbSSdHP95+ZfrKNqEISCphmyOaZ3avT/AC37S/uk+jCW5T2nRYpmT+8pnrEHvW3p+8tx5jlJ8NiVqIrKbqwDDnY85AtemWVgrFSQQHABKkiwYA6XG/WeI4/BYujiMQguLEC2e7VLG5IbmVO86m+s9ynL9L+jNOsOuDrSqqLEt7FQAaBuR5H4GKscjsCriur7Timl+yrJnqgWF7EtlUXubWO/yna9Eqb2qMzFlYoFva91zZrWA07Q9DMDo50feuAajhEsDlHttfhru+M7vDYdaaBUFlUWAmMZ7ayvpLCEJ0YEIQgEIQgEIQgEIQgR4iuEUs24a/0mO2OZ9SbDgoOg/WSdKmIw9xuD083hmt8yJh4fEzGVaxjX6y24keBlnZ+1czZH3n2W59x75jtiNJQq4zK6Ebw6W/iExMmrHdzM6R//AJ27mpH/ALqj6zQq1lQXYgCZW0MUKyMgBANu0d+jA7vKdt6c2fsx+z5y6zSrh8J1YsDfxkmYnQXvyjcq6OdowPFNJz+Fv4TF+yVPcb0hAHkgeNXA1fdPwkgwNTl8RAYzSO8sjZ1Tu/igdl1DxX1P6QKdRtDLHRlr9b+YfWQ7VwrUMPVqmzCmj1Cq72yqTYXi9EKmZHbdmKNbldb/AFl9DoYTL2jtgI2RLF/xHgv6mU1xDt7TMfPT0mLkunQTjMFh6tPFVBTz589SwIIp2LBgd1lBzXPPgJs06zDcT6y/hMbm0OjfAyfK/Ck20MUnt0Mw502B+t/hOa27Xr13DVUNOgDkpI4Idja7NY8OE7ycx01exo8r1PkstngijRc0zTtfXMSRuA0tfzI9Z2qtcA89Zxi1wCP2qdRB4jK/yQzrcG33ak+6JnBckzEDfu75WO0qXBr+AJ+M5fHbdNdzY/dg9kc+8ybDVpbkmnTU8WjbjryOnzk0wc0vbNxuY5DvtdT9JZltLGhCEJpBCEIBCEIEGNwi1abU39lgVPMX4jv4zzvF9bhKnV1h+R7dmoOYPzHCelyDF4RKqlaiq6n8LAETOWO1l088bagtvj9gYd8XiVsD1VNg9R/w3U3VL8ybacry5h9iYdOrZ1zJftrrqLEeYvY242nYUKdMUrUQgQg5MgAXUcLTnji3lWBidpddUJv2ASEHdz8TJ6TzmNn4rQek2KOJi0kaZeQValtQbEagjeIx6xAFhfxNpUqYl/dT+I/5ZNrp1OBxnWIDpm3MORH/ANfzk95x9DH1FLKml7Em9rbxy7pNVxLd7c7ubT0Yzc2511DVgN5A8SIw4ymPxL/EJzOa4vax8bxHYjcATvNzaa7UdL/aFL319Y3+06XvD4zm6dRidQo8Df6CKzAXJ3X9Y7RqbexSVcLWpoQXenURRrqSpAEobExyYeg4Y9tVBy96pa3rpIKbkncNeHFRb4mQYi7I4sLWa1jcnTlaLPCq2z8YWJLG5JJJ5kzao1JyuCxGuUD96/noJuUcSdwW4HG+/wCE8u22p1shfFFSCN41HlIzU3cL8JSxOJIOii3Mt/SNrY7VHuAeYB9ROU6c9oDmlN6i294mw+Unwu1awFiRoN1gbd19JTx+JauwzqoBCKQCToHzcfGd7jdOc+VbA0CerzW7OcOTxLU2Ww79SfKdFjsTbAVGXeKdQfMTBXAZ61wQD94VLPlALMPjlJ1nU0tnL9n6ptQyMrkcc4NyPWc5LGrXmmz8SZv4OtOTqU3w1dqNUWdD5MODDuI1mxhMaJyrTpGxGkk2LVLYgdwYn0t9ZhPj9N86noxs5kU1HFme1gd6rv17z9BNYeamTchCE7uYhCEAiQhAJh/7TKMd9ldcuZb0ahOlRgLsncbG4m0TOT6c4G6pUBynMi5+NNwb0qg8GFj3NPL1OeXHh34+vn7N4SW6qtRrNSr1MNWNxe9F/wBhtV8+HiDHihilNqLrTW5Jzk5Se7LciZu3ccK2OULYlaFHrLbldmZ8vkGHrI62OSjXpdeWakS+ZdWzWptbS/vZZqZS/DWvCrjaFTD1bVCpz3cMl8pJOo11uL/GXKGLke2tt4OqoWnRde0CWsqm1juNyQd0z6eHqD+7+8X9nRx+Zd/pcTVn6I6FapOoJHgdPTdI8TjLAA2LfTnMSmS34CTuOkvYPZmbV9F35BvP5jy7pnGXK6i1o4NCQX4NqPAbpbIzbvSRJgs+5L+WnrL39hsw7WS/I6/GeueJpzU6psMvE7v1kh13b+Unp7DYHTIBzF/0iVtivyRvP9ZdwQAWIiE62O6+ndITQVSRYcjbUfCC2AsNBKJwtjGUt/nIQi2NgLHf3xyLcWG7daBzmNQ4evY36sm6NwIt7PiJdp4hybq+h3Cw0mz/AGX1qlMqMul1LLpfcbXuPGYW1ejHUvTCkfeFhlY5iLC9777cNeYnmzw15jcq317bma54bh8vCSYWm5a9zlG++t+7nK9LYQT2zcHeBoPOaWEpUKe+kG5a6DytHHhvzTKpUrAk28L85EHFx5Q2zVSpTtTQKQb63W+h0BTd6Sgm3EpoRWSoBuY5C4PfdRYztcrPTMjQ6xWYhSpPLML+ku4PaT0jzXip+nKcmlOmbts9sJTLb26rMxF72uCON9IyridoplDGjUYmwtSZb+YJExM77NPQdqbEw2NRTVS+l0qKctRL8mHyNxPP8NsNjVqqlQNSpuypUt7YHhpfhpppNynj8QtDLiXRUIsyppp7obeZC+2aOTJSFl0CgDf4TlnZWpLHQ7D6MUKYWoSar2DBmtkB/ZUfW86C8oYFOpoqHIGVbuTuB3n9JcpVQwBU3B1B5zcsnj2xUkWNBizaFhCEBI0mKTGEwAmYnTCnmwjjjemQALkkOD+s2GaUMdVGemDuDPVPhTQ/zMs58mHfhcb7WXVleYYTaCLjH4MyUX1/F2cpYcxdZu19r4TTrHpA8M5W49ZpVuhmErojVEGcKGuQDlLC5C8QLncDbui0eiGCp6iml+YpoD62v8Z4cOPl48ZhMd697d7ljfNc9iamz23vS15MPpIUWgmlKpqdQLkkC9rjuuR6zo9rYOhTosy0lYgcSbgHQkd4GvlML7TSqBQbLYOrdm2ZWJNtOVzr4TOfVfgZScl1v7rMe+eGn0ergAh9bkkk7zczSbCg3NNtB+E/QzikTF0m7AWsnB0dQxH7SMQb+F5ZTaWKWzGlVsD2lyNe3dOuHV8d845T+WbhfcbFLpEgOUVGQgkFTmWxHA8Jeo9ISw7NVT5qTMzGUqdamK1NA5Ns2Ve3bdfmSOUwKtOmp9kqeRJ+Rn0Mc5lHKzTuKW1qo/Fcd4BkdXGO/tMT3cPScZS2qE3C/nJT0tVB2lJ8H1+U1tHU54hecn/t3T406nkymW6PSmm+5ag8cv6zQ26tUgaSlsfa1Rmqo62ZDdWvo6m9j3bpUfbKng3oP1lKrtIoWqKL9k3B48eExnNxY3Nm7Zqqb1ylJm0OQ3IUHQFvM7uc1A1Fu2Dmb3mbMfUzzdtoNWcZidTa1tNeAm5h6NVB2Q1vAzycl7PGV06Yzbr0xqJqSPOZ9HblLEMerKnLfVeNt8xxhcQ+9Xt4W+cdg9hpSfOFSm3ErUtm/Mqmx9JxnV8OHm5yf9W4W+myaokOWoxsiFvLT1iriFXcQfAafGQ4Pbdep2kRAmuTMWzEczbQT18fU4cuPfhdxi4WXVV8Xh8OtULXxFChUFiQozVRfmQLLcczOjwOGw7a0cQri2oD03PlY6ek4zGdFatZ2csoZ2Z2sCfaN7b+G6Vj0ErDUOt/yEfG8lylNNPAI1djUqEsTcrfco4WEl2TkXGguezSDVbc2Fgo/iYHyi7GovRXJVFmAtcey3eDI6WFGd34k5QeQG+fP6zqP8fjufv07YYd906hdqvi6opLpT9pyPdHz4AeM6lAALDQDQDlOU6JqA788q+mb/SdQrR9Llz4vxs7vLL2xz+Mu2ekwMcDIwY8GfVcDoRIQEMjYx7SJ4EbtMbaVW7OOIpCmPGtUy/JR6zUqmZW0N6Dm4J7wilvmB6ybE1Wvbdu4SjWxkTEEzNr0zM2ro/FY4WIJ0OhE5kULbt00a9AytSNjY+I758T6vjbx45T1Xr6e6tiIUjJabOu4sPAyyqiSLSE/L3N7VDEbTqUDnS33hs620LAbxbcSPlLFPby1RarSc/8vN5jjLdKktxmtbfrLaYykDlpjOw3hBe3idw85+o+ndRL0+87rXjbxcuH5/ClVweErJ+BT3jKw8QbETj+kOxupZSpurA2F7nS248RrO0qYtTVVTlzE6qBfTvM5jb2HZKxW5Kb0B1Cht4A4az6fT885fOPx/bjnjpy7W43Bmng8Qg42gKBJ1sR3i8t08BhzvGvgR8jPfLHNPQBq/3ZBtvP0kwwNW1ioYdxtfyMs7HwtNFq9WfwZuJsQDbfKq9I6tP+9pkrzUG453U6gzy8nUdmerdOkx3PC1sfCmmzNlytuFwLjwmucTUP4m9TGbOda6CovstqPl9JbOEtPw/X895efPK/q+hx4zHGRUNzvJPiYBJZ6qGUTw9zoxtp47qyEF87KSthpc6C8tYlmoUqKJfMxsfADXeD3esY+AarigdOrVV1tre50+MsYsipVNvw2pDTcWOpHlx7p+16LD/Xwx/b+3z+S/mtMpYvEb7kAi9+w1h3jsmLU2jiQOy1NtLgMrIT8x8YVabWsQRmOUeB3/4bzRpHnu5Tvn0uXzx52ffyxOSe45jFdKaq9mpSdW4dksD4ETT2I1SogBBzk3y2sRfXXlv48pt08LTO9R8vlLeEVUqWUABkBsBbVWP+YThy9Fn1GMw5bNfs1OWY+cVnA4QUTT4s3WK54XK5gB/05tK0yMW1kDe49N/LOAfgTNNDPp8XHjxYzDH4jz5W27qypkgMhQyYToh8IkICGRuJKYxhAq1FlKvhgSCd4uBrztf5TRZZC6SDLqYeVatCa1SnK1SlJpWJiKFgfWZzYQFRccAfDSbe0Kf3beFvXT6yGrh7TNxlmqsrn2ouvsm45H9YDGkbxNSrh5Tq7PJny+X6V0+fmTX2ejHnziAt1/ZsxGjEC4vbgSNbRNo46pTXq6SqigXYgAKo7hz7zLWzcC9J7kAkruLW4232PORbVwJqntkBP+GhJzfnawv4D4znj9M48bjLbZPXpfxrZWBs/H/eq1ye0Lk8dZ0PSXZ5dQ6i5XfbiJi4nC5dw0HITsME6vQViRbKCSSNNJ9S+NacY8/Qkk6NpvuLRQJ0e00zgighYnQ1SLIo42J9o/CZBwLUyCQWAOoHEcbTpMvCaWOjxzM9r2JppqOb6/C8d0gZevZW9khN29TbeJtbLw6XTq/ZJLbrHRTvHDUiY/STCs2KawNsqXPfb/Sebkwx5dzJuW4+Ym2Niko0guZb6m97ZhmPOaaYwt7OvgLzmKmyS6qDwuPVr/Wb+xaZoUgp7R4ECxtwB5z5HL9HwzyuXdfLtjz6nwWptAAka3GhAEgp7QYsQ9KsF4OihwfEKSw9DLqYZSoJBDHVr8ybx6Urbp6OH6T0/H5vn7s3nyqXAPTGbKeAOoIa+t9CL8plolQPrfS7WvuzE2+F/Wais2Yd6kehH6yVcONdNTqfS0+pjj2/DhbtTSqeI9Rulim15MML3SVMLHkLRWTMLPTPe6eq3+aCPpYaSYulZQ3uvTbyzgH4Eyy1KsVaWdGX3lZfVbS3gqudFb3lVvUXi06UnpUgBYAADcANBOkrKVBJVjVEeBNIWEW0JQGNIj4hECJlkTJLBEaVgVGpyB6UvskianIMXaFLRR71SmPQ5vksKlCXsThWL07DsqXZjpochVf/ACMe1CZqsV8NIWpTbfDyFsLMVqMBqd3Pco+LH9I1sNeatPC3qP3CmPgx+snOEmNLti08AOQ9JYw2FVQeytySb5RfU3mkMJD7NNSIzqtO8r/YxNj7LGnCym2fSw4zA6aAjQEHUjiD3fGOxFIEbh6S8uGjvs0zYrAGF7Tfun4f0kqYczSXDfesP2KZ/wATycYOc7Ku2WMOZIMLNRcJHjDTcRkNh7MneWX1Un6S6mGk2Mo2CnlUpH1fL/NLi0J0jKmuGky4eW1pSRaU1oVVoRcTgy9NlFrsrKCeBI0+MuinHqkaRHTTTXfxkyrFCx4EuggEeBACLNIIRYQCJFhAS0aRHxIDCsaVkloWgQlIw05YKxMsmhVNKMNGXCsTLJpdsjC0bvVP7ar/AA0k/WWepl0rEyRoUzRidTLmSJkjQqGjE6iXOrh1caFLqIooy51cOrk0bZQpff8AjSHwqf8AtLgoyx9nF72Ga1r21te9o/JJ2rtV6mOFGWMkXLHabVnwqsLMLjTTwNx8RJBTk2WKBLpEQpxwSSZYZZrSGhYoWOtFtKEAigRYWgEWEIBCEIBCEIBCEICQhCARIQgJCJCARIQkCQiwlCQiwgJFhCQEWJCAsIQgEWEICwhCULCEICwhCAQhCAQhC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C:\Program Files\Common Files\Microsoft Shared\Clipart\cagcat50\BD06663_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714356"/>
            <a:ext cx="2714644" cy="2214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F8706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f/fa/Simo.gif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285728"/>
            <a:ext cx="5572164" cy="221457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2714620"/>
            <a:ext cx="864399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Интерактивный метод  обучения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(схема 3).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 взаимный,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действовать) – означает взаимодействовать, находиться в режиме беседы, диалога с кем-либо.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отличие от активных, интерактивные методы обучения ориентированы на более широкое взаимодействие студентов не только с преподавателем, но и друг с другом 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направляет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студентов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достижение целей урока, разрабатывает план урока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обычно, это интерактивные упражнения и задания, в ходе выполнения которых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студент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изучает материал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сновными составляющими интерактивных уроков являются интерактивные упражнения и задания, которые выполняются студентами. Важное отличие интерактивных упражнений и заданий  в том, что выполняя 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столько закрепляют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сколько самостоятельно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изучают новый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encrypted-tbn3.gstatic.com/images?q=tbn:ANd9GcQOvPckgxue5Twiur_1F3sct7C298KyHdI07dPf0a41TUb1H1f73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575" y="357166"/>
            <a:ext cx="2286000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F8706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лекций в разных технологиях обучения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892971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 с использованием пассивной формы обучения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 системе традиционного обучения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 с использованием активной и интерактивной формы обучения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 технологии проблемного обучения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 технологии контекстного обучения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 технологии рефлексивного обучения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 технологии развития критического мышления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92906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Лекция- это посвящение слушателей в процесс научной работы, приобщение их к научному творчеству, род наглядного и даже экспериментального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методам работы…Лекция должна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научить…а приучить к работе,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создавать вкус к научности, давать «затравку», дрожжи интеллектуальной деятельности».</a:t>
            </a: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П.А.Флоренский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в системе традиционного обучения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22145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адаются извне;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даются одинаковые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всех;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связываются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передачей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нформации.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14422"/>
            <a:ext cx="22860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пределяется                                                  целями;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системное,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логическое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изложение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85860"/>
            <a:ext cx="17859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знаниями-знакомств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знаниями-копий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285860"/>
            <a:ext cx="2071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Контроль: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применяются традиционные формы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429132"/>
            <a:ext cx="4214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Вводная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Обзорная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Обобщающая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Заключительная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929066"/>
            <a:ext cx="6356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лекций традиционного обучения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j029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7818" y="4500570"/>
            <a:ext cx="2714613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F8706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проблемного обучения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25003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теоретического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знания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теоретического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познавательного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928670"/>
            <a:ext cx="25003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учебных проблем,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подпроблем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  основных   противоречий в   развитии научного знания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857232"/>
            <a:ext cx="21431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знаний-знакомств, знаний-копий, продуктивные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мыслительные действия, познавательный интерес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307181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928670"/>
            <a:ext cx="20002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традиционных форм, специальных заданий проблемного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j02954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286256"/>
            <a:ext cx="292895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0005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rgbClr val="F8706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лекций  проблемного обучения: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4611231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водная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(постановка проблемы);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объяснительно-иллюстративная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роблемного изложения знаний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проблемного изложения знаний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опорой на самостоятельную работу студентов);</a:t>
            </a:r>
          </a:p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элементами эвристической беседы.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233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285728"/>
            <a:ext cx="3000396" cy="22860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00034" y="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лекций  контекстного обучения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Лекция-визуализация</a:t>
            </a:r>
          </a:p>
          <a:p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вдвоем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Лекция с заранее запланированным ошибками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Лекция – пресс-конференция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5"/>
            <a:ext cx="592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Лекция-визуализация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292895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Форма-имитация профессиональной ситуации.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Осмысление и оценка большого материала учебной информации.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Диалогичность общения.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разных типов наглядности: натуральной, изобразительной, символической.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214554"/>
            <a:ext cx="271464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визуальных материалов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новой содержательной информации.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 решение проблемной ситуации.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различных способов визуализации информации.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786322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вдвоем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1"/>
            <a:ext cx="878687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Необходимы: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темы, в содержании которой есть противоречия, разные точки зрения или высокая степень сложности;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двух преподавателей, совместимых как с точки зрения стиля мышления, так и способа общения;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сценария чтения лекции (блоки содержания, распределение по времени).</a:t>
            </a:r>
          </a:p>
        </p:txBody>
      </p:sp>
      <p:pic>
        <p:nvPicPr>
          <p:cNvPr id="11" name="Picture 4" descr="j0295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3000372"/>
            <a:ext cx="2928958" cy="22860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935</Words>
  <Application>Microsoft Office PowerPoint</Application>
  <PresentationFormat>Экран (4:3)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Методы обучения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</dc:title>
  <dc:creator>Admin</dc:creator>
  <cp:lastModifiedBy>Admin</cp:lastModifiedBy>
  <cp:revision>60</cp:revision>
  <dcterms:created xsi:type="dcterms:W3CDTF">2013-01-21T00:20:04Z</dcterms:created>
  <dcterms:modified xsi:type="dcterms:W3CDTF">2013-01-21T23:13:46Z</dcterms:modified>
</cp:coreProperties>
</file>