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3" r:id="rId3"/>
    <p:sldId id="265" r:id="rId4"/>
    <p:sldId id="257" r:id="rId5"/>
    <p:sldId id="258" r:id="rId6"/>
    <p:sldId id="280" r:id="rId7"/>
    <p:sldId id="259" r:id="rId8"/>
    <p:sldId id="279" r:id="rId9"/>
    <p:sldId id="260" r:id="rId10"/>
    <p:sldId id="281" r:id="rId11"/>
    <p:sldId id="273" r:id="rId12"/>
    <p:sldId id="278" r:id="rId13"/>
    <p:sldId id="261" r:id="rId14"/>
    <p:sldId id="299" r:id="rId15"/>
    <p:sldId id="282" r:id="rId16"/>
    <p:sldId id="284" r:id="rId17"/>
    <p:sldId id="286" r:id="rId18"/>
    <p:sldId id="287" r:id="rId19"/>
    <p:sldId id="285" r:id="rId20"/>
    <p:sldId id="288" r:id="rId21"/>
    <p:sldId id="302" r:id="rId22"/>
    <p:sldId id="300" r:id="rId23"/>
    <p:sldId id="301" r:id="rId24"/>
    <p:sldId id="293" r:id="rId25"/>
    <p:sldId id="298" r:id="rId26"/>
    <p:sldId id="295" r:id="rId27"/>
    <p:sldId id="268" r:id="rId28"/>
    <p:sldId id="297" r:id="rId29"/>
    <p:sldId id="296" r:id="rId30"/>
    <p:sldId id="269" r:id="rId31"/>
    <p:sldId id="277" r:id="rId32"/>
    <p:sldId id="27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1" autoAdjust="0"/>
    <p:restoredTop sz="94660"/>
  </p:normalViewPr>
  <p:slideViewPr>
    <p:cSldViewPr>
      <p:cViewPr varScale="1">
        <p:scale>
          <a:sx n="88" d="100"/>
          <a:sy n="88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2E60E6E-A220-4485-BA1B-541756D3286B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026D461-1FEF-4AFF-9E3B-317E96F3D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24CF-FC84-4F07-96D9-A59675DE7C6E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7B66-AD20-4B9B-8868-3C76E9DB2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DAB1-0A00-47AF-B6E2-08C52505A48F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F77B-7E9B-400C-AB39-DE0ED5DB5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33F6C8-9655-405E-A81E-9D45581D9968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905E7C-1FC6-4615-AD01-E57EA0184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A5CCDD0-2757-400D-8666-9B6751D80F3B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4788313-1357-4136-89B0-6C3EBA858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4A26DB-0766-4DDB-B4EF-8FAD36F2E696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0B948B-8391-4B1C-9F0E-C8A140553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243B70-B26E-489B-ACE5-81CBDDD035BE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45E5DF-390E-40CA-8E88-945D726E5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EC097-FB6C-40AE-8658-55A5E9ED4270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06317A-FA36-4D6C-B470-BACEA78F2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1B02-AB3C-4EFF-9AA9-6C29C0F97E97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2B30-5362-47CF-B6FC-09000C6EF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97F3D3B-2A99-4F19-B112-55528F22B220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EF54FF9-52FE-4D38-8E92-22E314F6D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82BAE37-4AEB-4CDA-9F2B-09EBBD4E74C9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671D4B0-7F67-49F4-93F8-CA8DE1914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5B711006-C22D-4D71-8021-3E9BBE5A88B7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25C4734-31FF-47C1-93E0-2838960A5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64" r:id="rId7"/>
    <p:sldLayoutId id="2147483873" r:id="rId8"/>
    <p:sldLayoutId id="2147483874" r:id="rId9"/>
    <p:sldLayoutId id="2147483865" r:id="rId10"/>
    <p:sldLayoutId id="214748386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Рембрант Харменс ван Рейн</a:t>
            </a:r>
            <a:b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(1606 – 1669)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000500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mtClean="0"/>
              <a:t>Великий голландский художник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mtClean="0"/>
              <a:t>17 века.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13" cy="511175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Помощь экспертов: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картина   «Автопортрет с Саскией на коленях» (1635 г)</a:t>
            </a:r>
          </a:p>
          <a:p>
            <a:pPr eaLnBrk="1" hangingPunct="1"/>
            <a:r>
              <a:rPr lang="ru-RU" smtClean="0"/>
              <a:t>Историк – какое значение для художника (в житейском и творческом плане) имела женитьба на Саскии ван Эйленбург?</a:t>
            </a:r>
          </a:p>
          <a:p>
            <a:pPr eaLnBrk="1" hangingPunct="1"/>
            <a:r>
              <a:rPr lang="ru-RU" smtClean="0"/>
              <a:t>Искусствовед  - какие характерные особенности построения композиции и особенности цветового колорита ты видишь в картинах Рембранта?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rembrandt_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-20638"/>
            <a:ext cx="5500687" cy="6878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6543675" cy="582612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Помощь «экспертов»: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                Картина «Даная»</a:t>
            </a:r>
          </a:p>
          <a:p>
            <a:pPr eaLnBrk="1" hangingPunct="1"/>
            <a:r>
              <a:rPr lang="ru-RU" dirty="0" smtClean="0"/>
              <a:t>Историк – сюжет картины?</a:t>
            </a:r>
          </a:p>
          <a:p>
            <a:pPr eaLnBrk="1" hangingPunct="1"/>
            <a:r>
              <a:rPr lang="ru-RU" dirty="0" smtClean="0"/>
              <a:t>Искусствовед – особенность живописи,</a:t>
            </a:r>
            <a:r>
              <a:rPr lang="en-US" dirty="0" smtClean="0"/>
              <a:t> </a:t>
            </a:r>
            <a:r>
              <a:rPr lang="ru-RU" dirty="0" smtClean="0"/>
              <a:t>стиль, чей образ воплощен в картине?</a:t>
            </a:r>
          </a:p>
          <a:p>
            <a:pPr eaLnBrk="1" hangingPunct="1"/>
            <a:r>
              <a:rPr lang="ru-RU" dirty="0" smtClean="0"/>
              <a:t>Обозреватель – печальная история картины в 20-м веке?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20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14313"/>
            <a:ext cx="7143750" cy="64293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u="sng" dirty="0" smtClean="0"/>
              <a:t>Выводы – часть 1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i="1" u="sng" dirty="0" smtClean="0"/>
              <a:t> Прозрачные и теплые тона , радостная ликующая живопись</a:t>
            </a:r>
          </a:p>
          <a:p>
            <a:pPr>
              <a:buFont typeface="Wingdings 2" pitchFamily="18" charset="2"/>
              <a:buNone/>
            </a:pPr>
            <a:endParaRPr lang="ru-RU" b="1" i="1" u="sng" dirty="0" smtClean="0"/>
          </a:p>
          <a:p>
            <a:pPr>
              <a:buFont typeface="Wingdings 2" pitchFamily="18" charset="2"/>
              <a:buNone/>
            </a:pPr>
            <a:r>
              <a:rPr lang="ru-RU" b="1" i="1" u="sng" dirty="0" smtClean="0"/>
              <a:t> </a:t>
            </a:r>
            <a:r>
              <a:rPr lang="ru-RU" i="1" u="sng" dirty="0" smtClean="0"/>
              <a:t>Светотеневая моделировка становится одним из главных выразительных средств в </a:t>
            </a:r>
            <a:r>
              <a:rPr lang="ru-RU" i="1" u="sng" dirty="0" err="1" smtClean="0"/>
              <a:t>рембрантовской</a:t>
            </a:r>
            <a:r>
              <a:rPr lang="ru-RU" i="1" u="sng" dirty="0" smtClean="0"/>
              <a:t> живописи. "Феерический", "сказочный мир...".</a:t>
            </a:r>
          </a:p>
          <a:p>
            <a:pPr>
              <a:buFont typeface="Wingdings 2" pitchFamily="18" charset="2"/>
              <a:buNone/>
            </a:pPr>
            <a:endParaRPr lang="ru-RU" i="1" u="sng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000" i="1" smtClean="0"/>
              <a:t>Глава вторая</a:t>
            </a:r>
          </a:p>
          <a:p>
            <a:pPr eaLnBrk="1" hangingPunct="1">
              <a:buFont typeface="Arial" charset="0"/>
              <a:buNone/>
            </a:pPr>
            <a:r>
              <a:rPr lang="ru-RU" sz="6000" i="1" smtClean="0"/>
              <a:t>«Трагический 1642 год»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75" cy="582612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5400" i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Личное горе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smtClean="0"/>
              <a:t>    Саскии и Рембранту  пришлось пережить несколько личных трагедий; их сын Румбартус умер спустя 2 месяца после рождения в 1635 г. и их дочь Корнелия умерла в возрасте 3 недель в 1638 г. В 1640 родилась вторая дочь, которую также назвали Корнелией, но и она прожила чуть больше месяца. Выжил лишь их четвертый ребенок, Титус, который родился в 1641 г. Саския умерла в 1642 г. вскоре после рождения Титуса</a:t>
            </a:r>
            <a:endParaRPr lang="ru-RU" sz="2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Rembrandt_67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90500"/>
            <a:ext cx="5143500" cy="6375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</a:t>
            </a:r>
            <a:r>
              <a:rPr lang="ru-RU" sz="28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Ночной дозор» (1642г.) групповой портрет гильдии амстердамских стрелков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Художник описал момент, когда капитан получил приказ двигаться дальше, а его подчиненные, вероятно, ещё нет. То напряжение, которое возникло между двигающимися и стоящими персонажами, создает невероятный магнетизм. Кажется, что если посмотреть на картину ещё несколько мгновений, то капитан и лейтенант отправятся дальше, а их подчиненные, поколебавшись секунду, последуют за ними.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После этой картины художник лишился заказов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0"/>
            <a:ext cx="8204200" cy="6878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000" i="1" smtClean="0"/>
              <a:t>Глава первая </a:t>
            </a:r>
            <a:endParaRPr lang="en-US" sz="6000" i="1" smtClean="0"/>
          </a:p>
          <a:p>
            <a:pPr eaLnBrk="1" hangingPunct="1">
              <a:buFont typeface="Arial" charset="0"/>
              <a:buNone/>
            </a:pPr>
            <a:r>
              <a:rPr lang="ru-RU" sz="6000" i="1" smtClean="0"/>
              <a:t>«Баловень судьбы»</a:t>
            </a:r>
            <a:endParaRPr lang="ru-RU" sz="6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Помощь экспертов:</a:t>
            </a:r>
            <a:b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Историки</a:t>
            </a:r>
          </a:p>
          <a:p>
            <a:pPr eaLnBrk="1" hangingPunct="1"/>
            <a:r>
              <a:rPr lang="ru-RU" smtClean="0"/>
              <a:t>Искусствоведы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Вопрос: почему художник лишился заказов после этой картины?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6186502" cy="4603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Портрет пожилого раввина  1642 г.</a:t>
            </a:r>
            <a:endParaRPr lang="ru-RU" sz="2800" dirty="0"/>
          </a:p>
        </p:txBody>
      </p:sp>
      <p:pic>
        <p:nvPicPr>
          <p:cNvPr id="4" name="Содержимое 3" descr="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728305"/>
            <a:ext cx="4286280" cy="596421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7043758" cy="6746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Портрет сидящей пожилой женщины  1655г.</a:t>
            </a:r>
            <a:endParaRPr lang="ru-RU" sz="2400" dirty="0"/>
          </a:p>
        </p:txBody>
      </p:sp>
      <p:pic>
        <p:nvPicPr>
          <p:cNvPr id="4" name="Содержимое 3" descr="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894945"/>
            <a:ext cx="4786346" cy="596305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6257940" cy="5317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Аристотель с бюстом Гомера  1653 г.</a:t>
            </a:r>
            <a:endParaRPr lang="ru-RU" sz="2400" dirty="0"/>
          </a:p>
        </p:txBody>
      </p:sp>
      <p:pic>
        <p:nvPicPr>
          <p:cNvPr id="4" name="Содержимое 3" descr="40942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845477"/>
            <a:ext cx="5643602" cy="594063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357454" cy="785818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Матфей и ангел 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16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65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г.</a:t>
            </a:r>
          </a:p>
        </p:txBody>
      </p:sp>
      <p:pic>
        <p:nvPicPr>
          <p:cNvPr id="32771" name="Содержимое 3" descr="rembrandt_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0"/>
            <a:ext cx="5715000" cy="68437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u="sng" dirty="0" smtClean="0"/>
              <a:t>Выводы часть 2 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i="1" u="sng" dirty="0" smtClean="0"/>
              <a:t>прежние прозрачные и теплые тона сменяются более тусклыми; свет утрачивает свою интенсивность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 </a:t>
            </a:r>
            <a:r>
              <a:rPr lang="ru-RU" b="1" i="1" u="sng" dirty="0" smtClean="0"/>
              <a:t>кисть делается менее </a:t>
            </a:r>
            <a:r>
              <a:rPr lang="ru-RU" b="1" i="1" u="sng" dirty="0" smtClean="0"/>
              <a:t>сочной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 художником создаются глубокие психологические портреты героев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5400" i="1" smtClean="0"/>
              <a:t>           Глава третья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5400" i="1" smtClean="0"/>
              <a:t>              «Финал»</a:t>
            </a:r>
            <a:endParaRPr lang="ru-RU" sz="54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582612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Портрет гильдии ткачей 1662г.</a:t>
            </a:r>
          </a:p>
        </p:txBody>
      </p:sp>
      <p:pic>
        <p:nvPicPr>
          <p:cNvPr id="35843" name="Содержимое 3" descr="20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143000"/>
            <a:ext cx="8358188" cy="56546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14536" cy="14398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Последний автопортрет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художника  1668 г.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6867" name="Содержимое 3" descr="image001 (8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114300"/>
            <a:ext cx="5214937" cy="66468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582594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Загадка  гения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Его последние работы представляют собой уникальное явление в истории живописи. Секрет их липких, как бы стекающих по холсту красок до сих пор не разгадан. Фигуры монументальны и нарочито приближены к передней плоскости холста. Художник останавливается на редких библейских сюжетах, где человеческие переживания проявляются с наибольшей силой.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011222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Рембрант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Харменс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ван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Рейн в возрасте 23 лет</a:t>
            </a:r>
          </a:p>
        </p:txBody>
      </p:sp>
      <p:pic>
        <p:nvPicPr>
          <p:cNvPr id="12291" name="Содержимое 3" descr="19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63850" y="1646238"/>
            <a:ext cx="3416300" cy="452596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5111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Артаксеркс, </a:t>
            </a: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Аман и </a:t>
            </a:r>
            <a:r>
              <a:rPr lang="ru-RU" sz="2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Эсфирь</a:t>
            </a: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1660 г.</a:t>
            </a:r>
          </a:p>
        </p:txBody>
      </p:sp>
      <p:pic>
        <p:nvPicPr>
          <p:cNvPr id="38915" name="Содержимое 3" descr="19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849313"/>
            <a:ext cx="7929562" cy="600868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71501" y="285750"/>
            <a:ext cx="2714616" cy="13573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«Возвращение блудного сына»  1669 г.</a:t>
            </a:r>
          </a:p>
        </p:txBody>
      </p:sp>
      <p:pic>
        <p:nvPicPr>
          <p:cNvPr id="39939" name="Содержимое 3" descr="image001 (5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4575" y="114300"/>
            <a:ext cx="4987925" cy="66008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</a:t>
            </a:r>
            <a:r>
              <a:rPr lang="ru-RU" dirty="0" smtClean="0"/>
              <a:t>Последняя работа – итог жизни художника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2800" dirty="0" smtClean="0"/>
              <a:t>«Возвращение блудного сына» (1668-1669).   обстоятельства создания  последних картин окружены тайной. Исследователи с трудом подбирают слова для описания их густых «переливающихся и тлеющих в золотистой мгле красок», нанесённых на холст шпателем.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Как ты думаешь, в чем идея картины? Почему выбран именно этот сюжет?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Рембрант Харменс ван Рейн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родился 15 июля 1606 г в голландском городе Лейдене. Он был девятым ребенком Хармена Геритцона ван Рейна. Его семья была довольно зажиточной; отец был мельником, а мать - дочерью пекаря. </a:t>
            </a:r>
            <a:endParaRPr lang="en-US" sz="2800" smtClean="0"/>
          </a:p>
          <a:p>
            <a:pPr eaLnBrk="1" hangingPunct="1"/>
            <a:r>
              <a:rPr lang="ru-RU" sz="2800" smtClean="0"/>
              <a:t>Годы ученичества 1620-1623 в Лейдене у художника Якопа ван Сваненбюрха</a:t>
            </a:r>
          </a:p>
          <a:p>
            <a:pPr eaLnBrk="1" hangingPunct="1"/>
            <a:r>
              <a:rPr lang="ru-RU" sz="2800" smtClean="0"/>
              <a:t>1631 г. переезжает в Амстердам</a:t>
            </a:r>
          </a:p>
          <a:p>
            <a:pPr eaLnBrk="1" hangingPunct="1"/>
            <a:r>
              <a:rPr lang="ru-RU" sz="2800" smtClean="0"/>
              <a:t>Первая работа принесшая известность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«Анатомия доктора Тульпа»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4" y="142875"/>
            <a:ext cx="6858019" cy="928671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Анатомия доктора </a:t>
            </a:r>
            <a:r>
              <a:rPr lang="ru-RU" sz="32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Тульпа</a:t>
            </a: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(1632г.)</a:t>
            </a:r>
          </a:p>
        </p:txBody>
      </p:sp>
      <p:pic>
        <p:nvPicPr>
          <p:cNvPr id="14339" name="Содержимое 3" descr="Rembrandt_Harmensz._van_Rijn_0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46238"/>
            <a:ext cx="6035675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 1629 г Рембрандта заметил государственный чиновник Константин Хайгенс, отец Кристиана Хайгенса (знаменитого голландского физика и математика), который позаботился о том, чтобы Рембрандт получил важные заказы от королевского двора в Гааге. Вследствие этого принц Фредерик Хендрик продолжал покупать картины у Рембрандта вплоть до 1646 г.</a:t>
            </a:r>
          </a:p>
          <a:p>
            <a:pPr eaLnBrk="1" hangingPunct="1"/>
            <a:endParaRPr lang="ru-RU" sz="2800" b="1" smtClean="0"/>
          </a:p>
          <a:p>
            <a:pPr eaLnBrk="1" hangingPunct="1"/>
            <a:r>
              <a:rPr lang="en-US" sz="2800" smtClean="0"/>
              <a:t> </a:t>
            </a:r>
            <a:r>
              <a:rPr lang="ru-RU" sz="2800" smtClean="0"/>
              <a:t>1632 г. переезд в Амстердам и знакомство с Саскией ван Эйленбург</a:t>
            </a:r>
            <a:endParaRPr lang="ru-RU" sz="2800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511175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Смеющаяся </a:t>
            </a:r>
            <a:r>
              <a:rPr lang="ru-RU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Саския</a:t>
            </a: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(1633г.)</a:t>
            </a:r>
          </a:p>
        </p:txBody>
      </p:sp>
      <p:pic>
        <p:nvPicPr>
          <p:cNvPr id="16387" name="Содержимое 3" descr="rembrandt_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452563"/>
            <a:ext cx="4143375" cy="5278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939784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Ян </a:t>
            </a:r>
            <a:r>
              <a:rPr lang="ru-RU" sz="28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Утебогарт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(1634г)</a:t>
            </a:r>
          </a:p>
        </p:txBody>
      </p:sp>
      <p:pic>
        <p:nvPicPr>
          <p:cNvPr id="17411" name="Содержимое 3" descr="rembrandt_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7625" y="1428750"/>
            <a:ext cx="4270375" cy="53387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6000750" cy="642938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Саския в образе Флоры (1634г.)</a:t>
            </a:r>
          </a:p>
        </p:txBody>
      </p:sp>
      <p:pic>
        <p:nvPicPr>
          <p:cNvPr id="18435" name="Содержимое 3" descr="rembrandt_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62250" y="1646238"/>
            <a:ext cx="3619500" cy="4525962"/>
          </a:xfrm>
        </p:spPr>
      </p:pic>
      <p:pic>
        <p:nvPicPr>
          <p:cNvPr id="5" name="Рисунок 4" descr="2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762000"/>
            <a:ext cx="4886325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314</TotalTime>
  <Words>658</Words>
  <Application>Microsoft Office PowerPoint</Application>
  <PresentationFormat>Экран (4:3)</PresentationFormat>
  <Paragraphs>70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Литейная</vt:lpstr>
      <vt:lpstr>Рембрант Харменс ван Рейн (1606 – 1669)</vt:lpstr>
      <vt:lpstr>Слайд 2</vt:lpstr>
      <vt:lpstr>Рембрант Харменс ван Рейн в возрасте 23 лет</vt:lpstr>
      <vt:lpstr>Рембрант Харменс ван Рейн</vt:lpstr>
      <vt:lpstr>Анатомия доктора Тульпа (1632г.)</vt:lpstr>
      <vt:lpstr>Слайд 6</vt:lpstr>
      <vt:lpstr> Смеющаяся Саския (1633г.)</vt:lpstr>
      <vt:lpstr>Ян Утебогарт (1634г)</vt:lpstr>
      <vt:lpstr>Саския в образе Флоры (1634г.)</vt:lpstr>
      <vt:lpstr>Помощь экспертов:</vt:lpstr>
      <vt:lpstr>Слайд 11</vt:lpstr>
      <vt:lpstr>Помощь «экспертов»:</vt:lpstr>
      <vt:lpstr>Слайд 13</vt:lpstr>
      <vt:lpstr>Выводы – часть 1 </vt:lpstr>
      <vt:lpstr>Слайд 15</vt:lpstr>
      <vt:lpstr>Личное горе </vt:lpstr>
      <vt:lpstr>Слайд 17</vt:lpstr>
      <vt:lpstr>«Ночной дозор» (1642г.) групповой портрет гильдии амстердамских стрелков</vt:lpstr>
      <vt:lpstr>Слайд 19</vt:lpstr>
      <vt:lpstr>Помощь экспертов: </vt:lpstr>
      <vt:lpstr>Портрет пожилого раввина  1642 г.</vt:lpstr>
      <vt:lpstr>Портрет сидящей пожилой женщины  1655г.</vt:lpstr>
      <vt:lpstr>Аристотель с бюстом Гомера  1653 г.</vt:lpstr>
      <vt:lpstr>Матфей и ангел 1665 г.</vt:lpstr>
      <vt:lpstr>Выводы часть 2 : </vt:lpstr>
      <vt:lpstr>Слайд 26</vt:lpstr>
      <vt:lpstr>Портрет гильдии ткачей 1662г.</vt:lpstr>
      <vt:lpstr>Последний автопортрет  художника  1668 г.</vt:lpstr>
      <vt:lpstr>Загадка  гения</vt:lpstr>
      <vt:lpstr>Артаксеркс, Аман и Эсфирь   1660 г.</vt:lpstr>
      <vt:lpstr>«Возвращение блудного сына»  1669 г.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2012-02-22T14:16:41Z</dcterms:created>
  <dcterms:modified xsi:type="dcterms:W3CDTF">2012-02-26T22:16:47Z</dcterms:modified>
</cp:coreProperties>
</file>