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56" r:id="rId1"/>
  </p:sldMasterIdLst>
  <p:sldIdLst>
    <p:sldId id="257" r:id="rId2"/>
    <p:sldId id="256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80" r:id="rId13"/>
    <p:sldId id="278" r:id="rId14"/>
    <p:sldId id="268" r:id="rId15"/>
    <p:sldId id="269" r:id="rId16"/>
    <p:sldId id="270" r:id="rId17"/>
    <p:sldId id="271" r:id="rId18"/>
    <p:sldId id="272" r:id="rId19"/>
    <p:sldId id="273" r:id="rId20"/>
    <p:sldId id="276" r:id="rId21"/>
    <p:sldId id="277" r:id="rId22"/>
    <p:sldId id="274" r:id="rId23"/>
    <p:sldId id="275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915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72" autoAdjust="0"/>
    <p:restoredTop sz="94717" autoAdjust="0"/>
  </p:normalViewPr>
  <p:slideViewPr>
    <p:cSldViewPr>
      <p:cViewPr varScale="1">
        <p:scale>
          <a:sx n="99" d="100"/>
          <a:sy n="99" d="100"/>
        </p:scale>
        <p:origin x="-1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условоно здоровые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68</c:v>
                </c:pt>
                <c:pt idx="1">
                  <c:v>62</c:v>
                </c:pt>
                <c:pt idx="2">
                  <c:v>59</c:v>
                </c:pt>
                <c:pt idx="3">
                  <c:v>57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хронические заболевания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55</c:v>
                </c:pt>
                <c:pt idx="1">
                  <c:v>57</c:v>
                </c:pt>
                <c:pt idx="2">
                  <c:v>60</c:v>
                </c:pt>
                <c:pt idx="3">
                  <c:v>63</c:v>
                </c:pt>
              </c:numCache>
            </c:numRef>
          </c:val>
        </c:ser>
        <c:axId val="109177088"/>
        <c:axId val="109311872"/>
      </c:barChart>
      <c:catAx>
        <c:axId val="109177088"/>
        <c:scaling>
          <c:orientation val="minMax"/>
        </c:scaling>
        <c:axPos val="b"/>
        <c:numFmt formatCode="General" sourceLinked="1"/>
        <c:tickLblPos val="nextTo"/>
        <c:crossAx val="109311872"/>
        <c:crosses val="autoZero"/>
        <c:auto val="1"/>
        <c:lblAlgn val="ctr"/>
        <c:lblOffset val="100"/>
      </c:catAx>
      <c:valAx>
        <c:axId val="109311872"/>
        <c:scaling>
          <c:orientation val="minMax"/>
        </c:scaling>
        <c:axPos val="l"/>
        <c:majorGridlines/>
        <c:numFmt formatCode="General" sourceLinked="1"/>
        <c:tickLblPos val="nextTo"/>
        <c:crossAx val="10917708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2400" b="1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0700391088044246E-2"/>
          <c:y val="9.1456048830395306E-2"/>
          <c:w val="0.5446150733506675"/>
          <c:h val="0.8170879023392093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50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dLblPos val="bestFit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20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dLblPos val="bestFit"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20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dLblPos val="bestFit"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10</a:t>
                    </a:r>
                    <a:r>
                      <a:rPr lang="ru-RU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</c:dLbl>
            <c:numFmt formatCode="General" sourceLinked="0"/>
            <c:dLblPos val="bestFit"/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От образа жизни</c:v>
                </c:pt>
                <c:pt idx="1">
                  <c:v>От экологии</c:v>
                </c:pt>
                <c:pt idx="2">
                  <c:v>От генетики</c:v>
                </c:pt>
                <c:pt idx="3">
                  <c:v>Состояние медицины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50</c:v>
                </c:pt>
                <c:pt idx="1">
                  <c:v>20</c:v>
                </c:pt>
                <c:pt idx="2">
                  <c:v>20</c:v>
                </c:pt>
                <c:pt idx="3">
                  <c:v>10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1211470896709741"/>
          <c:y val="0.3607611177530855"/>
          <c:w val="0.38732388578139842"/>
          <c:h val="0.4852892689342761"/>
        </c:manualLayout>
      </c:layout>
      <c:txPr>
        <a:bodyPr/>
        <a:lstStyle/>
        <a:p>
          <a:pPr>
            <a:defRPr sz="2400" b="1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5A4E302-381B-43B4-97D2-F4DF994AD90E}" type="datetimeFigureOut">
              <a:rPr lang="ru-RU" smtClean="0"/>
              <a:t>27.12.2012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9CB818-8D98-4CFE-8104-7D0C60886FF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4E302-381B-43B4-97D2-F4DF994AD90E}" type="datetimeFigureOut">
              <a:rPr lang="ru-RU" smtClean="0"/>
              <a:t>27.12.2012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B818-8D98-4CFE-8104-7D0C60886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5A4E302-381B-43B4-97D2-F4DF994AD90E}" type="datetimeFigureOut">
              <a:rPr lang="ru-RU" smtClean="0"/>
              <a:t>27.12.2012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79CB818-8D98-4CFE-8104-7D0C60886FF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4E302-381B-43B4-97D2-F4DF994AD90E}" type="datetimeFigureOut">
              <a:rPr lang="ru-RU" smtClean="0"/>
              <a:t>27.12.2012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9CB818-8D98-4CFE-8104-7D0C60886FF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4E302-381B-43B4-97D2-F4DF994AD90E}" type="datetimeFigureOut">
              <a:rPr lang="ru-RU" smtClean="0"/>
              <a:t>27.12.2012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79CB818-8D98-4CFE-8104-7D0C60886FF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5A4E302-381B-43B4-97D2-F4DF994AD90E}" type="datetimeFigureOut">
              <a:rPr lang="ru-RU" smtClean="0"/>
              <a:t>27.12.2012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79CB818-8D98-4CFE-8104-7D0C60886FF4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5A4E302-381B-43B4-97D2-F4DF994AD90E}" type="datetimeFigureOut">
              <a:rPr lang="ru-RU" smtClean="0"/>
              <a:t>27.12.2012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79CB818-8D98-4CFE-8104-7D0C60886FF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4E302-381B-43B4-97D2-F4DF994AD90E}" type="datetimeFigureOut">
              <a:rPr lang="ru-RU" smtClean="0"/>
              <a:t>27.12.2012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9CB818-8D98-4CFE-8104-7D0C60886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4E302-381B-43B4-97D2-F4DF994AD90E}" type="datetimeFigureOut">
              <a:rPr lang="ru-RU" smtClean="0"/>
              <a:t>27.12.2012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9CB818-8D98-4CFE-8104-7D0C60886F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4E302-381B-43B4-97D2-F4DF994AD90E}" type="datetimeFigureOut">
              <a:rPr lang="ru-RU" smtClean="0"/>
              <a:t>27.12.2012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9CB818-8D98-4CFE-8104-7D0C60886FF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5A4E302-381B-43B4-97D2-F4DF994AD90E}" type="datetimeFigureOut">
              <a:rPr lang="ru-RU" smtClean="0"/>
              <a:t>27.12.2012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79CB818-8D98-4CFE-8104-7D0C60886FF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5A4E302-381B-43B4-97D2-F4DF994AD90E}" type="datetimeFigureOut">
              <a:rPr lang="ru-RU" smtClean="0"/>
              <a:t>27.12.2012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79CB818-8D98-4CFE-8104-7D0C60886FF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628800"/>
            <a:ext cx="7630616" cy="266429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pc="100" dirty="0" smtClean="0">
                <a:solidFill>
                  <a:schemeClr val="accent1">
                    <a:lumMod val="50000"/>
                  </a:schemeClr>
                </a:solidFill>
              </a:rPr>
              <a:t>Роль семьи и школы в формировании здорового образа жизни обучающихся</a:t>
            </a:r>
            <a:endParaRPr lang="ru-RU" b="1" spc="1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Здоровый образ жизни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628800"/>
            <a:ext cx="60530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4. Отсутствие вредных привычек</a:t>
            </a:r>
            <a:endParaRPr lang="ru-RU" sz="3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708920"/>
            <a:ext cx="3672408" cy="289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Заболевания, которым способствует курение:</a:t>
            </a:r>
          </a:p>
          <a:p>
            <a:pPr>
              <a:lnSpc>
                <a:spcPct val="80000"/>
              </a:lnSpc>
              <a:buFont typeface="Calibri" pitchFamily="34" charset="0"/>
              <a:buChar char="―"/>
            </a:pPr>
            <a:r>
              <a:rPr lang="ru-RU" sz="2400" b="1" dirty="0" smtClean="0"/>
              <a:t> </a:t>
            </a:r>
            <a:r>
              <a:rPr lang="ru-RU" sz="2400" dirty="0" smtClean="0"/>
              <a:t>болезни сердца</a:t>
            </a:r>
          </a:p>
          <a:p>
            <a:pPr>
              <a:lnSpc>
                <a:spcPct val="80000"/>
              </a:lnSpc>
              <a:buFont typeface="Calibri" pitchFamily="34" charset="0"/>
              <a:buChar char="―"/>
            </a:pPr>
            <a:r>
              <a:rPr lang="ru-RU" sz="2400" dirty="0"/>
              <a:t> </a:t>
            </a:r>
            <a:r>
              <a:rPr lang="ru-RU" sz="2400" dirty="0" smtClean="0"/>
              <a:t>рак лёгких и бронхов</a:t>
            </a:r>
          </a:p>
          <a:p>
            <a:pPr>
              <a:lnSpc>
                <a:spcPct val="80000"/>
              </a:lnSpc>
              <a:buFont typeface="Calibri" pitchFamily="34" charset="0"/>
              <a:buChar char="―"/>
            </a:pPr>
            <a:r>
              <a:rPr lang="ru-RU" sz="2400" dirty="0"/>
              <a:t> </a:t>
            </a:r>
            <a:r>
              <a:rPr lang="ru-RU" sz="2400" dirty="0" smtClean="0"/>
              <a:t>болезни желудка и 12-ти перстной кишки</a:t>
            </a:r>
          </a:p>
          <a:p>
            <a:pPr>
              <a:lnSpc>
                <a:spcPct val="80000"/>
              </a:lnSpc>
              <a:buFont typeface="Calibri" pitchFamily="34" charset="0"/>
              <a:buChar char="―"/>
            </a:pPr>
            <a:r>
              <a:rPr lang="ru-RU" sz="2400" dirty="0"/>
              <a:t> </a:t>
            </a:r>
            <a:r>
              <a:rPr lang="ru-RU" sz="2400" dirty="0" smtClean="0"/>
              <a:t>85% всех умерших от рака лёгких - курящие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27984" y="2708920"/>
            <a:ext cx="4248472" cy="314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Заболевания, которым способствует алкоголь:</a:t>
            </a:r>
          </a:p>
          <a:p>
            <a:pPr>
              <a:lnSpc>
                <a:spcPct val="80000"/>
              </a:lnSpc>
              <a:buFont typeface="Calibri" pitchFamily="34" charset="0"/>
              <a:buChar char="―"/>
            </a:pPr>
            <a:r>
              <a:rPr lang="ru-RU" sz="2400" dirty="0" smtClean="0"/>
              <a:t> сердечнососудистые заболевания</a:t>
            </a:r>
          </a:p>
          <a:p>
            <a:pPr>
              <a:lnSpc>
                <a:spcPct val="80000"/>
              </a:lnSpc>
              <a:buFont typeface="Calibri" pitchFamily="34" charset="0"/>
              <a:buChar char="―"/>
            </a:pPr>
            <a:r>
              <a:rPr lang="ru-RU" sz="2400" dirty="0" smtClean="0"/>
              <a:t>заболевания нервной системы</a:t>
            </a:r>
          </a:p>
          <a:p>
            <a:pPr>
              <a:lnSpc>
                <a:spcPct val="80000"/>
              </a:lnSpc>
              <a:buFont typeface="Calibri" pitchFamily="34" charset="0"/>
              <a:buChar char="―"/>
            </a:pPr>
            <a:r>
              <a:rPr lang="ru-RU" sz="2400" dirty="0"/>
              <a:t> </a:t>
            </a:r>
            <a:r>
              <a:rPr lang="ru-RU" sz="2400" dirty="0" smtClean="0"/>
              <a:t>болезни желудка и 12-ти перстной кишки</a:t>
            </a:r>
          </a:p>
          <a:p>
            <a:pPr>
              <a:lnSpc>
                <a:spcPct val="80000"/>
              </a:lnSpc>
              <a:buFont typeface="Calibri" pitchFamily="34" charset="0"/>
              <a:buChar char="―"/>
            </a:pPr>
            <a:r>
              <a:rPr lang="ru-RU" sz="2400" dirty="0"/>
              <a:t> </a:t>
            </a:r>
            <a:r>
              <a:rPr lang="ru-RU" sz="2400" dirty="0" smtClean="0"/>
              <a:t>цирроз печени</a:t>
            </a:r>
          </a:p>
          <a:p>
            <a:pPr>
              <a:lnSpc>
                <a:spcPct val="80000"/>
              </a:lnSpc>
              <a:buFont typeface="Calibri" pitchFamily="34" charset="0"/>
              <a:buChar char="―"/>
            </a:pPr>
            <a:r>
              <a:rPr lang="ru-RU" sz="2400" dirty="0"/>
              <a:t> </a:t>
            </a:r>
            <a:r>
              <a:rPr lang="ru-RU" sz="2400" dirty="0" smtClean="0"/>
              <a:t>плохая наследственность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Здоровый образ жизни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484784"/>
            <a:ext cx="88569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lang="ru-RU" sz="3200" b="1" dirty="0" smtClean="0"/>
              <a:t>5. Семья</a:t>
            </a:r>
            <a:r>
              <a:rPr lang="ru-RU" sz="3200" b="1" dirty="0"/>
              <a:t>, её образ жизни, </a:t>
            </a:r>
            <a:r>
              <a:rPr lang="ru-RU" sz="3200" b="1" dirty="0" smtClean="0"/>
              <a:t>взаимодействие между </a:t>
            </a:r>
            <a:r>
              <a:rPr lang="ru-RU" sz="3200" b="1" dirty="0"/>
              <a:t>её членами.</a:t>
            </a:r>
            <a:endParaRPr lang="ru-RU" sz="3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487573"/>
            <a:ext cx="493204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Семья с существующими в</a:t>
            </a:r>
            <a:b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ней взаимоотношениями</a:t>
            </a:r>
            <a:b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между детьми и родителями –</a:t>
            </a:r>
            <a:b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первая школа интеллектуального,</a:t>
            </a:r>
            <a:b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нравственного, эстетического и</a:t>
            </a:r>
            <a:b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физического здорового воспитания.</a:t>
            </a:r>
            <a:endParaRPr lang="ru-RU" sz="2000" b="1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hangingPunct="0"/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В.А. Сухомлинский</a:t>
            </a:r>
            <a:endParaRPr lang="ru-RU" b="1" i="1" dirty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05375" y="2780928"/>
            <a:ext cx="4238625" cy="294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964488" cy="576064"/>
          </a:xfrm>
        </p:spPr>
        <p:txBody>
          <a:bodyPr>
            <a:normAutofit fontScale="90000"/>
          </a:bodyPr>
          <a:lstStyle/>
          <a:p>
            <a:pPr marL="320040" lvl="0" indent="-320040">
              <a:lnSpc>
                <a:spcPct val="80000"/>
              </a:lnSpc>
              <a:spcBef>
                <a:spcPts val="700"/>
              </a:spcBef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Семья как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социокультурная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среда развития ребенка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</a:br>
            <a:endParaRPr lang="ru-RU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95536" y="2204864"/>
            <a:ext cx="8229600" cy="3168352"/>
          </a:xfrm>
          <a:prstGeom prst="rect">
            <a:avLst/>
          </a:prstGeom>
        </p:spPr>
        <p:txBody>
          <a:bodyPr/>
          <a:lstStyle/>
          <a:p>
            <a:pPr marL="320040" marR="0" lvl="0" indent="-320040" algn="ctr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Каждая семья настолько дурна или хороша, насколько дурно или хорошо создавало ее общество.</a:t>
            </a:r>
          </a:p>
          <a:p>
            <a:pPr marL="320040" marR="0" lvl="0" indent="-320040" algn="ctr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Созданная самим обществом, она в свою очередь воспитывает для него членов, и в этом заколдованном круге вращается воспитание.  </a:t>
            </a:r>
          </a:p>
          <a:p>
            <a:pPr marL="320040" marR="0" lvl="0" indent="-320040" algn="ctr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					Н.Ф. Шелгунов</a:t>
            </a:r>
          </a:p>
        </p:txBody>
      </p:sp>
      <p:pic>
        <p:nvPicPr>
          <p:cNvPr id="5" name="Picture 4" descr="j02167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365104"/>
            <a:ext cx="1982285" cy="249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Взаимодействие семьи и школы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700808"/>
            <a:ext cx="874846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М</a:t>
            </a:r>
            <a:r>
              <a:rPr lang="ru-RU" sz="2400" b="1" dirty="0" smtClean="0"/>
              <a:t>одель </a:t>
            </a:r>
            <a:r>
              <a:rPr lang="ru-RU" sz="2400" b="1" dirty="0"/>
              <a:t>взаимодействия с семьёй на основе сотрудничества и взаимопомощи</a:t>
            </a:r>
            <a:r>
              <a:rPr lang="ru-RU" sz="2400" b="1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Нужно </a:t>
            </a:r>
            <a:r>
              <a:rPr lang="ru-RU" sz="2000" dirty="0"/>
              <a:t>научиться выстраивать отношения с родителями с учётом их запросов, степени активности и уровня психолого-педагогической компетентности. </a:t>
            </a:r>
            <a:endParaRPr lang="ru-RU" sz="2000" dirty="0"/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Надо </a:t>
            </a:r>
            <a:r>
              <a:rPr lang="ru-RU" sz="2000" dirty="0"/>
              <a:t>стремиться развивать и обучать родителей, так как от их компетентности будет во многом зависеть и качество образовательного процесса</a:t>
            </a:r>
            <a:r>
              <a:rPr lang="ru-RU" sz="2000" dirty="0" smtClean="0"/>
              <a:t>.</a:t>
            </a:r>
          </a:p>
          <a:p>
            <a:endParaRPr lang="ru-RU" dirty="0" smtClean="0"/>
          </a:p>
          <a:p>
            <a:r>
              <a:rPr lang="ru-RU" sz="2000" dirty="0" smtClean="0"/>
              <a:t>Ответственность </a:t>
            </a:r>
            <a:r>
              <a:rPr lang="ru-RU" sz="2000" dirty="0"/>
              <a:t>здесь делится пополам, и стороны выступают не заказчиками и исполнителями, а скорее членами одной команды с разными функциями и сферой приложения сил. В таком типе взаимодействия обязательно присутствует двусторонняя обратная связь</a:t>
            </a:r>
            <a:r>
              <a:rPr lang="ru-RU" sz="2000" dirty="0" smtClean="0"/>
              <a:t>.</a:t>
            </a:r>
            <a:endParaRPr lang="ru-RU" sz="2000" dirty="0"/>
          </a:p>
          <a:p>
            <a:pPr lvl="1" algn="ctr"/>
            <a:r>
              <a:rPr lang="ru-RU" dirty="0" smtClean="0"/>
              <a:t> </a:t>
            </a:r>
            <a:r>
              <a:rPr lang="ru-RU" sz="2400" b="1" dirty="0" smtClean="0"/>
              <a:t>Огромную роль во взаимодействии семьи и школы играет классный руководитель!</a:t>
            </a:r>
            <a:endParaRPr lang="ru-RU" sz="2400" b="1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1772816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Организация обучения и воспитания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ru-RU" sz="28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ри работе с ребенком учитывать его индивидуальные особенности: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Char char="ü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состояние здоровья;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Char char="ü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темп деятельности;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Char char="ü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тип восприятия;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Char char="ü"/>
              <a:tabLst/>
              <a:defRPr/>
            </a:pPr>
            <a:r>
              <a:rPr lang="ru-RU" sz="2800" dirty="0"/>
              <a:t>х</a:t>
            </a:r>
            <a:r>
              <a:rPr lang="ru-RU" sz="2800" dirty="0" smtClean="0"/>
              <a:t>арактер;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Char char="ü"/>
              <a:tabLst/>
              <a:defRPr/>
            </a:pPr>
            <a:r>
              <a:rPr lang="ru-RU" sz="2800" dirty="0"/>
              <a:t>о</a:t>
            </a:r>
            <a:r>
              <a:rPr lang="ru-RU" sz="2800" dirty="0" smtClean="0"/>
              <a:t>тношения в семье.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Char char="ü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ru-RU" sz="28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н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аправить усилия педагогического коллектива на создание здоровых классных коллективов.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Применять на каждом уроке элементы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здоровьесберегающих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технологий.</a:t>
            </a:r>
            <a:endParaRPr kumimoji="0" lang="ru-RU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7650" name="Picture 2" descr="I:\Для портфолио картинки\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4869160"/>
            <a:ext cx="2292846" cy="18607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Здоровьесберегающие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технологии</a:t>
            </a:r>
            <a:r>
              <a:rPr lang="ru-RU" dirty="0" smtClean="0"/>
              <a:t> -</a:t>
            </a:r>
            <a:endParaRPr lang="ru-RU" dirty="0"/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611560" y="2060848"/>
            <a:ext cx="8153400" cy="3412976"/>
          </a:xfrm>
          <a:prstGeom prst="rect">
            <a:avLst/>
          </a:prstGeom>
        </p:spPr>
        <p:txBody>
          <a:bodyPr/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ru-RU" sz="32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3200" i="1" dirty="0" smtClean="0"/>
              <a:t>- </a:t>
            </a:r>
            <a:r>
              <a:rPr kumimoji="0" lang="ru-RU" sz="32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это система мер, включающая  взаимосвязь и взаимодействие всех факторов образовательной среды, направленных на сохранение здоровья ребенка на всех этапах его обучения и развития. </a:t>
            </a:r>
            <a:endParaRPr kumimoji="0" lang="ru-RU" sz="3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ru-RU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8674" name="Picture 2" descr="I:\Для портфолио картинки\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797152"/>
            <a:ext cx="2181126" cy="1865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96815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Сущность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здоровьесберегающего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урока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611560" y="1916832"/>
            <a:ext cx="8153400" cy="4277072"/>
          </a:xfrm>
          <a:prstGeom prst="rect">
            <a:avLst/>
          </a:prstGeom>
        </p:spPr>
        <p:txBody>
          <a:bodyPr/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Arial" pitchFamily="34" charset="0"/>
              <a:buChar char="•"/>
              <a:tabLst/>
              <a:defRPr/>
            </a:pP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обеспечивает ребёнку и учителю сохранение и увеличение их жизненных сил от начала и до конца урока;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Arial" pitchFamily="34" charset="0"/>
              <a:buChar char="•"/>
              <a:tabLst/>
              <a:defRPr/>
            </a:pPr>
            <a:endParaRPr kumimoji="0" lang="ru-RU" sz="2900" b="0" i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Arial" pitchFamily="34" charset="0"/>
              <a:buChar char="•"/>
              <a:tabLst/>
              <a:defRPr/>
            </a:pP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позволяет использовать полученные умения самостоятельно во внеурочной деятельности и в дальнейшей жизни.</a:t>
            </a:r>
            <a:endParaRPr kumimoji="0" lang="ru-RU" sz="29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ru-RU" sz="2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5602" name="Picture 2" descr="I:\Для портфолио картинки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941168"/>
            <a:ext cx="2350765" cy="17167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67464" cy="9906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Принципы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здоровьесберегающего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урока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611560" y="1772816"/>
            <a:ext cx="7704856" cy="4608512"/>
          </a:xfrm>
          <a:prstGeom prst="rect">
            <a:avLst/>
          </a:prstGeom>
        </p:spPr>
        <p:txBody>
          <a:bodyPr/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Char char="v"/>
              <a:tabLst/>
              <a:defRPr/>
            </a:pP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Принцип двигательной активности;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Char char="v"/>
              <a:tabLst/>
              <a:defRPr/>
            </a:pP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Принцип оздоровительного режима;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Char char="v"/>
              <a:tabLst/>
              <a:defRPr/>
            </a:pP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Принцип формирования правильной осанки;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Char char="v"/>
              <a:tabLst/>
              <a:defRPr/>
            </a:pP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Принцип психологической комфортности;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Char char="v"/>
              <a:tabLst/>
              <a:defRPr/>
            </a:pP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Принцип опоры на индивидуальные особенности и способности ребенка (учет темперамента).</a:t>
            </a:r>
            <a:endParaRPr kumimoji="0" lang="ru-RU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Коррекционные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технологии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1628800"/>
            <a:ext cx="8640960" cy="50405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Blip>
                <a:blip r:embed="rId2"/>
              </a:buBlip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Использование новых форм организации уроков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Blip>
                <a:blip r:embed="rId2"/>
              </a:buBlip>
              <a:tabLst/>
              <a:defRPr/>
            </a:pP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Арттерапия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Blip>
                <a:blip r:embed="rId2"/>
              </a:buBlip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Технологии музыкального воздействия</a:t>
            </a:r>
            <a:endParaRPr lang="ru-RU" sz="2800" dirty="0">
              <a:solidFill>
                <a:schemeClr val="tx2"/>
              </a:solidFill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Blip>
                <a:blip r:embed="rId2"/>
              </a:buBlip>
              <a:tabLst/>
              <a:defRPr/>
            </a:pPr>
            <a:r>
              <a:rPr lang="ru-RU" sz="2800" dirty="0" err="1">
                <a:solidFill>
                  <a:schemeClr val="tx2"/>
                </a:solidFill>
              </a:rPr>
              <a:t>Ц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ветотерапия</a:t>
            </a:r>
            <a:endParaRPr lang="ru-RU" sz="2800" dirty="0">
              <a:solidFill>
                <a:schemeClr val="tx2"/>
              </a:solidFill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Blip>
                <a:blip r:embed="rId2"/>
              </a:buBlip>
              <a:tabLst/>
              <a:defRPr/>
            </a:pP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Психогимнастика</a:t>
            </a:r>
            <a:endParaRPr lang="ru-RU" sz="2800" dirty="0">
              <a:solidFill>
                <a:schemeClr val="tx2"/>
              </a:solidFill>
            </a:endParaRP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Blip>
                <a:blip r:embed="rId2"/>
              </a:buBlip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Ароматерапия</a:t>
            </a:r>
            <a:endParaRPr lang="ru-RU" sz="2800" dirty="0" smtClean="0">
              <a:solidFill>
                <a:schemeClr val="tx2"/>
              </a:solidFill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Blip>
                <a:blip r:embed="rId2"/>
              </a:buBlip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Личный пример учителя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                                           </a:t>
            </a:r>
            <a:endParaRPr kumimoji="0" lang="ru-RU" sz="29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63000" cy="9906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Использование новых форм организации урока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67544" y="1916832"/>
            <a:ext cx="8115328" cy="45216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интерактивное обучение снимает, сводит на нет следующие факторы риска: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Blip>
                <a:blip r:embed="rId2"/>
              </a:buBlip>
              <a:tabLst/>
              <a:defRPr/>
            </a:pP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стрессовую педагогическую практику;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Blip>
                <a:blip r:embed="rId2"/>
              </a:buBlip>
              <a:tabLst/>
              <a:defRPr/>
            </a:pP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интенсификацию учебного процесса;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Blip>
                <a:blip r:embed="rId2"/>
              </a:buBlip>
              <a:tabLst/>
              <a:defRPr/>
            </a:pP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несоответствие методик, форм и технологий обучения возрастным и функциональным возможностям школьников.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ru-RU" sz="29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6626" name="Picture 2" descr="I:\Для портфолио картинки\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5013176"/>
            <a:ext cx="1761356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7558608" cy="316835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Здоровье – это не просто отсутствие болезней, это состояние физического, психического и социального благополучия.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4869160"/>
            <a:ext cx="6400800" cy="1152128"/>
          </a:xfrm>
          <a:noFill/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0000FF"/>
                </a:solidFill>
                <a:latin typeface="Calibri" pitchFamily="34" charset="0"/>
                <a:cs typeface="Times New Roman" pitchFamily="18" charset="0"/>
              </a:rPr>
              <a:t>По </a:t>
            </a:r>
            <a:r>
              <a:rPr lang="ru-RU" sz="3200" dirty="0" smtClean="0">
                <a:solidFill>
                  <a:srgbClr val="0000FF"/>
                </a:solidFill>
                <a:latin typeface="Calibri" pitchFamily="34" charset="0"/>
                <a:cs typeface="Times New Roman" pitchFamily="18" charset="0"/>
              </a:rPr>
              <a:t>определению всемирной организации здравоохранения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107504" y="1600200"/>
            <a:ext cx="9036496" cy="2548880"/>
          </a:xfrm>
          <a:prstGeom prst="rect">
            <a:avLst/>
          </a:prstGeom>
        </p:spPr>
        <p:txBody>
          <a:bodyPr/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История </a:t>
            </a:r>
            <a:r>
              <a:rPr kumimoji="0" lang="ru-RU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арт-терапии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Данный термин появился еще в 40-е гг. 20 в. Его начал использовать британский врач и художник 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Адриан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Хилл. Он работал в специальных госпиталях с туберкулезными больными как 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арт-педагог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lang="ru-RU" sz="2000" dirty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Он обратил внимание на тот факт, что занятия творчеством помогают больным легче и быстрее выздоравливать. При этом пациенты отвлекаются от своих проблем и переживаний.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Рисунок 5" descr="PH02738U.BMP"/>
          <p:cNvPicPr>
            <a:picLocks noChangeAspect="1"/>
          </p:cNvPicPr>
          <p:nvPr/>
        </p:nvPicPr>
        <p:blipFill>
          <a:blip r:embed="rId2" cstate="print"/>
          <a:srcRect l="8927" t="3993" r="14801" b="5433"/>
          <a:stretch>
            <a:fillRect/>
          </a:stretch>
        </p:blipFill>
        <p:spPr>
          <a:xfrm>
            <a:off x="7703840" y="4697760"/>
            <a:ext cx="1440160" cy="2160240"/>
          </a:xfrm>
          <a:prstGeom prst="rect">
            <a:avLst/>
          </a:prstGeom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Арт-терапия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– 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оррекция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через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творчество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0" y="4365104"/>
            <a:ext cx="7812360" cy="2492896"/>
          </a:xfrm>
          <a:prstGeom prst="rect">
            <a:avLst/>
          </a:prstGeom>
        </p:spPr>
        <p:txBody>
          <a:bodyPr/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Рисунки на полях тетради символов, лепка, рисование, вышивание;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Используются в качестве вспомогательного средства как часть других технологий</a:t>
            </a:r>
            <a:r>
              <a:rPr kumimoji="0" lang="ru-RU" sz="29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для снятия напряжения.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Психогимнастика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-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28596" y="1643050"/>
            <a:ext cx="8229600" cy="4525963"/>
          </a:xfrm>
          <a:prstGeom prst="rect">
            <a:avLst/>
          </a:prstGeom>
        </p:spPr>
        <p:txBody>
          <a:bodyPr/>
          <a:lstStyle/>
          <a:p>
            <a:pPr marL="320040" marR="0" lvl="0" indent="-32004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ru-RU" sz="29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это упражнения, этюды, игры, </a:t>
            </a:r>
          </a:p>
          <a:p>
            <a:pPr marL="320040" marR="0" lvl="0" indent="-32004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ru-RU" sz="29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направленные на развитие и коррекцию разных сторон психики ребенка.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Кстати, в «Психотерапевтической энциклопедии» Б.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Карвасарского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(1998)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психогимнастика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определена именно как </a:t>
            </a: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«один из невербальных методов групповой психотерапии, в основе которого лежит использование двигательной экспрессии в качестве главного средства коммуникации в группе».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Смысл ее заключается в выражении переживаний, проблем, эмоций посредством движений, мимики и жестов. 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2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Цветотерапия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технологии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воздействия цветом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0" y="1556792"/>
            <a:ext cx="9144000" cy="4495800"/>
          </a:xfrm>
          <a:prstGeom prst="rect">
            <a:avLst/>
          </a:prstGeom>
        </p:spPr>
        <p:txBody>
          <a:bodyPr/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Красный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цвет  влияет на физическое состояние(Красный и оранжевый – активные цвета, действуют на организм возбуждающе, ускоряют процессы жизнедеятельности)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2400" b="1" dirty="0">
                <a:solidFill>
                  <a:srgbClr val="FFFF00"/>
                </a:solidFill>
              </a:rPr>
              <a:t>Ж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ёлтый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– на умственное(это цвет хорошего настроения. Под его воздействием быстро принимается решение и мгновенно выполняется задача)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Голубой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–влияет на эмоции.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Зелёный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– создаёт чувство лёгкости и успокоенности; помогает сконцентрироваться; помогает сохранять зрение. Работоспособность детей выше при зелёной гамме цветов.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Синий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цвет способствует восстановлению нервной системы, помогает при рассеянности.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У меня все получится! Я справлюсь! Я все смогу!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1844824"/>
            <a:ext cx="8442520" cy="41330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Char char="ü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Эмоциональный климат урока во многом зависит от доброжелательного тона учителя.</a:t>
            </a:r>
          </a:p>
          <a:p>
            <a:pPr marL="320040" marR="0" lvl="0" indent="-32004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ru-RU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Постоянная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серьезность – признак психологического нездоровья.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Char char="ü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Улыбка, искренний смех ученика на уроке стоит – с позиций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здоровьесбережения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не менее физкультминутки. Это мощный противовес состоянию утомления.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Пропиши себе рецепт оздоровления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0" y="2276872"/>
            <a:ext cx="4572000" cy="3412976"/>
          </a:xfrm>
          <a:prstGeom prst="rect">
            <a:avLst/>
          </a:prstGeom>
        </p:spPr>
        <p:txBody>
          <a:bodyPr/>
          <a:lstStyle/>
          <a:p>
            <a:pPr marL="320040" marR="0" lvl="0" indent="-32004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ru-RU" sz="4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Оздоровление в школе должно начинаться именно с нас!!!</a:t>
            </a:r>
            <a:endParaRPr kumimoji="0" lang="ru-RU" sz="4800" b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Рисунок 4" descr="j0425826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2060848"/>
            <a:ext cx="4020104" cy="38028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Состояние здоровья школьников по результатам медицинского осмотра.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От чего зависит здоровье детей?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899592" y="1772816"/>
          <a:ext cx="784887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1556792"/>
            <a:ext cx="8280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Забота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о красоте   и   здоровье  – это важнейший</a:t>
            </a:r>
          </a:p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т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руд воспитателя.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 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 От   здоровья   и   жизнедеятельности 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 детей   зависит  их духовная жизнь, умственное развитие,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красота внешняя  и  внутренняя.</a:t>
            </a:r>
          </a:p>
          <a:p>
            <a:pPr algn="ctr"/>
            <a:endParaRPr lang="ru-RU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В.А.Сухомлинский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" name="Рисунок 9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1" y="5229200"/>
            <a:ext cx="1516969" cy="14680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bg2"/>
            </a:solidFill>
          </a:ln>
        </p:spPr>
        <p:txBody>
          <a:bodyPr/>
          <a:lstStyle/>
          <a:p>
            <a:r>
              <a:rPr lang="ru-RU" sz="4800" dirty="0">
                <a:solidFill>
                  <a:schemeClr val="accent1">
                    <a:lumMod val="50000"/>
                  </a:schemeClr>
                </a:solidFill>
              </a:rPr>
              <a:t>Факторы здоровья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67544" y="1844824"/>
            <a:ext cx="8229600" cy="4530725"/>
          </a:xfrm>
          <a:prstGeom prst="rect">
            <a:avLst/>
          </a:prstGeom>
        </p:spPr>
        <p:txBody>
          <a:bodyPr/>
          <a:lstStyle/>
          <a:p>
            <a:pPr marL="320040" marR="0" lvl="0" indent="-320040" algn="l" defTabSz="914400" rtl="0" eaLnBrk="1" fontAlgn="auto" latinLnBrk="0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Blip>
                <a:blip r:embed="rId2"/>
              </a:buBlip>
              <a:tabLst/>
              <a:defRPr/>
            </a:pP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Личная гигиена</a:t>
            </a:r>
          </a:p>
          <a:p>
            <a:pPr marL="320040" marR="0" lvl="0" indent="-320040" algn="l" defTabSz="914400" rtl="0" eaLnBrk="1" fontAlgn="auto" latinLnBrk="0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Blip>
                <a:blip r:embed="rId2"/>
              </a:buBlip>
              <a:tabLst/>
              <a:defRPr/>
            </a:pP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Закаливание</a:t>
            </a:r>
          </a:p>
          <a:p>
            <a:pPr marL="320040" marR="0" lvl="0" indent="-320040" algn="l" defTabSz="914400" rtl="0" eaLnBrk="1" fontAlgn="auto" latinLnBrk="0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Blip>
                <a:blip r:embed="rId2"/>
              </a:buBlip>
              <a:tabLst/>
              <a:defRPr/>
            </a:pP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Двигательная активность</a:t>
            </a:r>
          </a:p>
          <a:p>
            <a:pPr marL="320040" marR="0" lvl="0" indent="-320040" algn="l" defTabSz="914400" rtl="0" eaLnBrk="1" fontAlgn="auto" latinLnBrk="0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Blip>
                <a:blip r:embed="rId2"/>
              </a:buBlip>
              <a:tabLst/>
              <a:defRPr/>
            </a:pP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Занятия физкультурой</a:t>
            </a:r>
          </a:p>
          <a:p>
            <a:pPr marL="320040" marR="0" lvl="0" indent="-320040" algn="l" defTabSz="914400" rtl="0" eaLnBrk="1" fontAlgn="auto" latinLnBrk="0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Blip>
                <a:blip r:embed="rId2"/>
              </a:buBlip>
              <a:tabLst/>
              <a:defRPr/>
            </a:pP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Отсутствие вредных привычек</a:t>
            </a:r>
          </a:p>
          <a:p>
            <a:pPr marL="320040" marR="0" lvl="0" indent="-320040" algn="l" defTabSz="914400" rtl="0" eaLnBrk="1" fontAlgn="auto" latinLnBrk="0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Blip>
                <a:blip r:embed="rId2"/>
              </a:buBlip>
              <a:tabLst/>
              <a:defRPr/>
            </a:pP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Рациональное питание</a:t>
            </a:r>
          </a:p>
          <a:p>
            <a:pPr marL="320040" marR="0" lvl="0" indent="-320040" algn="l" defTabSz="914400" rtl="0" eaLnBrk="1" fontAlgn="auto" latinLnBrk="0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Blip>
                <a:blip r:embed="rId2"/>
              </a:buBlip>
              <a:tabLst/>
              <a:defRPr/>
            </a:pP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Положительные эмоции</a:t>
            </a:r>
          </a:p>
          <a:p>
            <a:pPr marL="320040" marR="0" lvl="0" indent="-320040" algn="l" defTabSz="914400" rtl="0" eaLnBrk="1" fontAlgn="auto" latinLnBrk="0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Blip>
                <a:blip r:embed="rId2"/>
              </a:buBlip>
              <a:tabLst/>
              <a:defRPr/>
            </a:pP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Любовь к людям                     </a:t>
            </a:r>
            <a:endParaRPr kumimoji="0" lang="ru-RU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4577" name="Picture 1" descr="I:\Для портфолио картинки\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3933056"/>
            <a:ext cx="2674963" cy="29249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Здоровый образ жизни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95536" y="1628800"/>
            <a:ext cx="8229600" cy="4176737"/>
          </a:xfrm>
          <a:prstGeom prst="rect">
            <a:avLst/>
          </a:prstGeom>
        </p:spPr>
        <p:txBody>
          <a:bodyPr/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Достаточная двигательная активность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636912"/>
            <a:ext cx="468052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Древние греки утверждали: </a:t>
            </a:r>
          </a:p>
          <a:p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</a:rPr>
              <a:t>«Хочешь быть здоровым   – бегай. Хочешь быть </a:t>
            </a:r>
          </a:p>
          <a:p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</a:rPr>
              <a:t>красивым   – бегай. Хочешь быть </a:t>
            </a:r>
          </a:p>
          <a:p>
            <a:pPr>
              <a:tabLst>
                <a:tab pos="2060575" algn="l"/>
                <a:tab pos="2155825" algn="l"/>
              </a:tabLst>
            </a:pP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</a:rPr>
              <a:t>умным         – бегай»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3554" name="Picture 2" descr="http://masterbattle.ru/2247.jpg"/>
          <p:cNvPicPr>
            <a:picLocks noChangeAspect="1" noChangeArrowheads="1"/>
          </p:cNvPicPr>
          <p:nvPr/>
        </p:nvPicPr>
        <p:blipFill>
          <a:blip r:embed="rId2" cstate="print"/>
          <a:srcRect l="26667"/>
          <a:stretch>
            <a:fillRect/>
          </a:stretch>
        </p:blipFill>
        <p:spPr bwMode="auto">
          <a:xfrm>
            <a:off x="5220072" y="2348880"/>
            <a:ext cx="3393477" cy="39492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Здоровый образ жизни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1556792"/>
            <a:ext cx="6552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2. Рациональное питание</a:t>
            </a:r>
            <a:endParaRPr lang="ru-RU" sz="3200" b="1" dirty="0"/>
          </a:p>
        </p:txBody>
      </p:sp>
      <p:pic>
        <p:nvPicPr>
          <p:cNvPr id="5" name="Picture 5" descr="C:\Documents and Settings\Администратор\Рабочий стол\{BF0E162D-892A-4CA9-A5CC-69DDB42A6688}.jpg"/>
          <p:cNvPicPr>
            <a:picLocks noChangeAspect="1" noChangeArrowheads="1"/>
          </p:cNvPicPr>
          <p:nvPr/>
        </p:nvPicPr>
        <p:blipFill>
          <a:blip r:embed="rId2" cstate="print"/>
          <a:srcRect l="4167" t="3662" r="-1042"/>
          <a:stretch>
            <a:fillRect/>
          </a:stretch>
        </p:blipFill>
        <p:spPr bwMode="auto">
          <a:xfrm>
            <a:off x="2555776" y="3028218"/>
            <a:ext cx="6768752" cy="382978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95536" y="3429000"/>
            <a:ext cx="158417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Помните!</a:t>
            </a:r>
          </a:p>
          <a:p>
            <a:pPr algn="ctr">
              <a:buNone/>
            </a:pPr>
            <a:endParaRPr lang="ru-RU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90 % болезней  к  нам  приходят  через </a:t>
            </a:r>
          </a:p>
          <a:p>
            <a:pPr algn="ctr">
              <a:buNone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желудок.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2060848"/>
            <a:ext cx="84249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</a:rPr>
              <a:t>Рациональное</a:t>
            </a:r>
            <a:r>
              <a:rPr lang="ru-RU" sz="2000" dirty="0">
                <a:solidFill>
                  <a:srgbClr val="FF0000"/>
                </a:solidFill>
              </a:rPr>
              <a:t> </a:t>
            </a:r>
            <a:r>
              <a:rPr lang="ru-RU" sz="2000" b="1" dirty="0">
                <a:solidFill>
                  <a:srgbClr val="FF0000"/>
                </a:solidFill>
              </a:rPr>
              <a:t>питание</a:t>
            </a:r>
            <a:r>
              <a:rPr lang="ru-RU" sz="2000" dirty="0"/>
              <a:t> (от латинского слова </a:t>
            </a:r>
            <a:r>
              <a:rPr lang="ru-RU" sz="2000" dirty="0" err="1"/>
              <a:t>rationalis</a:t>
            </a:r>
            <a:r>
              <a:rPr lang="ru-RU" sz="2000" dirty="0"/>
              <a:t> — «разумный») — </a:t>
            </a:r>
            <a:r>
              <a:rPr lang="ru-RU" sz="2000" b="1" dirty="0"/>
              <a:t>это</a:t>
            </a:r>
            <a:r>
              <a:rPr lang="ru-RU" sz="2000" dirty="0"/>
              <a:t> физиологически полноценное </a:t>
            </a:r>
            <a:r>
              <a:rPr lang="ru-RU" sz="2000" b="1" dirty="0"/>
              <a:t>питание</a:t>
            </a:r>
            <a:r>
              <a:rPr lang="ru-RU" sz="2000" dirty="0"/>
              <a:t> здоровых людей с учетом их пола, возраста, характера труда...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Здоровый образ жизни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412776"/>
            <a:ext cx="49732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3. Правильный режим дня</a:t>
            </a:r>
            <a:endParaRPr lang="ru-RU" sz="3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15816" y="2636912"/>
            <a:ext cx="6228184" cy="4221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 smtClean="0"/>
              <a:t>Великий физиолог Павлов не раз говорил, что ни что не облегчает работу нервных клеток головного мозга, как определённый </a:t>
            </a:r>
            <a:r>
              <a:rPr lang="ru-RU" sz="2700" b="1" dirty="0" smtClean="0"/>
              <a:t>распорядок жизни</a:t>
            </a:r>
            <a:r>
              <a:rPr lang="ru-RU" sz="2700" dirty="0" smtClean="0"/>
              <a:t>. Это и есть </a:t>
            </a:r>
            <a:r>
              <a:rPr lang="ru-RU" sz="2700" dirty="0" smtClean="0">
                <a:solidFill>
                  <a:srgbClr val="FF0000"/>
                </a:solidFill>
              </a:rPr>
              <a:t>режим дня</a:t>
            </a:r>
            <a:r>
              <a:rPr lang="ru-RU" sz="2700" dirty="0" smtClean="0"/>
              <a:t>. Если ребёнок не доспал – у него нет внимания, на уроке он зевает, отвлекается. Поэтому должны быть отведены определённые часы для занятий, прогулок, сна и других различных дел.</a:t>
            </a:r>
            <a:endParaRPr lang="ru-RU" sz="27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988840"/>
            <a:ext cx="7560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Режим дня </a:t>
            </a:r>
            <a:r>
              <a:rPr lang="ru-RU" sz="2400" dirty="0" smtClean="0"/>
              <a:t>–одно из направлений сохранения здоровья ребенка</a:t>
            </a:r>
            <a:endParaRPr lang="ru-RU" sz="2400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96952"/>
            <a:ext cx="2975248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424</TotalTime>
  <Words>917</Words>
  <Application>Microsoft Office PowerPoint</Application>
  <PresentationFormat>Экран (4:3)</PresentationFormat>
  <Paragraphs>131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Обычная</vt:lpstr>
      <vt:lpstr>Роль семьи и школы в формировании здорового образа жизни обучающихся</vt:lpstr>
      <vt:lpstr>Здоровье – это не просто отсутствие болезней, это состояние физического, психического и социального благополучия.</vt:lpstr>
      <vt:lpstr>Состояние здоровья школьников по результатам медицинского осмотра.</vt:lpstr>
      <vt:lpstr>От чего зависит здоровье детей?</vt:lpstr>
      <vt:lpstr>Слайд 5</vt:lpstr>
      <vt:lpstr>Факторы здоровья</vt:lpstr>
      <vt:lpstr>Здоровый образ жизни</vt:lpstr>
      <vt:lpstr>Здоровый образ жизни</vt:lpstr>
      <vt:lpstr>Здоровый образ жизни</vt:lpstr>
      <vt:lpstr>Здоровый образ жизни</vt:lpstr>
      <vt:lpstr>Здоровый образ жизни</vt:lpstr>
      <vt:lpstr>Семья как социокультурная  среда развития ребенка </vt:lpstr>
      <vt:lpstr>Взаимодействие семьи и школы</vt:lpstr>
      <vt:lpstr>Организация обучения и воспитания</vt:lpstr>
      <vt:lpstr>Здоровьесберегающие технологии -</vt:lpstr>
      <vt:lpstr>Сущность здоровьесберегающего урока</vt:lpstr>
      <vt:lpstr>Принципы здоровьесберегающего урока</vt:lpstr>
      <vt:lpstr>Коррекционные технологии</vt:lpstr>
      <vt:lpstr>Использование новых форм организации урока</vt:lpstr>
      <vt:lpstr>Арт-терапия –  коррекция через творчество</vt:lpstr>
      <vt:lpstr>Психогимнастика -</vt:lpstr>
      <vt:lpstr>Цветотерапия  -  технологии воздействия цветом  </vt:lpstr>
      <vt:lpstr>У меня все получится! Я справлюсь! Я все смогу!</vt:lpstr>
      <vt:lpstr>Пропиши себе рецепт оздоровления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семьи и школы в формировании здорового образа жизни обучающихся</dc:title>
  <dc:creator>юля</dc:creator>
  <cp:lastModifiedBy>юля</cp:lastModifiedBy>
  <cp:revision>44</cp:revision>
  <dcterms:created xsi:type="dcterms:W3CDTF">2012-12-27T14:18:04Z</dcterms:created>
  <dcterms:modified xsi:type="dcterms:W3CDTF">2012-12-27T21:22:50Z</dcterms:modified>
</cp:coreProperties>
</file>