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88" d="100"/>
          <a:sy n="88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492CB6-E696-487E-A7D6-92C28848F1DF}" type="datetimeFigureOut">
              <a:rPr lang="ru-RU"/>
              <a:pPr>
                <a:defRPr/>
              </a:pPr>
              <a:t>28.03.2013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02322F-5A14-42D7-A2FF-65B8AB0F81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601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F8A744-BA34-4915-997F-287139DCBE9E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E975D2D5-4806-404A-BA27-274ED2E8DCCD}" type="datetime1">
              <a:rPr lang="ru-RU"/>
              <a:pPr>
                <a:defRPr/>
              </a:pPr>
              <a:t>28.03.2013</a:t>
            </a:fld>
            <a:endParaRPr lang="ru-RU" dirty="0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университет"- www.moi-universitet.ru  Факультет "Реформа образования"- www.edu-reforma.ru  </a:t>
            </a: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C3D0BF-0C7B-48F7-9E72-C4E58F4E68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56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2E72-8911-4B03-B982-7AC28FE6E1E3}" type="datetime1">
              <a:rPr lang="ru-RU"/>
              <a:pPr>
                <a:defRPr/>
              </a:pPr>
              <a:t>28.03.2013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университет"- www.moi-universitet.ru  Факультет "Реформа образования"- www.edu-reforma.ru  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B92B-F407-4C64-9439-53E2BA09B4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8DD5-0C4B-4293-B17A-612271D429DB}" type="datetime1">
              <a:rPr lang="ru-RU"/>
              <a:pPr>
                <a:defRPr/>
              </a:pPr>
              <a:t>28.03.2013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университет"- www.moi-universitet.ru  Факультет "Реформа образования"- www.edu-reforma.ru  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02A7-0266-442A-B00A-67DE3101E1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77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9F309-FA61-488D-AB90-E6A3B2FE789B}" type="datetime1">
              <a:rPr lang="ru-RU"/>
              <a:pPr>
                <a:defRPr/>
              </a:pPr>
              <a:t>28.03.2013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университет"- www.moi-universitet.ru  Факультет "Реформа образования"- www.edu-reforma.ru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8356-8BF5-45E7-A2C0-5F7A37B84C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94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5B9D6-2930-4DF0-9BD0-8C90C3A661BE}" type="datetime1">
              <a:rPr lang="ru-RU"/>
              <a:pPr>
                <a:defRPr/>
              </a:pPr>
              <a:t>28.03.2013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университет"- www.moi-universitet.ru  Факультет "Реформа образования"- www.edu-reforma.ru  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BD95B-7899-4C75-8FE8-41D080A6FB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145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B72CF-A810-48C1-B369-233AEC6AA85E}" type="datetime1">
              <a:rPr lang="ru-RU"/>
              <a:pPr>
                <a:defRPr/>
              </a:pPr>
              <a:t>28.03.2013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университет"- www.moi-universitet.ru  Факультет "Реформа образования"- www.edu-reforma.ru  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EE9B-B328-40C2-BCCE-93C17DBBDF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89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6812-43D4-4D60-8E0C-1EE045ABFF76}" type="datetime1">
              <a:rPr lang="ru-RU"/>
              <a:pPr>
                <a:defRPr/>
              </a:pPr>
              <a:t>28.03.2013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университет"- www.moi-universitet.ru  Факультет "Реформа образования"- www.edu-reforma.ru 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1B0D266-2B55-4CBF-8413-D00781E86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888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1D98-95D2-44DA-8FE5-587C4333711F}" type="datetime1">
              <a:rPr lang="ru-RU"/>
              <a:pPr>
                <a:defRPr/>
              </a:pPr>
              <a:t>28.03.2013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университет"- www.moi-universitet.ru  Факультет "Реформа образования"- www.edu-reforma.ru  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7846A-9E9E-42BA-886B-1C7995CD96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39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0BCD-C090-4795-9B63-925FC5598060}" type="datetime1">
              <a:rPr lang="ru-RU"/>
              <a:pPr>
                <a:defRPr/>
              </a:pPr>
              <a:t>28.03.2013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университет"- www.moi-universitet.ru  Факультет "Реформа образования"- www.edu-reforma.ru  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6F900-2BFF-487E-8F9F-02F3F335BD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24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0675172-1A80-436A-B3F2-3820C6829415}" type="datetime1">
              <a:rPr lang="ru-RU"/>
              <a:pPr>
                <a:defRPr/>
              </a:pPr>
              <a:t>28.03.2013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университет"- www.moi-universitet.ru  Факультет "Реформа образования"- www.edu-reforma.ru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E14E327-D071-4806-B92D-84756157F4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14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4B21E03-34D0-4F47-828E-12956240E0BF}" type="datetime1">
              <a:rPr lang="ru-RU"/>
              <a:pPr>
                <a:defRPr/>
              </a:pPr>
              <a:t>28.03.2013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университет"- www.moi-universitet.ru  Факультет "Реформа образования"- www.edu-reforma.ru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EE79BA40-09FE-482C-B763-B75535F28C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326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8ABEEEC-3D43-42FD-A04D-BF6DDD31B3ED}" type="datetime1">
              <a:rPr lang="ru-RU"/>
              <a:pPr>
                <a:defRPr/>
              </a:pPr>
              <a:t>28.03.2013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университет"- www.moi-universitet.ru  Факультет "Реформа образования"- www.edu-reforma.ru  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FA5C3EA-B520-4E8D-A809-9D0CEFB84B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0" r:id="rId4"/>
    <p:sldLayoutId id="2147483738" r:id="rId5"/>
    <p:sldLayoutId id="2147483731" r:id="rId6"/>
    <p:sldLayoutId id="2147483732" r:id="rId7"/>
    <p:sldLayoutId id="2147483739" r:id="rId8"/>
    <p:sldLayoutId id="2147483740" r:id="rId9"/>
    <p:sldLayoutId id="2147483733" r:id="rId10"/>
    <p:sldLayoutId id="2147483734" r:id="rId11"/>
  </p:sldLayoutIdLst>
  <p:hf sldNum="0" hd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du-reforma.ru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moi-universitet.ru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du-reforma.ru/" TargetMode="External"/><Relationship Id="rId5" Type="http://schemas.openxmlformats.org/officeDocument/2006/relationships/hyperlink" Target="http://www.moi-universitet.ru/" TargetMode="Externa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du-reforma.ru/" TargetMode="External"/><Relationship Id="rId4" Type="http://schemas.openxmlformats.org/officeDocument/2006/relationships/hyperlink" Target="http://www.moi-universitet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-universitet.ru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du-reforma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-universitet.ru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du-reforma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du-reforma.ru/" TargetMode="External"/><Relationship Id="rId4" Type="http://schemas.openxmlformats.org/officeDocument/2006/relationships/hyperlink" Target="http://www.moi-universitet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-universitet.ru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du-reforma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-universitet.ru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du-reforma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-universitet.ru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du-reforma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-universitet.ru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du-reform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-reforma.ru/" TargetMode="External"/><Relationship Id="rId2" Type="http://schemas.openxmlformats.org/officeDocument/2006/relationships/hyperlink" Target="http://www.moi-universitet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-reforma.ru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www.moi-universitet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-universitet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://www.edu-reforma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du-reforma.ru/" TargetMode="External"/><Relationship Id="rId4" Type="http://schemas.openxmlformats.org/officeDocument/2006/relationships/hyperlink" Target="http://www.moi-universitet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-universitet.r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://www.edu-reforma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-reforma.ru/" TargetMode="External"/><Relationship Id="rId2" Type="http://schemas.openxmlformats.org/officeDocument/2006/relationships/hyperlink" Target="http://www.moi-universitet.ru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du-reforma.ru/" TargetMode="External"/><Relationship Id="rId4" Type="http://schemas.openxmlformats.org/officeDocument/2006/relationships/hyperlink" Target="http://www.moi-universitet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-universitet.ru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du-reform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D:\ЛЕНА\ЛЕНА-документы\Участие в КОНКУРСАХ, мои статьи-работы\Мои наработки\Кон-сы 2009-2010гг\Мультимедиа урок\рисунки\Рисун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14688"/>
            <a:ext cx="17748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4" descr="D:\ЛЕНА\ЛЕНА-документы\Участие в КОНКУРСАХ, мои статьи-работы\Мои наработки\Кон-сы 2009-2010гг\Мультимедиа урок\рисунки\Рисун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0188"/>
            <a:ext cx="16430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8062912" cy="1470025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Нации и </a:t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межнациональные </a:t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отношения.</a:t>
            </a:r>
            <a:endParaRPr lang="ru-RU" sz="4000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3714752"/>
            <a:ext cx="4143372" cy="17526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АфанасьеваЕ.А.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МОУ КСОШ №2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Алтайский край</a:t>
            </a:r>
            <a:endParaRPr lang="ru-RU" dirty="0"/>
          </a:p>
        </p:txBody>
      </p:sp>
      <p:sp>
        <p:nvSpPr>
          <p:cNvPr id="8198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1643063" y="6215063"/>
            <a:ext cx="5791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6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6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6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8199" name="Picture 12" descr="D:\ЛЕНА\ЛЕНА-документы\Участие в КОНКУРСАХ, мои статьи-работы\Мои наработки\Кон-сы 2009-2010гг\Мультимедиа урок\рисунки\Рисунок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928938"/>
            <a:ext cx="20859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3" descr="D:\ЛЕНА\ЛЕНА-документы\Участие в КОНКУРСАХ, мои статьи-работы\Мои наработки\Кон-сы 2009-2010гг\Мультимедиа урок\рисунки\Рисунок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85813"/>
            <a:ext cx="16160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5" descr="D:\ЛЕНА\ЛЕНА-документы\Участие в КОНКУРСАХ, мои статьи-работы\Мои наработки\Кон-сы 2009-2010гг\Мультимедиа урок\рисунки\Рисунок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428875"/>
            <a:ext cx="1681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7" descr="D:\ЛЕНА\ЛЕНА-документы\Участие в КОНКУРСАХ, мои статьи-работы\Мои наработки\Кон-сы 2009-2010гг\Мультимедиа урок\рисунки\Рисунок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071938"/>
            <a:ext cx="174307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8" descr="D:\ЛЕНА\ЛЕНА-документы\Участие в КОНКУРСАХ, мои статьи-работы\Мои наработки\Кон-сы 2009-2010гг\Мультимедиа урок\рисунки\Рисунок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" r="3999"/>
          <a:stretch>
            <a:fillRect/>
          </a:stretch>
        </p:blipFill>
        <p:spPr bwMode="auto">
          <a:xfrm>
            <a:off x="1143000" y="5000625"/>
            <a:ext cx="17145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39000" cy="136207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Работа с видеосюжетами: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214438"/>
            <a:ext cx="6334125" cy="2286000"/>
          </a:xfrm>
        </p:spPr>
        <p:txBody>
          <a:bodyPr>
            <a:normAutofit/>
          </a:bodyPr>
          <a:lstStyle/>
          <a:p>
            <a:pPr marL="512064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Песня «Пусть всегда будет солнце», 2.47 мин.</a:t>
            </a:r>
          </a:p>
          <a:p>
            <a:pPr marL="512064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Видеоклип гр. Алиса «Небо славян», 4.40 мин.</a:t>
            </a:r>
          </a:p>
          <a:p>
            <a:pPr marL="512064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Видеосюжет «Раны Цхинвала», 4.56 мин. </a:t>
            </a:r>
            <a:endParaRPr lang="ru-RU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3635" r="7864" b="6818"/>
          <a:stretch>
            <a:fillRect/>
          </a:stretch>
        </p:blipFill>
        <p:spPr bwMode="auto">
          <a:xfrm>
            <a:off x="6215063" y="3143250"/>
            <a:ext cx="27146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6592" r="9999" b="10397"/>
          <a:stretch>
            <a:fillRect/>
          </a:stretch>
        </p:blipFill>
        <p:spPr bwMode="auto">
          <a:xfrm>
            <a:off x="3000375" y="3857625"/>
            <a:ext cx="30003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18085" r="11086" b="14095"/>
          <a:stretch>
            <a:fillRect/>
          </a:stretch>
        </p:blipFill>
        <p:spPr bwMode="auto">
          <a:xfrm>
            <a:off x="214313" y="4286250"/>
            <a:ext cx="25717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1571625" y="6215063"/>
            <a:ext cx="6215063" cy="42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6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6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6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Дайте оценку явлению.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(ст.Лихачева «Патриотизм или национализм»)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1785938"/>
            <a:ext cx="7905750" cy="34385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1 точка зрения: </a:t>
            </a:r>
            <a:r>
              <a:rPr lang="ru-RU" b="1" u="sng" dirty="0" smtClean="0"/>
              <a:t>национализм - прогрессивное явление, он позволяет сплотить нацию, формирует чувства гордости, патриотизма, преданности; позволяет быстро обеспечить организованность в обществе.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2 точка зрения: </a:t>
            </a:r>
            <a:r>
              <a:rPr lang="ru-RU" b="1" u="sng" dirty="0" smtClean="0"/>
              <a:t>национализм порождает ненависть и вражду к другим народам, создает основу для конфликтов и войн.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17377" r="11765" b="13115"/>
          <a:stretch>
            <a:fillRect/>
          </a:stretch>
        </p:blipFill>
        <p:spPr bwMode="auto">
          <a:xfrm>
            <a:off x="6500813" y="4429125"/>
            <a:ext cx="2428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27803" r="18518" b="16591"/>
          <a:stretch>
            <a:fillRect/>
          </a:stretch>
        </p:blipFill>
        <p:spPr bwMode="auto">
          <a:xfrm>
            <a:off x="4857750" y="4786313"/>
            <a:ext cx="18748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1500188" y="6286500"/>
            <a:ext cx="6072187" cy="49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239000" cy="942958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Причины конфликтов: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4965" t="5745" r="4099" b="3416"/>
          <a:stretch>
            <a:fillRect/>
          </a:stretch>
        </p:blipFill>
        <p:spPr bwMode="auto">
          <a:xfrm>
            <a:off x="285750" y="571500"/>
            <a:ext cx="7500938" cy="55721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946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1357313" y="6500813"/>
            <a:ext cx="6215062" cy="14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514330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Работа с Конституцией.</a:t>
            </a:r>
            <a:endParaRPr lang="ru-RU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8072437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1500188" y="6500813"/>
            <a:ext cx="5643562" cy="28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5715000" cy="55784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t="4777" r="4494" b="2069"/>
          <a:stretch>
            <a:fillRect/>
          </a:stretch>
        </p:blipFill>
        <p:spPr bwMode="auto">
          <a:xfrm>
            <a:off x="6215063" y="428625"/>
            <a:ext cx="2428875" cy="55721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150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1857375" y="6215063"/>
            <a:ext cx="5715000" cy="49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71500"/>
            <a:ext cx="81216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1643063" y="5929313"/>
            <a:ext cx="5857875" cy="566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8572500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1643063" y="6072188"/>
            <a:ext cx="6143625" cy="49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92956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1643063" y="6286500"/>
            <a:ext cx="5786437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47725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1571625" y="6215063"/>
            <a:ext cx="5857875" cy="49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Обратите внимание: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8262938" cy="32242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 smtClean="0"/>
              <a:t>ЦЕЛЬ УРОКА</a:t>
            </a:r>
            <a:r>
              <a:rPr lang="ru-RU" b="1" dirty="0" smtClean="0"/>
              <a:t>:    раскрыть сущность межнациональных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                 отношений на основе понятий: этнос, нации и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                  межэтнические отношения.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 smtClean="0"/>
              <a:t>Задачи урока</a:t>
            </a:r>
            <a:r>
              <a:rPr lang="ru-RU" b="1" dirty="0" smtClean="0"/>
              <a:t>: </a:t>
            </a:r>
            <a:r>
              <a:rPr lang="ru-RU" dirty="0" smtClean="0"/>
              <a:t>-</a:t>
            </a:r>
            <a:r>
              <a:rPr lang="ru-RU" b="1" dirty="0" smtClean="0"/>
              <a:t> выделить признаки, характерные для следующих понятий: племя, народность, нация, этнос;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- рассмотреть роль государства в формировании наций;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- определить виды и формы межнациональных отношений;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- рассмотреть особенности межнациональных отношений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922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1643063" y="6286500"/>
            <a:ext cx="5715000" cy="37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2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2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21" name="Picture 8" descr="D:\ЛЕНА\ЛЕНА-документы\Участие в КОНКУРСАХ, мои статьи-работы\Мои наработки\Кон-сы 2009-2010гг\Мультимедиа урок\рисунки\Рисунок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00563"/>
            <a:ext cx="228600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D:\ЛЕНА\ЛЕНА-документы\Участие в КОНКУРСАХ, мои статьи-работы\Мои наработки\Кон-сы 2009-2010гг\Мультимедиа урок\рисунки\Рисунок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500563"/>
            <a:ext cx="2508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D:\ЛЕНА\ЛЕНА-документы\Участие в КОНКУРСАХ, мои статьи-работы\Мои наработки\Кон-сы 2009-2010гг\Мультимедиа урок\рисунки\Рисунок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500563"/>
            <a:ext cx="2090737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86808" cy="1362075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tx1"/>
                </a:solidFill>
              </a:rPr>
              <a:t>         Доброе братство - милее богатства.</a:t>
            </a: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                                             пословица</a:t>
            </a:r>
            <a:b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</a:t>
            </a:r>
            <a:r>
              <a:rPr lang="ru-RU" sz="2700" dirty="0" smtClean="0">
                <a:solidFill>
                  <a:schemeClr val="tx1"/>
                </a:solidFill>
              </a:rPr>
              <a:t>Когда двое ссорятся - всегда виноваты двое.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Л.Н.Толстой</a:t>
            </a:r>
            <a:b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</a:t>
            </a:r>
            <a:r>
              <a:rPr lang="ru-RU" sz="2700" dirty="0" smtClean="0">
                <a:solidFill>
                  <a:schemeClr val="tx1"/>
                </a:solidFill>
              </a:rPr>
              <a:t>Высший капитал нации - нравственные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      качества народа.</a:t>
            </a: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                                           Н.Г.Чернышевский</a:t>
            </a:r>
            <a:b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</a:t>
            </a:r>
            <a:r>
              <a:rPr lang="ru-RU" sz="2700" dirty="0" smtClean="0">
                <a:solidFill>
                  <a:schemeClr val="tx1"/>
                </a:solidFill>
              </a:rPr>
              <a:t>Человек, ненавидящий другой народ, не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        любит и свой собственный.</a:t>
            </a: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                                            Н.А.Добролюбов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t="19330" r="18367" b="11082"/>
          <a:stretch>
            <a:fillRect/>
          </a:stretch>
        </p:blipFill>
        <p:spPr bwMode="auto">
          <a:xfrm>
            <a:off x="3929063" y="4643438"/>
            <a:ext cx="12144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14018" r="16666" b="8878"/>
          <a:stretch>
            <a:fillRect/>
          </a:stretch>
        </p:blipFill>
        <p:spPr bwMode="auto">
          <a:xfrm>
            <a:off x="214313" y="571500"/>
            <a:ext cx="10001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18294" r="20081" b="8536"/>
          <a:stretch>
            <a:fillRect/>
          </a:stretch>
        </p:blipFill>
        <p:spPr bwMode="auto">
          <a:xfrm>
            <a:off x="214313" y="2643188"/>
            <a:ext cx="10001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12431" r="17322" b="12984"/>
          <a:stretch>
            <a:fillRect/>
          </a:stretch>
        </p:blipFill>
        <p:spPr bwMode="auto">
          <a:xfrm>
            <a:off x="2143125" y="4643438"/>
            <a:ext cx="11430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20454" r="15218" b="11362"/>
          <a:stretch>
            <a:fillRect/>
          </a:stretch>
        </p:blipFill>
        <p:spPr bwMode="auto">
          <a:xfrm>
            <a:off x="214313" y="4643438"/>
            <a:ext cx="1047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xfrm>
            <a:off x="1857375" y="6429375"/>
            <a:ext cx="5786438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7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7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8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8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8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8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362075"/>
          </a:xfrm>
        </p:spPr>
        <p:txBody>
          <a:bodyPr>
            <a:noAutofit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Российская Федерация:   </a:t>
            </a:r>
            <a:b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население - 145,2 млн.чел. национальностей – свыше 160</a:t>
            </a:r>
            <a:b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2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428750"/>
            <a:ext cx="6786562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642938" y="4500563"/>
            <a:ext cx="1500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u="sng">
                <a:latin typeface="Century Gothic" pitchFamily="34" charset="0"/>
              </a:rPr>
              <a:t>Перепись</a:t>
            </a:r>
          </a:p>
          <a:p>
            <a:r>
              <a:rPr lang="ru-RU" b="1" u="sng">
                <a:latin typeface="Century Gothic" pitchFamily="34" charset="0"/>
              </a:rPr>
              <a:t>2002г.</a:t>
            </a:r>
            <a:endParaRPr lang="ru-RU" b="1">
              <a:latin typeface="Century Gothic" pitchFamily="34" charset="0"/>
            </a:endParaRPr>
          </a:p>
          <a:p>
            <a:r>
              <a:rPr lang="ru-RU" b="1">
                <a:latin typeface="Century Gothic" pitchFamily="34" charset="0"/>
              </a:rPr>
              <a:t> 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11269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1928813" y="6429375"/>
            <a:ext cx="600075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1270" name="Picture 7" descr="D:\ЛЕНА\ЛЕНА-документы\Участие в КОНКУРСАХ, мои статьи-работы\Мои наработки\Кон-сы 2009-2010гг\Мультимедиа урок\рисунки\Рисунок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0"/>
            <a:ext cx="16287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239000" cy="1362075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Признаки этноса:</a:t>
            </a: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000125"/>
            <a:ext cx="7643813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1500188" y="6429375"/>
            <a:ext cx="5929312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1904984" cy="136207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Обратите </a:t>
            </a:r>
            <a:b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внимание:</a:t>
            </a:r>
            <a:endParaRPr lang="ru-RU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14750"/>
            <a:ext cx="85804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1643063" y="6286500"/>
            <a:ext cx="5929312" cy="37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3317" name="Picture 6" descr="D:\ЛЕНА\ЛЕНА-документы\Участие в КОНКУРСАХ, мои статьи-работы\Мои наработки\Кон-сы 2009-2010гг\Мультимедиа урок\рисунки\Рисунок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14313"/>
            <a:ext cx="6246812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39000" cy="942958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Ч т о    т а к о е    н а ц и я ?</a:t>
            </a:r>
            <a:b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2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714375"/>
            <a:ext cx="8262938" cy="4795838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Что же ... представляет собой эта случайная, но в наш век,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по-видимому, универсальная и нормативная идея нации?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... Два человека принадлежат к одной нации лишь только в том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случае, если их объединяет одна культура, которая, в свою очередь,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понимается как система идей, условных знаков, связей и способов поведения.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... Два человека принадлежат к одной нации лишь только в том случае, если они </a:t>
            </a:r>
            <a:r>
              <a:rPr lang="ru-RU" i="1" dirty="0" smtClean="0"/>
              <a:t>признают принадлежность друг друга к этой нации. Иными словами, нации делает человек; нации - это продукт человеческих убеждений, пристрастей и наклонностей. Обычная группа людей (жители определенной территории или носители определенного языка) становится нацией, если члены этой группы твердо признают определенные общие права и обязанности по отношению друг к другу в силу объединяющего их членства. Именно взаимное признание такого объединения и превращает их в нацию, а не другие общие качекства, какими бы они ни были, которые отделяют эту группу от всех, стоящих вне ее.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     </a:t>
            </a:r>
            <a:r>
              <a:rPr lang="ru-RU" i="1" dirty="0" smtClean="0"/>
              <a:t>Э.Геллнер - современный английский философ.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357313" y="5357813"/>
            <a:ext cx="7358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latin typeface="Century Gothic" pitchFamily="34" charset="0"/>
              </a:rPr>
              <a:t>Чем отличается данное определение нации от характеристики, приведенной в учебнике? С чем частично совпадает?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428625" y="5357813"/>
            <a:ext cx="857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400" b="1">
                <a:latin typeface="Century Gothic" pitchFamily="34" charset="0"/>
              </a:rPr>
              <a:t> ?</a:t>
            </a:r>
          </a:p>
        </p:txBody>
      </p:sp>
      <p:sp>
        <p:nvSpPr>
          <p:cNvPr id="14342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1928813" y="6429375"/>
            <a:ext cx="600075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2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2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36207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РОЛЬ ГОСУДАРСТВА?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071563"/>
            <a:ext cx="8715375" cy="2938462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1 точка зрения:  государство формирует народности и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                  нации; оно объединяет территории и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                  устанавливает связь с этническими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                  группами (</a:t>
            </a:r>
            <a:r>
              <a:rPr lang="ru-RU" b="1" i="1" dirty="0" smtClean="0"/>
              <a:t>приведите пример).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2 точка зрения: народы, объединившись в нацию, начинают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         организовывать национально-освободительные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         движения и добиваться государственной независимости.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16292" r="5666" b="7864"/>
          <a:stretch>
            <a:fillRect/>
          </a:stretch>
        </p:blipFill>
        <p:spPr bwMode="auto">
          <a:xfrm>
            <a:off x="3643313" y="4143375"/>
            <a:ext cx="35718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5" r="7692" b="10178"/>
          <a:stretch>
            <a:fillRect/>
          </a:stretch>
        </p:blipFill>
        <p:spPr bwMode="auto">
          <a:xfrm>
            <a:off x="2357438" y="3929063"/>
            <a:ext cx="17145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1928813" y="6286500"/>
            <a:ext cx="5715000" cy="37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7572375" cy="58578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387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1714500" y="6286500"/>
            <a:ext cx="5929313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Образовательный портал "Мой университет"-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moi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universitet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Факультет "Реформа образования"-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edu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reforma</a:t>
            </a:r>
            <a:r>
              <a:rPr lang="ru-RU" sz="140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169</TotalTime>
  <Words>900</Words>
  <Application>Microsoft Office PowerPoint</Application>
  <PresentationFormat>Экран (4:3)</PresentationFormat>
  <Paragraphs>67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Wingdings 2</vt:lpstr>
      <vt:lpstr>Verdana</vt:lpstr>
      <vt:lpstr>Calibri</vt:lpstr>
      <vt:lpstr>Times New Roman</vt:lpstr>
      <vt:lpstr>Яркая</vt:lpstr>
      <vt:lpstr>Нации и  межнациональные  отношения.</vt:lpstr>
      <vt:lpstr>Обратите внимание:</vt:lpstr>
      <vt:lpstr>         Доброе братство - милее богатства.                                                               пословица           Когда двое ссорятся - всегда виноваты двое.                                                Л.Н.Толстой           Высший капитал нации - нравственные          качества народа.                                                             Н.Г.Чернышевский            Человек, ненавидящий другой народ, не            любит и свой собственный.                                                              Н.А.Добролюбов </vt:lpstr>
      <vt:lpstr>Российская Федерация:     население - 145,2 млн.чел. национальностей – свыше 160 </vt:lpstr>
      <vt:lpstr>          Признаки этноса:</vt:lpstr>
      <vt:lpstr>Обратите  внимание:</vt:lpstr>
      <vt:lpstr>Ч т о    т а к о е    н а ц и я ? </vt:lpstr>
      <vt:lpstr>РОЛЬ ГОСУДАРСТВА? </vt:lpstr>
      <vt:lpstr>Презентация PowerPoint</vt:lpstr>
      <vt:lpstr>Работа с видеосюжетами:</vt:lpstr>
      <vt:lpstr>Дайте оценку явлению. (ст.Лихачева «Патриотизм или национализм»)</vt:lpstr>
      <vt:lpstr>Причины конфликтов:</vt:lpstr>
      <vt:lpstr>Работа с Конституцией.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Нации и  межнациональные  отношения.</dc:title>
  <dc:creator>User</dc:creator>
  <cp:lastModifiedBy>Елена</cp:lastModifiedBy>
  <cp:revision>30</cp:revision>
  <dcterms:created xsi:type="dcterms:W3CDTF">2009-11-22T15:32:21Z</dcterms:created>
  <dcterms:modified xsi:type="dcterms:W3CDTF">2013-03-27T17:56:08Z</dcterms:modified>
</cp:coreProperties>
</file>