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90" r:id="rId3"/>
    <p:sldId id="260" r:id="rId4"/>
    <p:sldId id="270" r:id="rId5"/>
    <p:sldId id="285" r:id="rId6"/>
    <p:sldId id="275" r:id="rId7"/>
    <p:sldId id="274" r:id="rId8"/>
    <p:sldId id="288" r:id="rId9"/>
    <p:sldId id="276" r:id="rId10"/>
    <p:sldId id="284" r:id="rId11"/>
    <p:sldId id="291" r:id="rId12"/>
    <p:sldId id="272" r:id="rId13"/>
    <p:sldId id="278" r:id="rId14"/>
    <p:sldId id="261" r:id="rId15"/>
    <p:sldId id="267" r:id="rId16"/>
    <p:sldId id="263" r:id="rId17"/>
    <p:sldId id="266" r:id="rId18"/>
    <p:sldId id="283" r:id="rId19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4287-BAF2-41F9-8058-1EBD2A2A401B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F7BD4-58E4-4A6C-BC9A-509957161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C6691A-6044-4EB1-A9B0-2A6CF75A5525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C5DE6B-8739-47EC-9839-A3C80235EF77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</a:t>
            </a:r>
            <a:endParaRPr lang="ru-RU" b="1" smtClean="0"/>
          </a:p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r>
              <a:rPr lang="ru-RU" b="1" smtClean="0"/>
              <a:t>	</a:t>
            </a:r>
            <a:r>
              <a:rPr lang="ru-RU" b="1" i="1" smtClean="0"/>
              <a:t>Системно-деятельностный подход </a:t>
            </a:r>
            <a:r>
              <a:rPr lang="ru-RU" i="1" smtClean="0"/>
              <a:t> </a:t>
            </a:r>
            <a:r>
              <a:rPr lang="ru-RU" smtClean="0"/>
              <a:t>служит основой  реализации основной образовательной программы начального общего образования  и предполагает ориентацию на достижение основного результата – развитие личности обучающегося на основе универсальных учебных действий познания и освоения мира, признание  решающей роли содержания образования и способов организации образовательной деятельности и учебного сотрудничества в достижении целей личностного и социального развития обучающихся.</a:t>
            </a:r>
            <a:endParaRPr lang="ru-RU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5EE8CE-CF92-44AD-B10D-9428DA8CFA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	Разработка системы нормативов и выбор объектов норимрования определяются новым пониманием стандарта общего образования, в котором основной акцент переносится с содержания на результаты образования. Поэтому при разработке как Требований стандарта, так и документов, обеспечивающих его  реализацию, должны быть заданы рамки не только для изучаемого учебного материала, но и </a:t>
            </a:r>
            <a:r>
              <a:rPr lang="ru-RU" i="1" smtClean="0"/>
              <a:t>основные способы учебных действий</a:t>
            </a:r>
            <a:r>
              <a:rPr lang="ru-RU" smtClean="0"/>
              <a:t>, посредством которых дети осваивают данный учебный материал.</a:t>
            </a:r>
          </a:p>
          <a:p>
            <a:pPr>
              <a:spcBef>
                <a:spcPct val="0"/>
              </a:spcBef>
            </a:pPr>
            <a:r>
              <a:rPr lang="ru-RU" smtClean="0"/>
              <a:t>	Иными словами, наряду с традиционным вопросом «Чему учить?», по мнению разработчиков, важнейшим становится вопрос «Как учить?» или, точнее, «Как учить так, чтобы инициировать у детей собственные вопросы: “</a:t>
            </a:r>
            <a:r>
              <a:rPr lang="ru-RU" i="1" smtClean="0"/>
              <a:t>Чему мне нужно научиться?</a:t>
            </a:r>
            <a:r>
              <a:rPr lang="ru-RU" smtClean="0"/>
              <a:t>” и </a:t>
            </a:r>
            <a:r>
              <a:rPr lang="ru-RU" i="1" smtClean="0"/>
              <a:t>“Как мне этому научиться?”</a:t>
            </a:r>
            <a:r>
              <a:rPr lang="ru-RU" b="1" smtClean="0"/>
              <a:t>.</a:t>
            </a:r>
            <a:r>
              <a:rPr lang="ru-RU" smtClean="0"/>
              <a:t>  </a:t>
            </a:r>
            <a:r>
              <a:rPr lang="ru-RU" b="1" smtClean="0"/>
              <a:t>(Слайд 6)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E2A9-588F-4EB1-BDE2-9298BE9E8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167A-FEC4-453C-BF06-E18668AD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0D4D-1A58-432A-BD10-49BF7A96F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9D0F-1309-45BE-AEA5-51E3A328B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8D36-6F27-4103-8D83-DC8363524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0E65-F623-4C0E-B64F-C340EFD32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7405-2E3F-4196-AE08-BB2627A4D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8A5C-F46E-4B40-9B33-D5C859436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ACF60-7FBF-4014-9B56-E1CDADDB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6625-92D5-43AA-B6D9-A67777810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9FDD-7363-40B6-83C1-84DDB39AF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69ED8D0-3D19-4142-8433-31C9D5461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dalit.ru/images/435000/43117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8229600" cy="38433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современный ВОСПИТАТЕЛЬНЫЙ ПРОЦЕСС И ЕГО Место В </a:t>
            </a:r>
            <a:r>
              <a:rPr lang="ru-RU" dirty="0" err="1" smtClean="0"/>
              <a:t>системно-деятельностноМ</a:t>
            </a:r>
            <a:r>
              <a:rPr lang="ru-RU" dirty="0" smtClean="0"/>
              <a:t> </a:t>
            </a:r>
            <a:r>
              <a:rPr lang="ru-RU" dirty="0" err="1" smtClean="0"/>
              <a:t>подходЕ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5891194"/>
            <a:ext cx="6400800" cy="9668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МБОУ СОШ №18 с. Харагун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26  марта  2013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5" descr="i?id=599217373-33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0325" y="4387850"/>
            <a:ext cx="2733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1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214554"/>
          <a:ext cx="8858312" cy="3575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6000792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Воспитывающая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Личностные  результаты</a:t>
                      </a:r>
                    </a:p>
                    <a:p>
                      <a:pPr algn="ctr"/>
                      <a:r>
                        <a:rPr lang="ru-RU" sz="2000" dirty="0" smtClean="0"/>
                        <a:t>(внутренняя позиция школьников, самооценка, </a:t>
                      </a:r>
                      <a:r>
                        <a:rPr lang="ru-RU" sz="2000" dirty="0" err="1" smtClean="0"/>
                        <a:t>мотивация,способность</a:t>
                      </a:r>
                      <a:r>
                        <a:rPr lang="ru-RU" sz="2000" dirty="0" smtClean="0"/>
                        <a:t> к решению моральных проблем и т.д.).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Развивающая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Метапредметные</a:t>
                      </a:r>
                      <a:r>
                        <a:rPr lang="ru-RU" sz="2800" dirty="0" smtClean="0"/>
                        <a:t> результаты</a:t>
                      </a:r>
                    </a:p>
                    <a:p>
                      <a:pPr algn="ctr"/>
                      <a:r>
                        <a:rPr lang="ru-RU" sz="2000" dirty="0" smtClean="0"/>
                        <a:t>(усвоенные </a:t>
                      </a:r>
                      <a:r>
                        <a:rPr lang="ru-RU" sz="2000" dirty="0" err="1" smtClean="0"/>
                        <a:t>межпредметные</a:t>
                      </a:r>
                      <a:r>
                        <a:rPr lang="ru-RU" sz="2000" dirty="0" smtClean="0"/>
                        <a:t> понятия и УУД).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Обучающая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Предметные результаты</a:t>
                      </a:r>
                    </a:p>
                    <a:p>
                      <a:pPr algn="ctr"/>
                      <a:r>
                        <a:rPr lang="ru-RU" sz="2000" dirty="0" smtClean="0"/>
                        <a:t>(основы системы научных знаний).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9" descr="Школа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71604" cy="15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285860"/>
            <a:ext cx="8786874" cy="87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От  парадигмы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Monotype Corsiva" pitchFamily="66" charset="0"/>
              </a:rPr>
              <a:t>ЗУН                      к  парадигме  развития личности  учащегося.</a:t>
            </a:r>
          </a:p>
        </p:txBody>
      </p:sp>
      <p:pic>
        <p:nvPicPr>
          <p:cNvPr id="9" name="Рисунок 6" descr="1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686" y="5200632"/>
            <a:ext cx="1257314" cy="16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71604" y="0"/>
            <a:ext cx="7572396" cy="157163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ФГОС: изменение требований к образовательному результату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Закончите цитаты: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4708525"/>
          </a:xfrm>
        </p:spPr>
        <p:txBody>
          <a:bodyPr/>
          <a:lstStyle/>
          <a:p>
            <a:r>
              <a:rPr lang="ru-RU" dirty="0" smtClean="0"/>
              <a:t>  «Сведений науки не следует сообщать учащемуся готовыми, но его надо привести к тому, чтобы он сам их находил, сам ими овладевал. Такой метод обучения наилучший, самый трудный, самый редкий…»  </a:t>
            </a:r>
            <a:r>
              <a:rPr lang="ru-RU" b="1" dirty="0" err="1" smtClean="0"/>
              <a:t>А.Дистервег</a:t>
            </a:r>
            <a:r>
              <a:rPr lang="ru-RU" b="1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«Мои ученики будут узнавать новое не от меня, они будут открывать это новое сами.»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И. Г. Песталоцци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9" descr="Школа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786322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+mn-lt"/>
              </a:rPr>
              <a:t>«Нужно, чтобы дети, по возможности, учились самостоятельно, а учитель руководил этим самостоятельным процессом и давал для него материал»  </a:t>
            </a:r>
            <a:r>
              <a:rPr lang="ru-RU" sz="2800" b="1" dirty="0" smtClean="0">
                <a:latin typeface="+mn-lt"/>
              </a:rPr>
              <a:t>К.Д. Ушинский </a:t>
            </a:r>
            <a:endParaRPr lang="ru-RU" sz="2800" b="1" dirty="0">
              <a:latin typeface="+mn-lt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71527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Технологии реализации механизма СДП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Информационные и коммуникативные технологии.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Технология, основанная на создании учебной ситуации.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Технология, основанная на реализации проектной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Технология, основанная на уровневой дифференциации.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Технология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метода.</a:t>
            </a:r>
            <a:endParaRPr lang="ru-RU" dirty="0"/>
          </a:p>
        </p:txBody>
      </p:sp>
      <p:pic>
        <p:nvPicPr>
          <p:cNvPr id="4" name="Рисунок 9" descr="Школа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34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Системно – </a:t>
            </a:r>
            <a:r>
              <a:rPr lang="ru-RU" sz="28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деятельностный</a:t>
            </a:r>
            <a:r>
              <a:rPr lang="ru-RU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подход предполагает:</a:t>
            </a:r>
            <a:endParaRPr lang="ru-RU" sz="28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Воспитание и развитие гражданских качеств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Переход к стратегии социального проектирования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Ориентацию на результаты образования и воспитания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Приоритет- личностное развитие учащихся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Учет индивидуальных особенностей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Обеспечение преемственности ступеней образования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Разнообразие индивидуальных образовательных траекторий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19600"/>
            <a:ext cx="8651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9" descr="Школа 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8893175" cy="868363"/>
          </a:xfrm>
        </p:spPr>
        <p:txBody>
          <a:bodyPr>
            <a:spAutoFit/>
          </a:bodyPr>
          <a:lstStyle/>
          <a:p>
            <a:pPr marL="609600" indent="-609600" algn="ctr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организация условий,</a:t>
            </a:r>
          </a:p>
          <a:p>
            <a:pPr marL="609600" indent="-609600" algn="ctr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инициирующих детское действие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71604" y="500042"/>
            <a:ext cx="71770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Основная педагогическая задача</a:t>
            </a: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82563" y="2924175"/>
            <a:ext cx="8747125" cy="3671888"/>
            <a:chOff x="0" y="2924175"/>
            <a:chExt cx="8747125" cy="3671888"/>
          </a:xfrm>
        </p:grpSpPr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0" y="3716338"/>
              <a:ext cx="2879725" cy="2879725"/>
            </a:xfrm>
            <a:prstGeom prst="ellipse">
              <a:avLst/>
            </a:prstGeom>
            <a:solidFill>
              <a:schemeClr val="hlink"/>
            </a:solidFill>
            <a:ln w="14351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Что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воспитывать?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обновление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содержания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5867400" y="3573463"/>
              <a:ext cx="2879725" cy="2879725"/>
            </a:xfrm>
            <a:prstGeom prst="ellipse">
              <a:avLst/>
            </a:prstGeom>
            <a:solidFill>
              <a:srgbClr val="CC99FF"/>
            </a:solidFill>
            <a:ln w="14351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Как</a:t>
              </a:r>
            </a:p>
            <a:p>
              <a:pPr algn="ctr"/>
              <a:r>
                <a:rPr lang="ru-RU" sz="2400" b="1" i="1">
                  <a:latin typeface="Times New Roman" pitchFamily="18" charset="0"/>
                  <a:cs typeface="Times New Roman" pitchFamily="18" charset="0"/>
                </a:rPr>
                <a:t>воспитывать?</a:t>
              </a:r>
            </a:p>
            <a:p>
              <a:pPr algn="ctr"/>
              <a:endParaRPr lang="ru-RU" sz="1000" b="1" i="1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обновление</a:t>
              </a:r>
            </a:p>
            <a:p>
              <a:pPr algn="ctr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средств</a:t>
              </a:r>
            </a:p>
            <a:p>
              <a:pPr algn="ctr"/>
              <a:r>
                <a:rPr lang="ru-RU" b="1">
                  <a:latin typeface="Times New Roman" pitchFamily="18" charset="0"/>
                  <a:cs typeface="Times New Roman" pitchFamily="18" charset="0"/>
                </a:rPr>
                <a:t>воспитания</a:t>
              </a:r>
            </a:p>
          </p:txBody>
        </p:sp>
        <p:sp>
          <p:nvSpPr>
            <p:cNvPr id="38919" name="Oval 5"/>
            <p:cNvSpPr>
              <a:spLocks noChangeArrowheads="1"/>
            </p:cNvSpPr>
            <p:nvPr/>
          </p:nvSpPr>
          <p:spPr bwMode="auto">
            <a:xfrm>
              <a:off x="2916237" y="2924175"/>
              <a:ext cx="2879725" cy="2879725"/>
            </a:xfrm>
            <a:prstGeom prst="ellipse">
              <a:avLst/>
            </a:prstGeom>
            <a:solidFill>
              <a:srgbClr val="CCFFCC"/>
            </a:solidFill>
            <a:ln w="14351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Зачем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latin typeface="Times New Roman" pitchFamily="18" charset="0"/>
                  <a:cs typeface="Times New Roman" pitchFamily="18" charset="0"/>
                </a:rPr>
                <a:t>воспитывать?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идеал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воспитания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9" descr="Школа 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620713"/>
            <a:ext cx="7772400" cy="1143000"/>
          </a:xfrm>
        </p:spPr>
        <p:txBody>
          <a:bodyPr lIns="92075" tIns="46038" rIns="92075" bIns="46038" anchor="b">
            <a:normAutofit fontScale="90000"/>
          </a:bodyPr>
          <a:lstStyle/>
          <a:p>
            <a:pPr algn="ctr" eaLnBrk="1" hangingPunct="1"/>
            <a:r>
              <a:rPr lang="ru-RU" sz="2900" b="1" dirty="0" smtClean="0"/>
              <a:t>ПАМЯТКА ДЛЯ </a:t>
            </a:r>
            <a:r>
              <a:rPr lang="ru-RU" sz="2900" dirty="0" smtClean="0"/>
              <a:t> ПЕДАГОГА</a:t>
            </a:r>
            <a:r>
              <a:rPr lang="ru-RU" sz="2900" b="1" dirty="0" smtClean="0"/>
              <a:t>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755650" y="1125538"/>
            <a:ext cx="77724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Не будь назойливым, помни: у каждого свой мир интересов и увлечений, печалей и радостей.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Сохраняй спокойствие, пока не найдешь правду!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Войди в ситуацию, попробуй понять, что чувствует ребенок. Реши, что делать дальше.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Совершай добрые и хорошие поступки, дети учатся у нас!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Доставь ребенку радость общения с тобой! Похвали! Укажи на успехи! Воодушеви!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Дай ребенку больше самостоятельности и права выбора.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Будь внимателен! Умерь свои ожидания. Дети – это совсем не взрослые!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Избегай обвинений!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Покори в себе гордыню! Признайся, что и ты чего-то не знаешь!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Развивай в себе незаурядность! Импровизируй! </a:t>
            </a:r>
          </a:p>
          <a:p>
            <a:pPr eaLnBrk="1" hangingPunct="1"/>
            <a:r>
              <a:rPr lang="ru-RU" sz="1800" b="1" dirty="0" smtClean="0">
                <a:solidFill>
                  <a:srgbClr val="000066"/>
                </a:solidFill>
              </a:rPr>
              <a:t>Не сравнивай себя с другими педагогами! Сравни себя сегодняшнего с собой вчерашним. </a:t>
            </a:r>
          </a:p>
          <a:p>
            <a:pPr eaLnBrk="1" hangingPunct="1"/>
            <a:endParaRPr lang="ru-RU" sz="1800" dirty="0" smtClean="0">
              <a:solidFill>
                <a:srgbClr val="000066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9650" y="4964112"/>
            <a:ext cx="17843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9" descr="Школа 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14375" y="214313"/>
            <a:ext cx="7929563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 i="1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23850" y="260350"/>
            <a:ext cx="8429625" cy="8075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Школа – не здание, не кабинеты, не образцовая наглядная агитация. Школа – это возвышенный дух, мечта, идея, которые увлекают сразу троих – ребенка, учителя, родителя – и тут же реализуются. Если их нет, значит это не школа, а обычная бухгалтерия, где приходят и уходят по звонку, зарабатывают – кто деньги, кто оценки и считают дни до отпуска и минуты до очередного звонка…Учитель призван реализовывать мечты детей…»</a:t>
            </a:r>
          </a:p>
          <a:p>
            <a:pPr eaLnBrk="0" hangingPunct="0"/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  <a:p>
            <a:pPr algn="r" eaLnBrk="0" hangingPunct="0"/>
            <a:endParaRPr lang="ru-RU" sz="2800" dirty="0">
              <a:latin typeface="Times New Roman" pitchFamily="18" charset="0"/>
            </a:endParaRP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6858000" y="6215063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А.А. Захаренко</a:t>
            </a:r>
            <a:endParaRPr lang="ru-RU" sz="2400" b="1">
              <a:solidFill>
                <a:srgbClr val="6600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57166"/>
            <a:ext cx="8229600" cy="1143000"/>
          </a:xfrm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ru-RU" b="1" dirty="0" smtClean="0"/>
              <a:t>ИТОГ ПЕДСОВЕТА – ВАШЕ МНЕНИЕ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</a:rPr>
              <a:t>САМАЯ ВАЖНАЯ МЫСЛЬ ПЕДСОВЕТА ДЛЯ ВАС?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</a:rPr>
              <a:t>САМАЯ СПОРНАЯ МЫСЛЬ ПЕДСОВЕТА, ПО ВАШЕМУ МНЕНИЮ?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0066"/>
                </a:solidFill>
              </a:rPr>
              <a:t>ВОЗНИКЛА ЛИ У ВАС ИДЕЯ, КОТОРУЮ ХОЧЕТСЯ ОПРОБОВАТЬ?</a:t>
            </a:r>
          </a:p>
        </p:txBody>
      </p:sp>
      <p:pic>
        <p:nvPicPr>
          <p:cNvPr id="18436" name="Picture 6" descr="i?id=599217373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149725"/>
            <a:ext cx="215741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Школа 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8229600" cy="92867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4071966" cy="437992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Пусть СДП в современной  школе для Вас станет не стихийным  бедствием , а осуществлением ваших представлений о достижениях и успехе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3092"/>
            <a:ext cx="431990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658096" cy="5643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«Содержание образования является одним из факторов экономического и социального прогресса общества и должно быть ориентировано на обеспечение самоопределения личности, создание условий для её самореализации…»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ЗАКОН РФ </a:t>
            </a:r>
            <a:br>
              <a:rPr lang="ru-RU" dirty="0" smtClean="0"/>
            </a:br>
            <a:r>
              <a:rPr lang="ru-RU" dirty="0" smtClean="0"/>
              <a:t>            «Об образовании» ст14</a:t>
            </a:r>
            <a:endParaRPr lang="ru-RU" dirty="0"/>
          </a:p>
        </p:txBody>
      </p:sp>
      <p:pic>
        <p:nvPicPr>
          <p:cNvPr id="9" name="Рисунок 9" descr="Школа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595FC-D0BB-44F1-A593-CE877A971A0B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_s1030"/>
          <p:cNvSpPr>
            <a:spLocks noChangeArrowheads="1" noTextEdit="1"/>
          </p:cNvSpPr>
          <p:nvPr/>
        </p:nvSpPr>
        <p:spPr bwMode="auto">
          <a:xfrm>
            <a:off x="2555875" y="4652963"/>
            <a:ext cx="4318000" cy="1908175"/>
          </a:xfrm>
          <a:prstGeom prst="ellipse">
            <a:avLst/>
          </a:prstGeom>
          <a:solidFill>
            <a:srgbClr val="CCFFFF"/>
          </a:solidFill>
          <a:ln w="4699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7" name="_s1032"/>
          <p:cNvSpPr>
            <a:spLocks noChangeArrowheads="1" noTextEdit="1"/>
          </p:cNvSpPr>
          <p:nvPr/>
        </p:nvSpPr>
        <p:spPr bwMode="auto">
          <a:xfrm>
            <a:off x="4933950" y="1916113"/>
            <a:ext cx="4210050" cy="1908175"/>
          </a:xfrm>
          <a:prstGeom prst="ellipse">
            <a:avLst/>
          </a:prstGeom>
          <a:solidFill>
            <a:srgbClr val="CCFFFF">
              <a:alpha val="50195"/>
            </a:srgbClr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_s1028"/>
          <p:cNvSpPr>
            <a:spLocks noChangeArrowheads="1" noTextEdit="1"/>
          </p:cNvSpPr>
          <p:nvPr/>
        </p:nvSpPr>
        <p:spPr bwMode="auto">
          <a:xfrm>
            <a:off x="0" y="1916113"/>
            <a:ext cx="4284663" cy="1943100"/>
          </a:xfrm>
          <a:prstGeom prst="ellipse">
            <a:avLst/>
          </a:prstGeom>
          <a:solidFill>
            <a:srgbClr val="CC99FF"/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060575"/>
            <a:ext cx="396081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успешность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03800" y="2060575"/>
            <a:ext cx="4140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Благосостояние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627313" y="4365625"/>
            <a:ext cx="4284662" cy="1817688"/>
          </a:xfrm>
          <a:prstGeom prst="rect">
            <a:avLst/>
          </a:prstGeom>
          <a:solidFill>
            <a:srgbClr val="CC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ГОСУДАРСТВО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Национальное единство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Развитие человеческого потенциала</a:t>
            </a:r>
          </a:p>
          <a:p>
            <a:pPr algn="ctr" eaLnBrk="0" hangingPunct="0">
              <a:buFontTx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Конкурентоспособность</a:t>
            </a:r>
          </a:p>
        </p:txBody>
      </p:sp>
      <p:pic>
        <p:nvPicPr>
          <p:cNvPr id="3082" name="Picture 11" descr="Мальчикбез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125538"/>
            <a:ext cx="17748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42852"/>
            <a:ext cx="8929718" cy="10001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6350">
                  <a:noFill/>
                </a:ln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ФГОС </a:t>
            </a:r>
            <a:r>
              <a:rPr lang="ru-RU" sz="2800" b="1" dirty="0">
                <a:ln w="6350">
                  <a:noFill/>
                </a:ln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2800" b="1" dirty="0" smtClean="0">
                <a:ln w="6350">
                  <a:noFill/>
                </a:ln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ln w="6350">
                  <a:noFill/>
                </a:ln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общественный договор между семьей, обществом и государством</a:t>
            </a:r>
            <a:endParaRPr lang="ru-RU" sz="28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такое системно-</a:t>
            </a:r>
            <a:r>
              <a:rPr lang="ru-RU" sz="3200" b="1" dirty="0" err="1" smtClean="0"/>
              <a:t>деятельностный</a:t>
            </a:r>
            <a:r>
              <a:rPr lang="ru-RU" sz="3200" b="1" dirty="0" smtClean="0"/>
              <a:t> подход?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ru-RU" b="1" i="1" u="sng" dirty="0" smtClean="0"/>
              <a:t>Системно-</a:t>
            </a:r>
            <a:r>
              <a:rPr lang="ru-RU" b="1" i="1" u="sng" dirty="0" err="1" smtClean="0"/>
              <a:t>деятельностный</a:t>
            </a:r>
            <a:r>
              <a:rPr lang="ru-RU" b="1" i="1" u="sng" dirty="0" smtClean="0"/>
              <a:t> подход </a:t>
            </a:r>
            <a:r>
              <a:rPr lang="ru-RU" dirty="0" smtClean="0"/>
              <a:t>– это организация учебного процесса, в которой главное место отводится активной и разносторонней, в максимальной степени самостоятельной познавательной деятельности школьника.</a:t>
            </a:r>
          </a:p>
          <a:p>
            <a:r>
              <a:rPr lang="ru-RU" b="1" i="1" u="sng" dirty="0" smtClean="0"/>
              <a:t>Ключевая особенность ДП </a:t>
            </a:r>
            <a:r>
              <a:rPr lang="ru-RU" dirty="0" smtClean="0"/>
              <a:t>– постепенный уход от информационного репродуктивного знания к знанию действия.</a:t>
            </a:r>
            <a:endParaRPr lang="ru-RU" dirty="0"/>
          </a:p>
        </p:txBody>
      </p:sp>
      <p:pic>
        <p:nvPicPr>
          <p:cNvPr id="4" name="Рисунок 9" descr="Школа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75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14290"/>
            <a:ext cx="7215188" cy="10715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/>
              <a:t>Собственная  УД школьников – важная составляющая СДП</a:t>
            </a:r>
            <a:endParaRPr lang="en-US" sz="32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2875" y="1071563"/>
            <a:ext cx="8786813" cy="5357812"/>
            <a:chOff x="-16" y="927"/>
            <a:chExt cx="5796" cy="2993"/>
          </a:xfrm>
        </p:grpSpPr>
        <p:sp>
          <p:nvSpPr>
            <p:cNvPr id="14341" name="Text Box 6"/>
            <p:cNvSpPr txBox="1">
              <a:spLocks noChangeArrowheads="1"/>
            </p:cNvSpPr>
            <p:nvPr/>
          </p:nvSpPr>
          <p:spPr bwMode="gray">
            <a:xfrm>
              <a:off x="2627" y="1969"/>
              <a:ext cx="12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gray">
            <a:xfrm>
              <a:off x="2627" y="2305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4343" name="Text Box 8"/>
            <p:cNvSpPr txBox="1">
              <a:spLocks noChangeArrowheads="1"/>
            </p:cNvSpPr>
            <p:nvPr/>
          </p:nvSpPr>
          <p:spPr bwMode="gray">
            <a:xfrm>
              <a:off x="2627" y="2641"/>
              <a:ext cx="42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gray">
            <a:xfrm>
              <a:off x="1872" y="1680"/>
              <a:ext cx="336" cy="1297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45" name="AutoShape 10"/>
            <p:cNvSpPr>
              <a:spLocks noChangeArrowheads="1"/>
            </p:cNvSpPr>
            <p:nvPr/>
          </p:nvSpPr>
          <p:spPr bwMode="auto">
            <a:xfrm>
              <a:off x="-16" y="1344"/>
              <a:ext cx="17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-16" y="1488"/>
              <a:ext cx="1744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>
                  <a:solidFill>
                    <a:srgbClr val="001D3A"/>
                  </a:solidFill>
                  <a:latin typeface="Verdana" pitchFamily="34" charset="0"/>
                </a:rPr>
                <a:t>Какова деятельность – такова и личность</a:t>
              </a:r>
            </a:p>
          </p:txBody>
        </p:sp>
        <p:sp>
          <p:nvSpPr>
            <p:cNvPr id="14347" name="AutoShape 12"/>
            <p:cNvSpPr>
              <a:spLocks noChangeArrowheads="1"/>
            </p:cNvSpPr>
            <p:nvPr/>
          </p:nvSpPr>
          <p:spPr bwMode="auto">
            <a:xfrm>
              <a:off x="3888" y="1344"/>
              <a:ext cx="189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14348" name="Text Box 13"/>
            <p:cNvSpPr txBox="1">
              <a:spLocks noChangeArrowheads="1"/>
            </p:cNvSpPr>
            <p:nvPr/>
          </p:nvSpPr>
          <p:spPr bwMode="auto">
            <a:xfrm>
              <a:off x="3978" y="1788"/>
              <a:ext cx="1796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ru-RU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ru-RU" b="1">
                  <a:solidFill>
                    <a:srgbClr val="001D3A"/>
                  </a:solidFill>
                  <a:latin typeface="Verdana" pitchFamily="34" charset="0"/>
                </a:rPr>
                <a:t>Вне деятельности нет личности</a:t>
              </a:r>
            </a:p>
          </p:txBody>
        </p:sp>
        <p:sp>
          <p:nvSpPr>
            <p:cNvPr id="45070" name="AutoShape 14"/>
            <p:cNvSpPr>
              <a:spLocks noChangeArrowheads="1"/>
            </p:cNvSpPr>
            <p:nvPr/>
          </p:nvSpPr>
          <p:spPr bwMode="gray">
            <a:xfrm>
              <a:off x="3458" y="1680"/>
              <a:ext cx="334" cy="1297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1" name="AutoShape 15"/>
            <p:cNvSpPr>
              <a:spLocks noChangeArrowheads="1"/>
            </p:cNvSpPr>
            <p:nvPr/>
          </p:nvSpPr>
          <p:spPr bwMode="gray">
            <a:xfrm>
              <a:off x="1822" y="927"/>
              <a:ext cx="1920" cy="86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gray">
            <a:xfrm>
              <a:off x="2283" y="1440"/>
              <a:ext cx="1107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52" name="Text Box 17"/>
            <p:cNvSpPr txBox="1">
              <a:spLocks noChangeArrowheads="1"/>
            </p:cNvSpPr>
            <p:nvPr/>
          </p:nvSpPr>
          <p:spPr bwMode="gray">
            <a:xfrm>
              <a:off x="1933" y="1314"/>
              <a:ext cx="175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>
                  <a:solidFill>
                    <a:schemeClr val="bg1"/>
                  </a:solidFill>
                </a:rPr>
                <a:t>деятельность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353" name="AutoShape 18"/>
            <p:cNvSpPr>
              <a:spLocks noChangeArrowheads="1"/>
            </p:cNvSpPr>
            <p:nvPr/>
          </p:nvSpPr>
          <p:spPr bwMode="gray">
            <a:xfrm>
              <a:off x="1786" y="3067"/>
              <a:ext cx="2046" cy="853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Text Box 19"/>
            <p:cNvSpPr txBox="1">
              <a:spLocks noChangeArrowheads="1"/>
            </p:cNvSpPr>
            <p:nvPr/>
          </p:nvSpPr>
          <p:spPr bwMode="gray">
            <a:xfrm>
              <a:off x="2079" y="3459"/>
              <a:ext cx="132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>
                  <a:solidFill>
                    <a:schemeClr val="bg1"/>
                  </a:solidFill>
                </a:rPr>
                <a:t>личность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076" name="AutoShape 20"/>
            <p:cNvSpPr>
              <a:spLocks noChangeArrowheads="1"/>
            </p:cNvSpPr>
            <p:nvPr/>
          </p:nvSpPr>
          <p:spPr bwMode="gray">
            <a:xfrm>
              <a:off x="2269" y="2928"/>
              <a:ext cx="1106" cy="333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4340" name="Прямоугольник 22"/>
          <p:cNvSpPr>
            <a:spLocks noChangeArrowheads="1"/>
          </p:cNvSpPr>
          <p:nvPr/>
        </p:nvSpPr>
        <p:spPr bwMode="auto">
          <a:xfrm>
            <a:off x="3071813" y="2643188"/>
            <a:ext cx="2786062" cy="2308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УД становится источником внутреннего развития школьника, формирования его творческих способностей и личностных качеств.</a:t>
            </a:r>
          </a:p>
        </p:txBody>
      </p:sp>
      <p:pic>
        <p:nvPicPr>
          <p:cNvPr id="20" name="Рисунок 9" descr="Школа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7700"/>
            <a:ext cx="9144000" cy="4940300"/>
          </a:xfrm>
        </p:spPr>
        <p:txBody>
          <a:bodyPr/>
          <a:lstStyle/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педагогическая задача – </a:t>
            </a: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и организация условий,</a:t>
            </a:r>
          </a:p>
          <a:p>
            <a:pPr marL="609600" indent="-609600" algn="ctr" eaLnBrk="1" hangingPunct="1">
              <a:spcBef>
                <a:spcPct val="0"/>
              </a:spcBef>
              <a:buClr>
                <a:srgbClr val="FFFFFF"/>
              </a:buCl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инициирующих детское действие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latin typeface="Tahoma" pitchFamily="34" charset="0"/>
              </a:rPr>
              <a:t>Как учить?</a:t>
            </a:r>
          </a:p>
          <a:p>
            <a:pPr algn="ctr"/>
            <a:endParaRPr lang="ru-RU" sz="1000" b="1" i="1">
              <a:latin typeface="Tahoma" pitchFamily="34" charset="0"/>
            </a:endParaRPr>
          </a:p>
          <a:p>
            <a:pPr algn="ctr"/>
            <a:r>
              <a:rPr lang="ru-RU" b="1"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b="1">
                <a:latin typeface="Tahoma" pitchFamily="34" charset="0"/>
              </a:rPr>
              <a:t>средств</a:t>
            </a:r>
          </a:p>
          <a:p>
            <a:pPr algn="ctr"/>
            <a:r>
              <a:rPr lang="ru-RU" b="1"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1571603" y="260350"/>
            <a:ext cx="7391421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719138" y="35369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Вектор смещения акцентов нового стандарта</a:t>
            </a:r>
          </a:p>
        </p:txBody>
      </p:sp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107950" y="981075"/>
            <a:ext cx="8604250" cy="12239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/>
              <a:t>Основной результат – развитие личности ребенка</a:t>
            </a:r>
          </a:p>
          <a:p>
            <a:pPr algn="ctr"/>
            <a:r>
              <a:rPr lang="ru-RU" sz="2400" b="1" i="1"/>
              <a:t>на основе  универсальных учебных действий</a:t>
            </a:r>
          </a:p>
        </p:txBody>
      </p:sp>
      <p:pic>
        <p:nvPicPr>
          <p:cNvPr id="9" name="Рисунок 9" descr="Школа 2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57290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10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 из 1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000500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428625" y="1285875"/>
            <a:ext cx="8001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готовности личности к саморазвитию и непрерывному образованию;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проектирование и конструирование социальной среды развития обучающихся в системе образования;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активную учебно-познавательную деятельность обучающихся;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построение образовательного процесса с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учётом индивидуальных возрастных,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психологических и физиологических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особенностей обучающихся.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" descr="Школа 2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285728"/>
            <a:ext cx="7086592" cy="1571636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Системно-деятельностный подход – концептуальная основа образовательных стандартов нового поколения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9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086600" cy="1366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Системно-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7786742" cy="3857652"/>
          </a:xfrm>
        </p:spPr>
        <p:txBody>
          <a:bodyPr/>
          <a:lstStyle/>
          <a:p>
            <a:pPr algn="ctr"/>
            <a:r>
              <a:rPr lang="ru-RU" dirty="0" smtClean="0"/>
              <a:t>СИНКВЕЙН</a:t>
            </a:r>
          </a:p>
          <a:p>
            <a:pPr lvl="0"/>
            <a:r>
              <a:rPr lang="ru-RU" b="1" dirty="0" smtClean="0"/>
              <a:t>Первая строка – </a:t>
            </a:r>
            <a:r>
              <a:rPr lang="ru-RU" b="1" u="sng" dirty="0" smtClean="0"/>
              <a:t>существительное</a:t>
            </a:r>
            <a:r>
              <a:rPr lang="ru-RU" b="1" dirty="0" smtClean="0"/>
              <a:t>, тема </a:t>
            </a:r>
            <a:r>
              <a:rPr lang="ru-RU" b="1" dirty="0" err="1" smtClean="0"/>
              <a:t>синквейна</a:t>
            </a:r>
            <a:r>
              <a:rPr lang="ru-RU" b="1" dirty="0" smtClean="0"/>
              <a:t>. </a:t>
            </a:r>
            <a:endParaRPr lang="ru-RU" dirty="0" smtClean="0"/>
          </a:p>
          <a:p>
            <a:pPr lvl="0"/>
            <a:r>
              <a:rPr lang="ru-RU" b="1" dirty="0" smtClean="0"/>
              <a:t>Вторая строка – </a:t>
            </a:r>
            <a:r>
              <a:rPr lang="ru-RU" b="1" u="sng" dirty="0" smtClean="0"/>
              <a:t>два прилагательных или причастия</a:t>
            </a:r>
            <a:r>
              <a:rPr lang="ru-RU" b="1" dirty="0" smtClean="0"/>
              <a:t>, описывающих тему.</a:t>
            </a:r>
            <a:endParaRPr lang="ru-RU" dirty="0" smtClean="0"/>
          </a:p>
          <a:p>
            <a:pPr lvl="0"/>
            <a:r>
              <a:rPr lang="ru-RU" b="1" dirty="0" smtClean="0"/>
              <a:t>Третья строка – </a:t>
            </a:r>
            <a:r>
              <a:rPr lang="ru-RU" b="1" u="sng" dirty="0" smtClean="0"/>
              <a:t>три глагола</a:t>
            </a:r>
            <a:r>
              <a:rPr lang="ru-RU" b="1" dirty="0" smtClean="0"/>
              <a:t>: действия, которые производит существительное.</a:t>
            </a:r>
            <a:endParaRPr lang="ru-RU" dirty="0" smtClean="0"/>
          </a:p>
          <a:p>
            <a:pPr lvl="0"/>
            <a:r>
              <a:rPr lang="ru-RU" b="1" dirty="0" smtClean="0"/>
              <a:t>Четвертая строка – </a:t>
            </a:r>
            <a:r>
              <a:rPr lang="ru-RU" b="1" u="sng" dirty="0" smtClean="0"/>
              <a:t>фраза из 3-4-х слов</a:t>
            </a:r>
            <a:r>
              <a:rPr lang="ru-RU" b="1" dirty="0" smtClean="0"/>
              <a:t>, передающая ваше отношение к  теме.</a:t>
            </a:r>
            <a:endParaRPr lang="ru-RU" dirty="0" smtClean="0"/>
          </a:p>
          <a:p>
            <a:pPr lvl="0"/>
            <a:r>
              <a:rPr lang="ru-RU" b="1" dirty="0" smtClean="0"/>
              <a:t>Пятая строка – </a:t>
            </a:r>
            <a:r>
              <a:rPr lang="ru-RU" b="1" u="sng" dirty="0" smtClean="0"/>
              <a:t>синоним ,</a:t>
            </a:r>
            <a:r>
              <a:rPr lang="ru-RU" b="1" dirty="0" smtClean="0"/>
              <a:t>обобщающий или </a:t>
            </a:r>
          </a:p>
          <a:p>
            <a:pPr lvl="0"/>
            <a:r>
              <a:rPr lang="ru-RU" b="1" dirty="0" smtClean="0"/>
              <a:t>расширяющий смысл  темы, или ваши </a:t>
            </a:r>
          </a:p>
          <a:p>
            <a:pPr lvl="0"/>
            <a:r>
              <a:rPr lang="ru-RU" b="1" dirty="0" smtClean="0"/>
              <a:t>ассоциации к этому слову.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Рисунок 9" descr="Школа 2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272" t="10222" b="77470"/>
          <a:stretch>
            <a:fillRect/>
          </a:stretch>
        </p:blipFill>
        <p:spPr bwMode="auto">
          <a:xfrm>
            <a:off x="214282" y="6162677"/>
            <a:ext cx="8929718" cy="695323"/>
          </a:xfrm>
          <a:prstGeom prst="rect">
            <a:avLst/>
          </a:prstGeom>
          <a:noFill/>
          <a:ln w="14288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Системно-</a:t>
            </a:r>
            <a:r>
              <a:rPr lang="ru-RU" sz="2800" b="1" dirty="0" err="1" smtClean="0"/>
              <a:t>деятельностный</a:t>
            </a:r>
            <a:r>
              <a:rPr lang="ru-RU" sz="2800" b="1" dirty="0" smtClean="0"/>
              <a:t> подход предполагает: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017744"/>
          </a:xfrm>
        </p:spPr>
        <p:txBody>
          <a:bodyPr>
            <a:normAutofit/>
          </a:bodyPr>
          <a:lstStyle/>
          <a:p>
            <a:r>
              <a:rPr lang="ru-RU" sz="1800" dirty="0"/>
              <a:t>в</a:t>
            </a:r>
            <a:r>
              <a:rPr lang="ru-RU" sz="1800" dirty="0" smtClean="0"/>
              <a:t>оспитание и развитие качеств личности, отвечающих требованиям информационного общества;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ереход </a:t>
            </a:r>
            <a:r>
              <a:rPr lang="ru-RU" sz="1800" dirty="0"/>
              <a:t>к</a:t>
            </a:r>
            <a:r>
              <a:rPr lang="ru-RU" sz="1800" dirty="0" smtClean="0"/>
              <a:t> стратегии социального проектирования и конструирования в системе образования на основе разработки содержания и технологий образования; </a:t>
            </a:r>
          </a:p>
          <a:p>
            <a:r>
              <a:rPr lang="ru-RU" sz="1800" dirty="0"/>
              <a:t>о</a:t>
            </a:r>
            <a:r>
              <a:rPr lang="ru-RU" sz="1800" dirty="0" smtClean="0"/>
              <a:t>риентацию на результаты образования как системообразующий компонент Стандарта;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ризнание решающей роли содержания образования и способов организации образовательной деятельности и учебного сотрудничества в достижении целей личностного, социального и познавательного развития обучающихся;</a:t>
            </a:r>
          </a:p>
          <a:p>
            <a:r>
              <a:rPr lang="ru-RU" sz="1800" dirty="0"/>
              <a:t>у</a:t>
            </a:r>
            <a:r>
              <a:rPr lang="ru-RU" sz="1800" dirty="0" smtClean="0"/>
              <a:t>чёт индивидуальных особенностей учащихся; </a:t>
            </a:r>
          </a:p>
          <a:p>
            <a:r>
              <a:rPr lang="ru-RU" sz="1800" dirty="0"/>
              <a:t>о</a:t>
            </a:r>
            <a:r>
              <a:rPr lang="ru-RU" sz="1800" dirty="0" smtClean="0"/>
              <a:t>беспечение преемственности дошкольного, начального общего, основного и среднего (полного) общего образования;</a:t>
            </a:r>
          </a:p>
          <a:p>
            <a:r>
              <a:rPr lang="ru-RU" sz="1800" dirty="0"/>
              <a:t>р</a:t>
            </a:r>
            <a:r>
              <a:rPr lang="ru-RU" sz="1800" dirty="0" smtClean="0"/>
              <a:t>азнообразие индивидуальных образовательных траекторий и индивидуального развития каждого обучающегося, обеспечение роста творческого потенциала, познавательных мотивов, обогащение форм учебного сотрудничества и расширение зоны ближайшего развития.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1734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492</TotalTime>
  <Words>956</Words>
  <Application>Microsoft Office PowerPoint</Application>
  <PresentationFormat>Экран (4:3)</PresentationFormat>
  <Paragraphs>171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3</vt:lpstr>
      <vt:lpstr>   современный ВОСПИТАТЕЛЬНЫЙ ПРОЦЕСС И ЕГО Место В системно-деятельностноМ подходЕ </vt:lpstr>
      <vt:lpstr> «Содержание образования является одним из факторов экономического и социального прогресса общества и должно быть ориентировано на обеспечение самоопределения личности, создание условий для её самореализации…»                        ЗАКОН РФ              «Об образовании» ст14</vt:lpstr>
      <vt:lpstr> </vt:lpstr>
      <vt:lpstr>Что такое системно-деятельностный подход?</vt:lpstr>
      <vt:lpstr>Собственная  УД школьников – важная составляющая СДП</vt:lpstr>
      <vt:lpstr>Слайд 6</vt:lpstr>
      <vt:lpstr>Слайд 7</vt:lpstr>
      <vt:lpstr>Системно- деятельностный подход</vt:lpstr>
      <vt:lpstr>Системно-деятельностный подход предполагает:</vt:lpstr>
      <vt:lpstr>Слайд 10</vt:lpstr>
      <vt:lpstr>Закончите цитаты:</vt:lpstr>
      <vt:lpstr>Технологии реализации механизма СДП</vt:lpstr>
      <vt:lpstr>Системно – деятельностный подход предполагает:</vt:lpstr>
      <vt:lpstr>Слайд 14</vt:lpstr>
      <vt:lpstr>ПАМЯТКА ДЛЯ  ПЕДАГОГА:  </vt:lpstr>
      <vt:lpstr>Слайд 16</vt:lpstr>
      <vt:lpstr>ИТОГ ПЕДСОВЕТА – ВАШЕ МНЕНИЕ</vt:lpstr>
      <vt:lpstr>Спасибо за внимание! 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системно-деятельностного подхода в современном воспитательном процессе</dc:title>
  <dc:creator>RWT</dc:creator>
  <cp:lastModifiedBy>RWT</cp:lastModifiedBy>
  <cp:revision>51</cp:revision>
  <dcterms:created xsi:type="dcterms:W3CDTF">2013-03-25T13:30:47Z</dcterms:created>
  <dcterms:modified xsi:type="dcterms:W3CDTF">2013-03-26T04:08:26Z</dcterms:modified>
</cp:coreProperties>
</file>