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57" r:id="rId3"/>
    <p:sldId id="278" r:id="rId4"/>
    <p:sldId id="279" r:id="rId5"/>
    <p:sldId id="280" r:id="rId6"/>
    <p:sldId id="256" r:id="rId7"/>
    <p:sldId id="259" r:id="rId8"/>
    <p:sldId id="261" r:id="rId9"/>
    <p:sldId id="262" r:id="rId10"/>
    <p:sldId id="266" r:id="rId11"/>
    <p:sldId id="281" r:id="rId12"/>
    <p:sldId id="282" r:id="rId13"/>
    <p:sldId id="269" r:id="rId14"/>
    <p:sldId id="268" r:id="rId15"/>
    <p:sldId id="270" r:id="rId16"/>
    <p:sldId id="271" r:id="rId17"/>
    <p:sldId id="272" r:id="rId18"/>
    <p:sldId id="258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EE86C4"/>
    <a:srgbClr val="000000"/>
    <a:srgbClr val="005654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8" autoAdjust="0"/>
    <p:restoredTop sz="94654" autoAdjust="0"/>
  </p:normalViewPr>
  <p:slideViewPr>
    <p:cSldViewPr>
      <p:cViewPr>
        <p:scale>
          <a:sx n="70" d="100"/>
          <a:sy n="70" d="100"/>
        </p:scale>
        <p:origin x="-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E5028-48DB-4227-A1F7-E0E9A3E58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B28C-2876-4FEA-A9AD-47376BDF8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A226-3F97-4665-A7D6-62189230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0A785-4180-45EE-B441-17A1BF77D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2BB2A-EB17-4CDB-A444-458693AB9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E6D58-8CF7-472D-B4A8-D0C86EACB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A9588-92BC-4329-BA3C-E4A6073D7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EDCC-7D23-402D-8D5C-2A4E3DABE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9226-7BF1-4A12-9428-0055286B6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CA490-5BE4-4D41-AB34-79F94E00C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29B9-56D2-41FE-8485-CE25911AB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3F7C-22D7-4FEF-9172-899F40B83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936B9DA-1893-41AE-9AEA-BBFC747EF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42875" y="500063"/>
            <a:ext cx="5200650" cy="1828800"/>
          </a:xfrm>
        </p:spPr>
        <p:txBody>
          <a:bodyPr/>
          <a:lstStyle/>
          <a:p>
            <a:pPr>
              <a:defRPr/>
            </a:pPr>
            <a: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Конституция</a:t>
            </a:r>
            <a:b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Российской</a:t>
            </a:r>
            <a:b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Федерации</a:t>
            </a:r>
            <a:endParaRPr lang="ru-RU" sz="5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0" y="5572125"/>
            <a:ext cx="3071813" cy="1285875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Презентация</a:t>
            </a:r>
          </a:p>
          <a:p>
            <a:pPr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Сидоровой О.В.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К-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286125"/>
            <a:ext cx="403225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5586412" cy="9763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Разделение властей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00125"/>
            <a:ext cx="8229600" cy="4114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i="1" dirty="0" smtClean="0">
              <a:latin typeface="Bookman Old Style" pitchFamily="18" charset="0"/>
            </a:endParaRPr>
          </a:p>
          <a:p>
            <a:pPr marL="609600" indent="-609600" algn="r" eaLnBrk="1" hangingPunct="1">
              <a:lnSpc>
                <a:spcPct val="90000"/>
              </a:lnSpc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Bookman Old Style" pitchFamily="18" charset="0"/>
              </a:rPr>
              <a:t>Статья 10. Конституции РФ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«Государственная власть в Российской Федерации осуществляется на основе разделения на законодательную, исполнительную и судебную»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cs typeface="Arial" charset="0"/>
              </a:rPr>
              <a:t> </a:t>
            </a:r>
            <a:endParaRPr lang="en-US" sz="2800" b="1" dirty="0" smtClean="0">
              <a:cs typeface="Arial" charset="0"/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 </a:t>
            </a:r>
          </a:p>
        </p:txBody>
      </p:sp>
      <p:pic>
        <p:nvPicPr>
          <p:cNvPr id="11268" name="Picture 6" descr="Ду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714752"/>
            <a:ext cx="38576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85750"/>
            <a:ext cx="7372350" cy="1000125"/>
          </a:xfrm>
        </p:spPr>
        <p:txBody>
          <a:bodyPr/>
          <a:lstStyle/>
          <a:p>
            <a:pPr eaLnBrk="1" hangingPunct="1">
              <a:defRPr/>
            </a:pPr>
            <a:r>
              <a:rPr lang="vi-VN" sz="3200" u="sng" dirty="0" smtClean="0">
                <a:solidFill>
                  <a:srgbClr val="0000FF"/>
                </a:solidFill>
              </a:rPr>
              <a:t>Государственный суверенитет</a:t>
            </a:r>
            <a:endParaRPr lang="ru-RU" sz="3200" u="sng" dirty="0" smtClean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92919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верховная власть </a:t>
            </a:r>
            <a:endParaRPr lang="en-US" i="1" u="sng" dirty="0" smtClean="0">
              <a:solidFill>
                <a:srgbClr val="EE86C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i="1" u="sng" dirty="0" smtClean="0">
              <a:solidFill>
                <a:srgbClr val="EE86C4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  <a:r>
              <a:rPr lang="ru-RU" dirty="0" smtClean="0"/>
              <a:t>— это неотчуждаемое юридическое качество независимого государства, 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        </a:t>
            </a:r>
            <a:r>
              <a:rPr lang="ru-RU" dirty="0" smtClean="0"/>
              <a:t>символизирующее его 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политико-правовую самостоятельность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Верховенство права</a:t>
            </a:r>
            <a:endParaRPr lang="ru-RU" sz="3200" u="sng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7859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высшая юридическая сила и прямое   действие Конституции РФ.</a:t>
            </a:r>
            <a:endParaRPr lang="ru-RU" i="1" u="sng" dirty="0">
              <a:solidFill>
                <a:srgbClr val="EE86C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785813" y="3286124"/>
            <a:ext cx="73580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Верховенство Конституции над всеми правовыми актами </a:t>
            </a:r>
            <a:r>
              <a:rPr lang="ru-RU" dirty="0" smtClean="0"/>
              <a:t>РФ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Законы и иные правовые акты не должны противоречить Конституции РФ.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Политическое и идеологическое многообразие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500188"/>
            <a:ext cx="8229600" cy="1785936"/>
          </a:xfrm>
        </p:spPr>
        <p:txBody>
          <a:bodyPr/>
          <a:lstStyle/>
          <a:p>
            <a:pPr algn="r"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Статья 13. Конституции РФ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Многообразие идей и форм их выражения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Многопартийность</a:t>
            </a:r>
          </a:p>
        </p:txBody>
      </p:sp>
      <p:pic>
        <p:nvPicPr>
          <p:cNvPr id="14340" name="Picture 4" descr="Единоро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714884"/>
            <a:ext cx="28940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Жиринов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857760"/>
            <a:ext cx="26177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Зюгано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571750"/>
            <a:ext cx="274955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7" descr="КПРФ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500438"/>
            <a:ext cx="1608138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" name="Picture 1" descr="J:\Со старого компьютера\Ольга\Обществознание\рисункки схемы общества\Spravedlivaya_rossiy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4584" y="3143248"/>
            <a:ext cx="3082039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Единство экономического пространства, многообразие и равенство форм собственности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229600" cy="4095750"/>
          </a:xfrm>
        </p:spPr>
        <p:txBody>
          <a:bodyPr/>
          <a:lstStyle/>
          <a:p>
            <a:pPr algn="r"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Статья 8. Конституции РФ.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800" i="1" dirty="0" smtClean="0">
              <a:latin typeface="Bookman Old Style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Главная задача государства </a:t>
            </a:r>
            <a:r>
              <a:rPr lang="ru-RU" sz="2800" dirty="0" smtClean="0"/>
              <a:t>– обеспечить:</a:t>
            </a:r>
            <a:endParaRPr lang="en-US" sz="2800" dirty="0" smtClean="0"/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effectLst/>
              </a:rPr>
              <a:t>единство законов, регулирующих </a:t>
            </a:r>
            <a:r>
              <a:rPr lang="en-US" sz="2800" dirty="0" smtClean="0">
                <a:effectLst/>
              </a:rPr>
              <a:t>    </a:t>
            </a:r>
            <a:r>
              <a:rPr lang="ru-RU" sz="2800" dirty="0" smtClean="0">
                <a:effectLst/>
              </a:rPr>
              <a:t>экономические отношения;</a:t>
            </a:r>
            <a:endParaRPr lang="en-US" sz="2800" dirty="0" smtClean="0">
              <a:effectLst/>
            </a:endParaRPr>
          </a:p>
          <a:p>
            <a:pPr eaLnBrk="1" hangingPunct="1">
              <a:buClr>
                <a:srgbClr val="0000FF"/>
              </a:buClr>
              <a:buNone/>
              <a:defRPr/>
            </a:pPr>
            <a:endParaRPr lang="ru-RU" sz="2800" dirty="0" smtClean="0">
              <a:effectLst/>
            </a:endParaRP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effectLst/>
              </a:rPr>
              <a:t>защиту экономических прав на всей территории России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Социальный характер государства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Статья 7. Конституции РФ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Достойная жизнь и свободное развитие каждого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i="1" dirty="0" smtClean="0"/>
              <a:t>Государство </a:t>
            </a:r>
            <a:r>
              <a:rPr lang="ru-RU" sz="2800" b="1" i="1" u="sng" dirty="0" smtClean="0"/>
              <a:t>создает условия </a:t>
            </a:r>
            <a:r>
              <a:rPr lang="ru-RU" sz="2800" i="1" dirty="0" smtClean="0"/>
              <a:t>для достижения каждым этих целей.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Светский характер государства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071546"/>
            <a:ext cx="7500990" cy="2447925"/>
          </a:xfrm>
        </p:spPr>
        <p:txBody>
          <a:bodyPr/>
          <a:lstStyle/>
          <a:p>
            <a:pPr algn="r"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Статья 14. Конституции РФ</a:t>
            </a:r>
            <a:endParaRPr lang="en-US" sz="2800" i="1" u="sng" dirty="0" smtClean="0">
              <a:solidFill>
                <a:srgbClr val="EE86C4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Отделение церкви от государства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Религиозные объединения не могут </a:t>
            </a:r>
            <a:r>
              <a:rPr lang="en-US" sz="2800" dirty="0" smtClean="0"/>
              <a:t>    </a:t>
            </a:r>
            <a:r>
              <a:rPr lang="ru-RU" sz="2800" dirty="0" smtClean="0"/>
              <a:t>  вмешиваться в государственные дела, действуют в рамках закона. </a:t>
            </a:r>
          </a:p>
        </p:txBody>
      </p:sp>
      <p:pic>
        <p:nvPicPr>
          <p:cNvPr id="10242" name="Picture 2" descr="J:\Со старого компьютера\Ольга\Обществознание\рисункки схемы общества\250px-Patriarch_Kirill_of_Moscow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143248"/>
            <a:ext cx="2381250" cy="35718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143240" y="4572008"/>
            <a:ext cx="38576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Патриарх Кирилл —</a:t>
            </a:r>
            <a:endParaRPr lang="en-US" sz="2000" dirty="0" smtClean="0"/>
          </a:p>
          <a:p>
            <a:r>
              <a:rPr lang="ru-RU" sz="2000" dirty="0" smtClean="0"/>
              <a:t>Патриарх Московский и </a:t>
            </a:r>
            <a:endParaRPr lang="en-US" sz="2000" dirty="0" smtClean="0"/>
          </a:p>
          <a:p>
            <a:r>
              <a:rPr lang="ru-RU" sz="2000" dirty="0" smtClean="0"/>
              <a:t>всея Руси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2187739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5733256"/>
            <a:ext cx="2232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/>
              <a:t>Владимир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Владимирович </a:t>
            </a:r>
            <a:endParaRPr lang="ru-RU" sz="1800" dirty="0" smtClean="0"/>
          </a:p>
          <a:p>
            <a:r>
              <a:rPr lang="ru-RU" sz="1800" dirty="0" smtClean="0"/>
              <a:t>Путин</a:t>
            </a: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Гарантирование местного самоуправления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Arial" pitchFamily="34" charset="0"/>
                <a:cs typeface="Arial" pitchFamily="34" charset="0"/>
              </a:rPr>
              <a:t>Статья 12. Конституции РФ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«В Российской Федерации признается и гарантируется местное самоуправление, которое в пределах своих полномочий самостоятельно. Органы местного самоуправления не входят в систему государственной власти».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0"/>
            <a:ext cx="4286280" cy="100013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ru-RU" sz="3600" dirty="0" smtClean="0">
                <a:solidFill>
                  <a:srgbClr val="EE86C4"/>
                </a:solidFill>
                <a:latin typeface="Arial" pitchFamily="34" charset="0"/>
                <a:ea typeface="+mn-ea"/>
                <a:cs typeface="Arial" pitchFamily="34" charset="0"/>
              </a:rPr>
              <a:t>Вопросы: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00108"/>
            <a:ext cx="9144000" cy="5643602"/>
          </a:xfrm>
        </p:spPr>
        <p:txBody>
          <a:bodyPr/>
          <a:lstStyle/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Когда и как была принята Конституция РФ?</a:t>
            </a:r>
          </a:p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Что означает слово «конституция»?</a:t>
            </a:r>
          </a:p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О чем говорится в основном законе государства?</a:t>
            </a:r>
          </a:p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Дайте определение конституционному строю.</a:t>
            </a:r>
          </a:p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Назовите главную задачу государства.</a:t>
            </a:r>
          </a:p>
          <a:p>
            <a:pPr marL="514350" indent="-514350" eaLnBrk="1" hangingPunct="1">
              <a:buClr>
                <a:srgbClr val="0000FF"/>
              </a:buClr>
              <a:buFont typeface="+mj-lt"/>
              <a:buAutoNum type="arabicPeriod"/>
              <a:defRPr/>
            </a:pPr>
            <a:r>
              <a:rPr lang="ru-RU" dirty="0" smtClean="0"/>
              <a:t>В чём заключается высшая ценность нашего государства?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6054739" cy="107154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4"/>
                </a:solidFill>
              </a:rPr>
              <a:t>План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16557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1.</a:t>
            </a:r>
            <a:r>
              <a:rPr lang="en-US" dirty="0" smtClean="0"/>
              <a:t> </a:t>
            </a:r>
            <a:r>
              <a:rPr lang="ru-RU" dirty="0" smtClean="0"/>
              <a:t>Характеристика Конституции РФ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</a:rPr>
              <a:t>2. Основы конституционного строя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3. Принципы конституционного строя</a:t>
            </a:r>
          </a:p>
        </p:txBody>
      </p:sp>
      <p:pic>
        <p:nvPicPr>
          <p:cNvPr id="7169" name="Picture 1" descr="J:\Со старого компьютера\Ольга\Обществознание\рисункки схемы общества\200px-Coat_of_Arms_of_the_Russian_Federatio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357562"/>
            <a:ext cx="2619380" cy="31039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6500812" cy="1071563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Конституция РФ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99" name="Скругленный прямоугольник 3"/>
          <p:cNvSpPr>
            <a:spLocks noChangeArrowheads="1"/>
          </p:cNvSpPr>
          <p:nvPr/>
        </p:nvSpPr>
        <p:spPr bwMode="auto">
          <a:xfrm>
            <a:off x="142875" y="1071563"/>
            <a:ext cx="2643188" cy="1143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“Constitution”-</a:t>
            </a:r>
            <a:r>
              <a:rPr lang="ru-RU" dirty="0">
                <a:solidFill>
                  <a:srgbClr val="C00000"/>
                </a:solidFill>
              </a:rPr>
              <a:t>установление</a:t>
            </a:r>
          </a:p>
        </p:txBody>
      </p:sp>
      <p:sp>
        <p:nvSpPr>
          <p:cNvPr id="4100" name="Скругленный прямоугольник 4"/>
          <p:cNvSpPr>
            <a:spLocks noChangeArrowheads="1"/>
          </p:cNvSpPr>
          <p:nvPr/>
        </p:nvSpPr>
        <p:spPr bwMode="auto">
          <a:xfrm>
            <a:off x="357188" y="3500438"/>
            <a:ext cx="4429125" cy="2928937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dirty="0"/>
              <a:t>принята </a:t>
            </a:r>
          </a:p>
          <a:p>
            <a:r>
              <a:rPr lang="ru-RU" dirty="0">
                <a:solidFill>
                  <a:srgbClr val="C00000"/>
                </a:solidFill>
              </a:rPr>
              <a:t>12 декабря 1993 года </a:t>
            </a:r>
            <a:r>
              <a:rPr lang="ru-RU" dirty="0"/>
              <a:t>по результатам всенародного голосования, «референдума»</a:t>
            </a:r>
          </a:p>
        </p:txBody>
      </p:sp>
      <p:sp>
        <p:nvSpPr>
          <p:cNvPr id="4101" name="Скругленный прямоугольник 5"/>
          <p:cNvSpPr>
            <a:spLocks noChangeArrowheads="1"/>
          </p:cNvSpPr>
          <p:nvPr/>
        </p:nvSpPr>
        <p:spPr bwMode="auto">
          <a:xfrm>
            <a:off x="5857884" y="1928802"/>
            <a:ext cx="3143250" cy="2071687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dirty="0"/>
              <a:t>Состоит из </a:t>
            </a:r>
          </a:p>
          <a:p>
            <a:r>
              <a:rPr lang="ru-RU" dirty="0"/>
              <a:t>2 разделов,</a:t>
            </a:r>
          </a:p>
          <a:p>
            <a:r>
              <a:rPr lang="ru-RU" dirty="0"/>
              <a:t>9 глав, </a:t>
            </a:r>
          </a:p>
          <a:p>
            <a:r>
              <a:rPr lang="ru-RU" dirty="0"/>
              <a:t>137 статей</a:t>
            </a:r>
          </a:p>
        </p:txBody>
      </p:sp>
      <p:sp>
        <p:nvSpPr>
          <p:cNvPr id="4102" name="Скругленный прямоугольник 6"/>
          <p:cNvSpPr>
            <a:spLocks noChangeArrowheads="1"/>
          </p:cNvSpPr>
          <p:nvPr/>
        </p:nvSpPr>
        <p:spPr bwMode="auto">
          <a:xfrm>
            <a:off x="3571875" y="1428750"/>
            <a:ext cx="2000250" cy="11430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основной закон </a:t>
            </a:r>
          </a:p>
        </p:txBody>
      </p:sp>
      <p:pic>
        <p:nvPicPr>
          <p:cNvPr id="4104" name="Picture 3" descr="J:\Со старого компьютера\Ольга\Презентации\290px-Конституция_России_марка_с_купоном_1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429132"/>
            <a:ext cx="3135304" cy="223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9" grpId="0" animBg="1"/>
      <p:bldP spid="4100" grpId="0" animBg="1"/>
      <p:bldP spid="4101" grpId="0" animBg="1"/>
      <p:bldP spid="4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757862" cy="1071563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Структура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23" name="Скругленный прямоугольник 5"/>
          <p:cNvSpPr>
            <a:spLocks noChangeArrowheads="1"/>
          </p:cNvSpPr>
          <p:nvPr/>
        </p:nvSpPr>
        <p:spPr bwMode="auto">
          <a:xfrm>
            <a:off x="214313" y="1000125"/>
            <a:ext cx="2357437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200"/>
              <a:t>Преамбула</a:t>
            </a:r>
          </a:p>
        </p:txBody>
      </p:sp>
      <p:sp>
        <p:nvSpPr>
          <p:cNvPr id="5124" name="Скругленный прямоугольник 6"/>
          <p:cNvSpPr>
            <a:spLocks noChangeArrowheads="1"/>
          </p:cNvSpPr>
          <p:nvPr/>
        </p:nvSpPr>
        <p:spPr bwMode="auto">
          <a:xfrm>
            <a:off x="3071813" y="5715000"/>
            <a:ext cx="5929312" cy="92868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2200" dirty="0"/>
              <a:t>Раздел второй. </a:t>
            </a:r>
          </a:p>
          <a:p>
            <a:r>
              <a:rPr lang="ru-RU" sz="2200" dirty="0"/>
              <a:t>Заключительные и переходные положения</a:t>
            </a:r>
          </a:p>
        </p:txBody>
      </p:sp>
      <p:sp>
        <p:nvSpPr>
          <p:cNvPr id="5125" name="Скругленный прямоугольник 7"/>
          <p:cNvSpPr>
            <a:spLocks noChangeArrowheads="1"/>
          </p:cNvSpPr>
          <p:nvPr/>
        </p:nvSpPr>
        <p:spPr bwMode="auto">
          <a:xfrm>
            <a:off x="142875" y="1571625"/>
            <a:ext cx="8858250" cy="40005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 sz="2200" dirty="0"/>
              <a:t>Раздел первый </a:t>
            </a:r>
          </a:p>
          <a:p>
            <a:pPr algn="l"/>
            <a:r>
              <a:rPr lang="ru-RU" sz="2200" dirty="0"/>
              <a:t>Глава 1. Основы конституционного строя </a:t>
            </a:r>
          </a:p>
          <a:p>
            <a:pPr algn="l"/>
            <a:r>
              <a:rPr lang="ru-RU" sz="2200" dirty="0"/>
              <a:t>Глава 2. Права и свободы человека и гражданина </a:t>
            </a:r>
          </a:p>
          <a:p>
            <a:pPr algn="l"/>
            <a:r>
              <a:rPr lang="ru-RU" sz="2200" dirty="0"/>
              <a:t>Глава 3. Федеративное устройство </a:t>
            </a:r>
          </a:p>
          <a:p>
            <a:pPr algn="l"/>
            <a:r>
              <a:rPr lang="ru-RU" sz="2200" dirty="0"/>
              <a:t>Глава 4. Президент Российской Федерации </a:t>
            </a:r>
          </a:p>
          <a:p>
            <a:pPr algn="l"/>
            <a:r>
              <a:rPr lang="ru-RU" sz="2200" dirty="0"/>
              <a:t>Глава 5. Федеральное Собрание </a:t>
            </a:r>
          </a:p>
          <a:p>
            <a:pPr algn="l"/>
            <a:r>
              <a:rPr lang="ru-RU" sz="2200" dirty="0"/>
              <a:t>Глава 6. Правительство Российской Федерации  </a:t>
            </a:r>
          </a:p>
          <a:p>
            <a:pPr algn="l"/>
            <a:r>
              <a:rPr lang="ru-RU" sz="2200" dirty="0"/>
              <a:t>Глава 7. Судебная власть </a:t>
            </a:r>
          </a:p>
          <a:p>
            <a:pPr algn="l"/>
            <a:r>
              <a:rPr lang="ru-RU" sz="2200" dirty="0"/>
              <a:t>Глава 8. Местное самоуправление </a:t>
            </a:r>
          </a:p>
          <a:p>
            <a:pPr algn="l"/>
            <a:r>
              <a:rPr lang="ru-RU" sz="2200" dirty="0"/>
              <a:t>Глава 9. Конституционные поправки и пересмотр конституции </a:t>
            </a: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 animBg="1"/>
      <p:bldP spid="5124" grpId="0" animBg="1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357188"/>
            <a:ext cx="5114925" cy="9286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Преамбула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1435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  <a:r>
              <a:rPr lang="en-US" dirty="0" smtClean="0"/>
              <a:t>          </a:t>
            </a:r>
            <a:r>
              <a:rPr lang="ru-RU" sz="2400" dirty="0" smtClean="0">
                <a:solidFill>
                  <a:srgbClr val="FF0000"/>
                </a:solidFill>
              </a:rPr>
              <a:t>вводная или вступительная часть правового акта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0000FF"/>
              </a:buClr>
              <a:buNone/>
              <a:defRPr/>
            </a:pPr>
            <a:r>
              <a:rPr lang="ru-RU" sz="2400" dirty="0" smtClean="0"/>
              <a:t>К правовым актам, имеющим преамбулу, относятся</a:t>
            </a:r>
            <a:endParaRPr lang="en-US" sz="2400" dirty="0" smtClean="0"/>
          </a:p>
          <a:p>
            <a:pPr>
              <a:buClr>
                <a:srgbClr val="0000FF"/>
              </a:buClr>
              <a:buNone/>
              <a:defRPr/>
            </a:pPr>
            <a:endParaRPr lang="en-US" sz="2400" dirty="0" smtClean="0"/>
          </a:p>
          <a:p>
            <a:pPr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декларации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международные договоры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законы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нормативные акты 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договоры </a:t>
            </a:r>
          </a:p>
          <a:p>
            <a:pPr>
              <a:buClr>
                <a:srgbClr val="0000FF"/>
              </a:buClr>
              <a:buNone/>
              <a:defRPr/>
            </a:pPr>
            <a:r>
              <a:rPr lang="en-US" sz="2400" dirty="0" smtClean="0"/>
              <a:t>        </a:t>
            </a:r>
            <a:r>
              <a:rPr lang="ru-RU" sz="2400" dirty="0" smtClean="0"/>
              <a:t>гражданско-правового </a:t>
            </a:r>
            <a:endParaRPr lang="en-US" sz="2400" dirty="0" smtClean="0"/>
          </a:p>
          <a:p>
            <a:pPr>
              <a:buClr>
                <a:srgbClr val="0000FF"/>
              </a:buClr>
              <a:buNone/>
              <a:defRPr/>
            </a:pPr>
            <a:r>
              <a:rPr lang="en-US" sz="2400" dirty="0" smtClean="0"/>
              <a:t>                   </a:t>
            </a:r>
            <a:r>
              <a:rPr lang="ru-RU" sz="2400" dirty="0" smtClean="0"/>
              <a:t>характера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643314"/>
            <a:ext cx="4611470" cy="299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Основы конституционного строя России</a:t>
            </a:r>
          </a:p>
        </p:txBody>
      </p:sp>
      <p:pic>
        <p:nvPicPr>
          <p:cNvPr id="7171" name="Picture 4" descr="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214813"/>
            <a:ext cx="36004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5"/>
          <p:cNvSpPr>
            <a:spLocks noChangeArrowheads="1"/>
          </p:cNvSpPr>
          <p:nvPr/>
        </p:nvSpPr>
        <p:spPr bwMode="auto">
          <a:xfrm>
            <a:off x="214313" y="2214563"/>
            <a:ext cx="7929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КОНСТИТУЦИОННЫЙ СТРОЙ</a:t>
            </a:r>
            <a:r>
              <a:rPr lang="ru-RU" sz="2400" dirty="0"/>
              <a:t> — система социальных, экономических и политико-правовых отношений, устанавливаемых и охраняемых конституцией и другими конституционно-правовыми актами государства.</a:t>
            </a:r>
          </a:p>
        </p:txBody>
      </p:sp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>
            <a:off x="4357688" y="428625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Способ организации жизнедеятельности </a:t>
            </a:r>
            <a:r>
              <a:rPr lang="ru-RU" b="1" i="1" dirty="0">
                <a:solidFill>
                  <a:srgbClr val="0000FF"/>
                </a:solidFill>
              </a:rPr>
              <a:t>государства,</a:t>
            </a:r>
          </a:p>
          <a:p>
            <a:r>
              <a:rPr lang="ru-RU" b="1" i="1" dirty="0">
                <a:solidFill>
                  <a:srgbClr val="0000FF"/>
                </a:solidFill>
              </a:rPr>
              <a:t>общества,</a:t>
            </a:r>
          </a:p>
          <a:p>
            <a:r>
              <a:rPr lang="ru-RU" b="1" i="1" dirty="0">
                <a:solidFill>
                  <a:srgbClr val="0000FF"/>
                </a:solidFill>
              </a:rPr>
              <a:t>гражданина.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Понятие конституционного строя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357313"/>
            <a:ext cx="8435975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</a:t>
            </a:r>
            <a:r>
              <a:rPr lang="ru-RU" sz="2800" dirty="0" smtClean="0">
                <a:solidFill>
                  <a:srgbClr val="0000FF"/>
                </a:solidFill>
              </a:rPr>
              <a:t>«Строй»     =     общественное устройство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Конституционный строй определяет: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сущность государства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правовое положение личности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основы политической жизни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принципы экономических отношений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пользование землей и недрами</a:t>
            </a:r>
          </a:p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 взаимоотношения государства и религии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714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Принципы конституционного строя и основы Российского государства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362950" cy="41370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u="sng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u="sng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Права и свободы человека и гражданина, как высшая ценность</a:t>
            </a:r>
          </a:p>
          <a:p>
            <a:pPr marL="609600" indent="-60960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Bookman Old Style" pitchFamily="18" charset="0"/>
              </a:rPr>
              <a:t>Статья 2. Конституции РФ</a:t>
            </a:r>
          </a:p>
          <a:p>
            <a:pPr marL="609600" indent="-60960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«Человек, его права и свободы являются высшей ценностью. Признание, соблюдение и защита прав и свобод человека и гражданина – обязанность государства»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209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u="sng" dirty="0" smtClean="0">
                <a:solidFill>
                  <a:srgbClr val="0000FF"/>
                </a:solidFill>
              </a:rPr>
              <a:t>Народовластие и республиканская форма правления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428750"/>
            <a:ext cx="8229600" cy="4114800"/>
          </a:xfrm>
        </p:spPr>
        <p:txBody>
          <a:bodyPr/>
          <a:lstStyle/>
          <a:p>
            <a:pPr marL="609600" indent="-609600" algn="r" eaLnBrk="1" hangingPunct="1">
              <a:lnSpc>
                <a:spcPct val="90000"/>
              </a:lnSpc>
              <a:buNone/>
              <a:defRPr/>
            </a:pPr>
            <a:r>
              <a:rPr lang="ru-RU" sz="2800" i="1" u="sng" dirty="0" smtClean="0">
                <a:solidFill>
                  <a:srgbClr val="EE86C4"/>
                </a:solidFill>
                <a:latin typeface="Bookman Old Style" pitchFamily="18" charset="0"/>
              </a:rPr>
              <a:t>Статья 1. Конституции РФ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i="1" dirty="0" smtClean="0">
                <a:latin typeface="Bookman Old Style" pitchFamily="18" charset="0"/>
              </a:rPr>
              <a:t>«Российская Федерация – Россия есть демократическое федеративное</a:t>
            </a:r>
            <a:r>
              <a:rPr lang="en-US" sz="2800" i="1" dirty="0" smtClean="0">
                <a:latin typeface="Bookman Old Style" pitchFamily="18" charset="0"/>
              </a:rPr>
              <a:t> </a:t>
            </a:r>
            <a:r>
              <a:rPr lang="ru-RU" sz="2800" i="1" dirty="0" smtClean="0">
                <a:latin typeface="Bookman Old Style" pitchFamily="18" charset="0"/>
              </a:rPr>
              <a:t>правовое государство с республиканской формой правления».</a:t>
            </a:r>
            <a:endParaRPr lang="ru-RU" sz="2800" i="1" dirty="0" smtClean="0"/>
          </a:p>
          <a:p>
            <a:pPr algn="r" eaLnBrk="1" hangingPunct="1">
              <a:buFont typeface="Wingdings" pitchFamily="2" charset="2"/>
              <a:buNone/>
              <a:defRPr/>
            </a:pPr>
            <a:endParaRPr lang="ru-RU" sz="2800" i="1" dirty="0" smtClean="0"/>
          </a:p>
        </p:txBody>
      </p:sp>
      <p:pic>
        <p:nvPicPr>
          <p:cNvPr id="10244" name="Picture 6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84563"/>
            <a:ext cx="4500563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3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557</Words>
  <Application>Microsoft Office PowerPoint</Application>
  <PresentationFormat>Экран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Текстура</vt:lpstr>
      <vt:lpstr>Конституция Российской Федерации</vt:lpstr>
      <vt:lpstr>План</vt:lpstr>
      <vt:lpstr>Конституция РФ</vt:lpstr>
      <vt:lpstr>Структура</vt:lpstr>
      <vt:lpstr>Преамбула</vt:lpstr>
      <vt:lpstr>Основы конституционного строя России</vt:lpstr>
      <vt:lpstr>Понятие конституционного строя</vt:lpstr>
      <vt:lpstr> Принципы конституционного строя и основы Российского государства</vt:lpstr>
      <vt:lpstr>Народовластие и республиканская форма правления</vt:lpstr>
      <vt:lpstr>Разделение властей</vt:lpstr>
      <vt:lpstr>Государственный суверенитет</vt:lpstr>
      <vt:lpstr>Верховенство права</vt:lpstr>
      <vt:lpstr>Политическое и идеологическое многообразие</vt:lpstr>
      <vt:lpstr>Единство экономического пространства, многообразие и равенство форм собственности</vt:lpstr>
      <vt:lpstr>Социальный характер государства</vt:lpstr>
      <vt:lpstr>Светский характер государства</vt:lpstr>
      <vt:lpstr>Гарантирование местного самоуправления</vt:lpstr>
      <vt:lpstr>Вопросы: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конституционного строя России</dc:title>
  <dc:creator>Admin</dc:creator>
  <cp:lastModifiedBy>Ольга</cp:lastModifiedBy>
  <cp:revision>83</cp:revision>
  <dcterms:created xsi:type="dcterms:W3CDTF">2007-10-12T13:12:46Z</dcterms:created>
  <dcterms:modified xsi:type="dcterms:W3CDTF">2013-04-08T12:16:56Z</dcterms:modified>
</cp:coreProperties>
</file>