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5" r:id="rId1"/>
    <p:sldMasterId id="2147484087" r:id="rId2"/>
    <p:sldMasterId id="2147484099" r:id="rId3"/>
  </p:sldMasterIdLst>
  <p:handoutMasterIdLst>
    <p:handoutMasterId r:id="rId36"/>
  </p:handoutMasterIdLst>
  <p:sldIdLst>
    <p:sldId id="256" r:id="rId4"/>
    <p:sldId id="417" r:id="rId5"/>
    <p:sldId id="382" r:id="rId6"/>
    <p:sldId id="383" r:id="rId7"/>
    <p:sldId id="385" r:id="rId8"/>
    <p:sldId id="386" r:id="rId9"/>
    <p:sldId id="387" r:id="rId10"/>
    <p:sldId id="408" r:id="rId11"/>
    <p:sldId id="409" r:id="rId12"/>
    <p:sldId id="418" r:id="rId13"/>
    <p:sldId id="414" r:id="rId14"/>
    <p:sldId id="415" r:id="rId15"/>
    <p:sldId id="396" r:id="rId16"/>
    <p:sldId id="405" r:id="rId17"/>
    <p:sldId id="407" r:id="rId18"/>
    <p:sldId id="380" r:id="rId19"/>
    <p:sldId id="404" r:id="rId20"/>
    <p:sldId id="397" r:id="rId21"/>
    <p:sldId id="411" r:id="rId22"/>
    <p:sldId id="412" r:id="rId23"/>
    <p:sldId id="329" r:id="rId24"/>
    <p:sldId id="410" r:id="rId25"/>
    <p:sldId id="275" r:id="rId26"/>
    <p:sldId id="276" r:id="rId27"/>
    <p:sldId id="406" r:id="rId28"/>
    <p:sldId id="311" r:id="rId29"/>
    <p:sldId id="398" r:id="rId30"/>
    <p:sldId id="399" r:id="rId31"/>
    <p:sldId id="400" r:id="rId32"/>
    <p:sldId id="401" r:id="rId33"/>
    <p:sldId id="402" r:id="rId34"/>
    <p:sldId id="403" r:id="rId3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38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24" autoAdjust="0"/>
  </p:normalViewPr>
  <p:slideViewPr>
    <p:cSldViewPr>
      <p:cViewPr>
        <p:scale>
          <a:sx n="77" d="100"/>
          <a:sy n="77" d="100"/>
        </p:scale>
        <p:origin x="-1164" y="-84"/>
      </p:cViewPr>
      <p:guideLst>
        <p:guide orient="horz" pos="2160"/>
        <p:guide pos="2880"/>
      </p:guideLst>
    </p:cSldViewPr>
  </p:slideViewPr>
  <p:outlineViewPr>
    <p:cViewPr>
      <p:scale>
        <a:sx n="33" d="100"/>
        <a:sy n="33" d="100"/>
      </p:scale>
      <p:origin x="48" y="3250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D492F2B8-B191-467E-AF76-98BFA724B076}" type="datetimeFigureOut">
              <a:rPr lang="ru-RU"/>
              <a:pPr>
                <a:defRPr/>
              </a:pPr>
              <a:t>25.11.2013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CF9D9915-1D49-41FB-8E1C-6F75A4B42D1C}" type="slidenum">
              <a:rPr lang="ru-RU"/>
              <a:pPr>
                <a:defRPr/>
              </a:pPr>
              <a:t>‹#›</a:t>
            </a:fld>
            <a:endParaRPr lang="ru-RU"/>
          </a:p>
        </p:txBody>
      </p:sp>
    </p:spTree>
    <p:extLst>
      <p:ext uri="{BB962C8B-B14F-4D97-AF65-F5344CB8AC3E}">
        <p14:creationId xmlns:p14="http://schemas.microsoft.com/office/powerpoint/2010/main" val="10501659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pPr>
              <a:defRPr/>
            </a:pPr>
            <a:fld id="{9E636601-44E5-4B1F-A2F5-4D7331C98A4E}" type="datetimeFigureOut">
              <a:rPr lang="ru-RU" smtClean="0"/>
              <a:pPr>
                <a:defRPr/>
              </a:pPr>
              <a:t>25.11.2013</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pPr>
              <a:defRPr/>
            </a:pPr>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pPr>
              <a:defRPr/>
            </a:pPr>
            <a:fld id="{14C66A55-336A-41A1-92AA-165CEA74B6A8}" type="slidenum">
              <a:rPr lang="ru-RU" smtClean="0"/>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8D280053-4C44-4DE6-82F3-3B5AF99037E0}" type="datetimeFigureOut">
              <a:rPr lang="ru-RU" smtClean="0"/>
              <a:pPr>
                <a:defRPr/>
              </a:pPr>
              <a:t>25.11.2013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57AB509-3F9D-4771-B992-E7CAA9AE73E1}"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3904B9B0-5E4F-4E49-9AAF-B41A9B39232C}" type="datetimeFigureOut">
              <a:rPr lang="ru-RU" smtClean="0"/>
              <a:pPr>
                <a:defRPr/>
              </a:pPr>
              <a:t>25.11.2013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8C25F90-29D4-4141-95C1-A8F218A9938C}" type="slidenum">
              <a:rPr lang="ru-RU" smtClean="0"/>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pPr>
              <a:defRPr/>
            </a:pPr>
            <a:fld id="{4371C642-7B89-48F1-8284-FF13496F150C}" type="datetimeFigureOut">
              <a:rPr lang="ru-RU" smtClean="0"/>
              <a:pPr>
                <a:defRPr/>
              </a:pPr>
              <a:t>25.11.2013</a:t>
            </a:fld>
            <a:endParaRPr lang="ru-RU"/>
          </a:p>
        </p:txBody>
      </p:sp>
      <p:sp>
        <p:nvSpPr>
          <p:cNvPr id="19" name="Нижний колонтитул 18"/>
          <p:cNvSpPr>
            <a:spLocks noGrp="1"/>
          </p:cNvSpPr>
          <p:nvPr>
            <p:ph type="ftr" sz="quarter" idx="11"/>
          </p:nvPr>
        </p:nvSpPr>
        <p:spPr/>
        <p:txBody>
          <a:bodyPr/>
          <a:lstStyle/>
          <a:p>
            <a:pPr>
              <a:defRPr/>
            </a:pPr>
            <a:endParaRPr lang="ru-RU"/>
          </a:p>
        </p:txBody>
      </p:sp>
      <p:sp>
        <p:nvSpPr>
          <p:cNvPr id="27" name="Номер слайда 26"/>
          <p:cNvSpPr>
            <a:spLocks noGrp="1"/>
          </p:cNvSpPr>
          <p:nvPr>
            <p:ph type="sldNum" sz="quarter" idx="12"/>
          </p:nvPr>
        </p:nvSpPr>
        <p:spPr/>
        <p:txBody>
          <a:bodyPr/>
          <a:lstStyle/>
          <a:p>
            <a:pPr>
              <a:defRPr/>
            </a:pPr>
            <a:fld id="{4F7EB91E-1FAB-4F8F-949A-373579807E1E}"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0683D408-1CF2-449E-8A59-2CEBE3A5F041}" type="datetimeFigureOut">
              <a:rPr lang="ru-RU" smtClean="0"/>
              <a:pPr>
                <a:defRPr/>
              </a:pPr>
              <a:t>25.11.2013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32271216-D7AB-4F6B-B2BF-824AC5406AE4}" type="slidenum">
              <a:rPr lang="ru-RU" smtClean="0"/>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1D099741-FEA5-49E5-8F8A-BCDBE3E2899C}" type="datetimeFigureOut">
              <a:rPr lang="ru-RU" smtClean="0"/>
              <a:pPr>
                <a:defRPr/>
              </a:pPr>
              <a:t>25.11.2013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A10C8B2-A821-4545-9D72-A31026DAE62A}"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3CE08D36-7C81-440D-982B-C49235B40A1B}" type="datetimeFigureOut">
              <a:rPr lang="ru-RU" smtClean="0"/>
              <a:pPr>
                <a:defRPr/>
              </a:pPr>
              <a:t>25.11.2013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A3529AA1-42C8-4BB6-9B17-A5B0DDCF764E}" type="slidenum">
              <a:rPr lang="ru-RU" smtClean="0"/>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08146FE8-3370-492B-B867-0015F9C4D1FD}" type="datetimeFigureOut">
              <a:rPr lang="ru-RU" smtClean="0"/>
              <a:pPr>
                <a:defRPr/>
              </a:pPr>
              <a:t>25.11.2013</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B3710B8C-67D5-4703-AA6A-E554A1C01EEC}" type="slidenum">
              <a:rPr lang="ru-RU" smtClean="0"/>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B7F08B58-9BBC-465A-8F5E-F06D7A64B2D1}" type="datetimeFigureOut">
              <a:rPr lang="ru-RU" smtClean="0"/>
              <a:pPr>
                <a:defRPr/>
              </a:pPr>
              <a:t>25.11.2013</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83D1942E-5802-4C63-B65E-338D881847EB}" type="slidenum">
              <a:rPr lang="ru-RU" smtClean="0"/>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E7EA0D29-942D-4FB2-B615-0C53CF855191}" type="datetimeFigureOut">
              <a:rPr lang="ru-RU" smtClean="0"/>
              <a:pPr>
                <a:defRPr/>
              </a:pPr>
              <a:t>25.11.2013</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51CE12DC-B827-4299-83D0-115524F752C9}" type="slidenum">
              <a:rPr lang="ru-RU" smtClean="0"/>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0D3E8B18-215E-4A38-87F5-83749AD103DD}" type="datetimeFigureOut">
              <a:rPr lang="ru-RU" smtClean="0"/>
              <a:pPr>
                <a:defRPr/>
              </a:pPr>
              <a:t>25.11.2013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81BB168B-9AB2-4A34-A035-F750DD856F66}"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pPr>
              <a:defRPr/>
            </a:pPr>
            <a:fld id="{52FF2FD8-145A-4DB2-91A8-706EF5470CD5}" type="datetimeFigureOut">
              <a:rPr lang="ru-RU" smtClean="0"/>
              <a:pPr>
                <a:defRPr/>
              </a:pPr>
              <a:t>25.11.2013</a:t>
            </a:fld>
            <a:endParaRPr lang="ru-RU"/>
          </a:p>
        </p:txBody>
      </p:sp>
      <p:sp>
        <p:nvSpPr>
          <p:cNvPr id="9" name="Номер слайда 8"/>
          <p:cNvSpPr>
            <a:spLocks noGrp="1"/>
          </p:cNvSpPr>
          <p:nvPr>
            <p:ph type="sldNum" sz="quarter" idx="15"/>
          </p:nvPr>
        </p:nvSpPr>
        <p:spPr/>
        <p:txBody>
          <a:bodyPr rtlCol="0"/>
          <a:lstStyle/>
          <a:p>
            <a:pPr>
              <a:defRPr/>
            </a:pPr>
            <a:fld id="{2E00F2CF-726F-4D37-AB0A-325C4A0507E1}" type="slidenum">
              <a:rPr lang="ru-RU" smtClean="0"/>
              <a:pPr>
                <a:defRPr/>
              </a:pPr>
              <a:t>‹#›</a:t>
            </a:fld>
            <a:endParaRPr lang="ru-RU"/>
          </a:p>
        </p:txBody>
      </p:sp>
      <p:sp>
        <p:nvSpPr>
          <p:cNvPr id="10" name="Нижний колонтитул 9"/>
          <p:cNvSpPr>
            <a:spLocks noGrp="1"/>
          </p:cNvSpPr>
          <p:nvPr>
            <p:ph type="ftr" sz="quarter" idx="16"/>
          </p:nvPr>
        </p:nvSpPr>
        <p:spPr/>
        <p:txBody>
          <a:bodyPr rtlCol="0"/>
          <a:lstStyle/>
          <a:p>
            <a:pPr>
              <a:defRPr/>
            </a:pPr>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538177A4-92FD-429D-8DED-3DC8876A4728}" type="datetimeFigureOut">
              <a:rPr lang="ru-RU" smtClean="0"/>
              <a:pPr>
                <a:defRPr/>
              </a:pPr>
              <a:t>25.11.2013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a:xfrm>
            <a:off x="8077200" y="6356350"/>
            <a:ext cx="609600" cy="365125"/>
          </a:xfrm>
        </p:spPr>
        <p:txBody>
          <a:bodyPr/>
          <a:lstStyle/>
          <a:p>
            <a:pPr>
              <a:defRPr/>
            </a:pPr>
            <a:fld id="{799C9544-8242-462C-BAB7-DBE8E5EE1ACC}" type="slidenum">
              <a:rPr lang="ru-RU" smtClean="0"/>
              <a:pPr>
                <a:defRPr/>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E11706BA-66E3-4A10-929C-E7D7489463FC}" type="datetimeFigureOut">
              <a:rPr lang="ru-RU" smtClean="0"/>
              <a:pPr>
                <a:defRPr/>
              </a:pPr>
              <a:t>25.11.2013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CAF60E6-26BA-4B77-A730-425A4942B8B4}" type="slidenum">
              <a:rPr lang="ru-RU" smtClean="0"/>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6A27038F-56CB-4085-8D07-C318EDE0C3DC}" type="datetimeFigureOut">
              <a:rPr lang="ru-RU" smtClean="0"/>
              <a:pPr>
                <a:defRPr/>
              </a:pPr>
              <a:t>25.11.2013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E5BD7001-06AC-43E1-9902-7D0911EEF473}" type="slidenum">
              <a:rPr lang="ru-RU" smtClean="0"/>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pPr>
              <a:defRPr/>
            </a:pPr>
            <a:fld id="{4371C642-7B89-48F1-8284-FF13496F150C}" type="datetimeFigureOut">
              <a:rPr lang="ru-RU" smtClean="0"/>
              <a:pPr>
                <a:defRPr/>
              </a:pPr>
              <a:t>25.11.2013</a:t>
            </a:fld>
            <a:endParaRPr lang="ru-RU"/>
          </a:p>
        </p:txBody>
      </p:sp>
      <p:sp>
        <p:nvSpPr>
          <p:cNvPr id="19" name="Нижний колонтитул 18"/>
          <p:cNvSpPr>
            <a:spLocks noGrp="1"/>
          </p:cNvSpPr>
          <p:nvPr>
            <p:ph type="ftr" sz="quarter" idx="11"/>
          </p:nvPr>
        </p:nvSpPr>
        <p:spPr/>
        <p:txBody>
          <a:bodyPr/>
          <a:lstStyle/>
          <a:p>
            <a:pPr>
              <a:defRPr/>
            </a:pPr>
            <a:endParaRPr lang="ru-RU"/>
          </a:p>
        </p:txBody>
      </p:sp>
      <p:sp>
        <p:nvSpPr>
          <p:cNvPr id="27" name="Номер слайда 26"/>
          <p:cNvSpPr>
            <a:spLocks noGrp="1"/>
          </p:cNvSpPr>
          <p:nvPr>
            <p:ph type="sldNum" sz="quarter" idx="12"/>
          </p:nvPr>
        </p:nvSpPr>
        <p:spPr/>
        <p:txBody>
          <a:bodyPr/>
          <a:lstStyle/>
          <a:p>
            <a:pPr>
              <a:defRPr/>
            </a:pPr>
            <a:fld id="{4F7EB91E-1FAB-4F8F-949A-373579807E1E}"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0683D408-1CF2-449E-8A59-2CEBE3A5F041}" type="datetimeFigureOut">
              <a:rPr lang="ru-RU" smtClean="0"/>
              <a:pPr>
                <a:defRPr/>
              </a:pPr>
              <a:t>25.11.2013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32271216-D7AB-4F6B-B2BF-824AC5406AE4}" type="slidenum">
              <a:rPr lang="ru-RU" smtClean="0"/>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1D099741-FEA5-49E5-8F8A-BCDBE3E2899C}" type="datetimeFigureOut">
              <a:rPr lang="ru-RU" smtClean="0"/>
              <a:pPr>
                <a:defRPr/>
              </a:pPr>
              <a:t>25.11.2013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A10C8B2-A821-4545-9D72-A31026DAE62A}"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3CE08D36-7C81-440D-982B-C49235B40A1B}" type="datetimeFigureOut">
              <a:rPr lang="ru-RU" smtClean="0"/>
              <a:pPr>
                <a:defRPr/>
              </a:pPr>
              <a:t>25.11.2013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A3529AA1-42C8-4BB6-9B17-A5B0DDCF764E}" type="slidenum">
              <a:rPr lang="ru-RU" smtClean="0"/>
              <a:pPr>
                <a:defRPr/>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08146FE8-3370-492B-B867-0015F9C4D1FD}" type="datetimeFigureOut">
              <a:rPr lang="ru-RU" smtClean="0"/>
              <a:pPr>
                <a:defRPr/>
              </a:pPr>
              <a:t>25.11.2013</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B3710B8C-67D5-4703-AA6A-E554A1C01EEC}" type="slidenum">
              <a:rPr lang="ru-RU" smtClean="0"/>
              <a:pPr>
                <a:defRPr/>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B7F08B58-9BBC-465A-8F5E-F06D7A64B2D1}" type="datetimeFigureOut">
              <a:rPr lang="ru-RU" smtClean="0"/>
              <a:pPr>
                <a:defRPr/>
              </a:pPr>
              <a:t>25.11.2013</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83D1942E-5802-4C63-B65E-338D881847EB}" type="slidenum">
              <a:rPr lang="ru-RU" smtClean="0"/>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E7EA0D29-942D-4FB2-B615-0C53CF855191}" type="datetimeFigureOut">
              <a:rPr lang="ru-RU" smtClean="0"/>
              <a:pPr>
                <a:defRPr/>
              </a:pPr>
              <a:t>25.11.2013</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51CE12DC-B827-4299-83D0-115524F752C9}"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pPr>
              <a:defRPr/>
            </a:pPr>
            <a:fld id="{B378B42C-5BDD-4C0A-ACB2-B74875ACB8A2}" type="datetimeFigureOut">
              <a:rPr lang="ru-RU" smtClean="0"/>
              <a:pPr>
                <a:defRPr/>
              </a:pPr>
              <a:t>25.11.2013</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pPr>
              <a:defRPr/>
            </a:pPr>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pPr>
              <a:defRPr/>
            </a:pPr>
            <a:fld id="{8458746A-0AE4-4A9D-9122-C312399C797E}"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0D3E8B18-215E-4A38-87F5-83749AD103DD}" type="datetimeFigureOut">
              <a:rPr lang="ru-RU" smtClean="0"/>
              <a:pPr>
                <a:defRPr/>
              </a:pPr>
              <a:t>25.11.2013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81BB168B-9AB2-4A34-A035-F750DD856F66}" type="slidenum">
              <a:rPr lang="ru-RU" smtClean="0"/>
              <a:pPr>
                <a:defRPr/>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538177A4-92FD-429D-8DED-3DC8876A4728}" type="datetimeFigureOut">
              <a:rPr lang="ru-RU" smtClean="0"/>
              <a:pPr>
                <a:defRPr/>
              </a:pPr>
              <a:t>25.11.2013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a:xfrm>
            <a:off x="8077200" y="6356350"/>
            <a:ext cx="609600" cy="365125"/>
          </a:xfrm>
        </p:spPr>
        <p:txBody>
          <a:bodyPr/>
          <a:lstStyle/>
          <a:p>
            <a:pPr>
              <a:defRPr/>
            </a:pPr>
            <a:fld id="{799C9544-8242-462C-BAB7-DBE8E5EE1ACC}" type="slidenum">
              <a:rPr lang="ru-RU" smtClean="0"/>
              <a:pPr>
                <a:defRPr/>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E11706BA-66E3-4A10-929C-E7D7489463FC}" type="datetimeFigureOut">
              <a:rPr lang="ru-RU" smtClean="0"/>
              <a:pPr>
                <a:defRPr/>
              </a:pPr>
              <a:t>25.11.2013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CAF60E6-26BA-4B77-A730-425A4942B8B4}" type="slidenum">
              <a:rPr lang="ru-RU" smtClean="0"/>
              <a:pPr>
                <a:defRPr/>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6A27038F-56CB-4085-8D07-C318EDE0C3DC}" type="datetimeFigureOut">
              <a:rPr lang="ru-RU" smtClean="0"/>
              <a:pPr>
                <a:defRPr/>
              </a:pPr>
              <a:t>25.11.2013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E5BD7001-06AC-43E1-9902-7D0911EEF473}"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pPr>
              <a:defRPr/>
            </a:pPr>
            <a:fld id="{A21E2DA1-36F3-4CD5-B995-920AA2575C0F}" type="datetimeFigureOut">
              <a:rPr lang="ru-RU" smtClean="0"/>
              <a:pPr>
                <a:defRPr/>
              </a:pPr>
              <a:t>25.11.2013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DDDBCCBA-B7A4-4D73-AC71-A6E688E825DA}" type="slidenum">
              <a:rPr lang="ru-RU" smtClean="0"/>
              <a:pPr>
                <a:defRPr/>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pPr>
              <a:defRPr/>
            </a:pPr>
            <a:fld id="{1508B76C-A4A0-48A3-A499-05E0D2F2BC7D}" type="datetimeFigureOut">
              <a:rPr lang="ru-RU" smtClean="0"/>
              <a:pPr>
                <a:defRPr/>
              </a:pPr>
              <a:t>25.11.2013</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301B69EF-7F8C-4287-B5F0-D3DA31D4E016}" type="slidenum">
              <a:rPr lang="ru-RU" smtClean="0"/>
              <a:pPr>
                <a:defRPr/>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pPr>
              <a:defRPr/>
            </a:pPr>
            <a:fld id="{8CE2BBAA-522D-426D-8100-52D0341DD6C7}" type="datetimeFigureOut">
              <a:rPr lang="ru-RU" smtClean="0"/>
              <a:pPr>
                <a:defRPr/>
              </a:pPr>
              <a:t>25.11.2013</a:t>
            </a:fld>
            <a:endParaRPr lang="ru-RU"/>
          </a:p>
        </p:txBody>
      </p:sp>
      <p:sp>
        <p:nvSpPr>
          <p:cNvPr id="7" name="Номер слайда 6"/>
          <p:cNvSpPr>
            <a:spLocks noGrp="1"/>
          </p:cNvSpPr>
          <p:nvPr>
            <p:ph type="sldNum" sz="quarter" idx="11"/>
          </p:nvPr>
        </p:nvSpPr>
        <p:spPr/>
        <p:txBody>
          <a:bodyPr rtlCol="0"/>
          <a:lstStyle/>
          <a:p>
            <a:pPr>
              <a:defRPr/>
            </a:pPr>
            <a:fld id="{3FC6C932-6B83-4889-8C14-3969AED48AB1}" type="slidenum">
              <a:rPr lang="ru-RU" smtClean="0"/>
              <a:pPr>
                <a:defRPr/>
              </a:pPr>
              <a:t>‹#›</a:t>
            </a:fld>
            <a:endParaRPr lang="ru-RU"/>
          </a:p>
        </p:txBody>
      </p:sp>
      <p:sp>
        <p:nvSpPr>
          <p:cNvPr id="8" name="Нижний колонтитул 7"/>
          <p:cNvSpPr>
            <a:spLocks noGrp="1"/>
          </p:cNvSpPr>
          <p:nvPr>
            <p:ph type="ftr" sz="quarter" idx="12"/>
          </p:nvPr>
        </p:nvSpPr>
        <p:spPr/>
        <p:txBody>
          <a:bodyPr rtlCol="0"/>
          <a:lstStyle/>
          <a:p>
            <a:pPr>
              <a:defRPr/>
            </a:pP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A3724E76-C404-4D11-AFCF-89A91CEA4DB3}" type="datetimeFigureOut">
              <a:rPr lang="ru-RU" smtClean="0"/>
              <a:pPr>
                <a:defRPr/>
              </a:pPr>
              <a:t>25.11.2013</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A0E36EC1-A067-4A83-B43B-7B1ACEA539A8}"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pPr>
              <a:defRPr/>
            </a:pPr>
            <a:fld id="{39B3EDA7-6B8E-42FD-AFFF-4F72B91D63C0}" type="datetimeFigureOut">
              <a:rPr lang="ru-RU" smtClean="0"/>
              <a:pPr>
                <a:defRPr/>
              </a:pPr>
              <a:t>25.11.2013</a:t>
            </a:fld>
            <a:endParaRPr lang="ru-RU"/>
          </a:p>
        </p:txBody>
      </p:sp>
      <p:sp>
        <p:nvSpPr>
          <p:cNvPr id="22" name="Номер слайда 21"/>
          <p:cNvSpPr>
            <a:spLocks noGrp="1"/>
          </p:cNvSpPr>
          <p:nvPr>
            <p:ph type="sldNum" sz="quarter" idx="15"/>
          </p:nvPr>
        </p:nvSpPr>
        <p:spPr/>
        <p:txBody>
          <a:bodyPr rtlCol="0"/>
          <a:lstStyle/>
          <a:p>
            <a:pPr>
              <a:defRPr/>
            </a:pPr>
            <a:fld id="{5B59CC79-A267-4060-B447-D0F0DE6661B8}" type="slidenum">
              <a:rPr lang="ru-RU" smtClean="0"/>
              <a:pPr>
                <a:defRPr/>
              </a:pPr>
              <a:t>‹#›</a:t>
            </a:fld>
            <a:endParaRPr lang="ru-RU"/>
          </a:p>
        </p:txBody>
      </p:sp>
      <p:sp>
        <p:nvSpPr>
          <p:cNvPr id="23" name="Нижний колонтитул 22"/>
          <p:cNvSpPr>
            <a:spLocks noGrp="1"/>
          </p:cNvSpPr>
          <p:nvPr>
            <p:ph type="ftr" sz="quarter" idx="16"/>
          </p:nvPr>
        </p:nvSpPr>
        <p:spPr/>
        <p:txBody>
          <a:bodyPr rtlCol="0"/>
          <a:lstStyle/>
          <a:p>
            <a:pPr>
              <a:defRPr/>
            </a:pPr>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pPr>
              <a:defRPr/>
            </a:pPr>
            <a:fld id="{FC54E878-E980-4C34-BF05-906921B72576}" type="datetimeFigureOut">
              <a:rPr lang="ru-RU" smtClean="0"/>
              <a:pPr>
                <a:defRPr/>
              </a:pPr>
              <a:t>25.11.2013</a:t>
            </a:fld>
            <a:endParaRPr lang="ru-RU"/>
          </a:p>
        </p:txBody>
      </p:sp>
      <p:sp>
        <p:nvSpPr>
          <p:cNvPr id="18" name="Номер слайда 17"/>
          <p:cNvSpPr>
            <a:spLocks noGrp="1"/>
          </p:cNvSpPr>
          <p:nvPr>
            <p:ph type="sldNum" sz="quarter" idx="11"/>
          </p:nvPr>
        </p:nvSpPr>
        <p:spPr/>
        <p:txBody>
          <a:bodyPr rtlCol="0"/>
          <a:lstStyle/>
          <a:p>
            <a:pPr>
              <a:defRPr/>
            </a:pPr>
            <a:fld id="{5644156E-0D0F-4294-9E85-82CFD2ED5668}" type="slidenum">
              <a:rPr lang="ru-RU" smtClean="0"/>
              <a:pPr>
                <a:defRPr/>
              </a:pPr>
              <a:t>‹#›</a:t>
            </a:fld>
            <a:endParaRPr lang="ru-RU"/>
          </a:p>
        </p:txBody>
      </p:sp>
      <p:sp>
        <p:nvSpPr>
          <p:cNvPr id="21" name="Нижний колонтитул 20"/>
          <p:cNvSpPr>
            <a:spLocks noGrp="1"/>
          </p:cNvSpPr>
          <p:nvPr>
            <p:ph type="ftr" sz="quarter" idx="12"/>
          </p:nvPr>
        </p:nvSpPr>
        <p:spPr/>
        <p:txBody>
          <a:bodyPr rtlCol="0"/>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fld id="{E4B74AE6-1197-425D-A1AC-0D8BAC958F22}" type="datetimeFigureOut">
              <a:rPr lang="ru-RU" smtClean="0"/>
              <a:pPr>
                <a:defRPr/>
              </a:pPr>
              <a:t>25.11.2013</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14E5D0BF-6215-4C1A-893C-B1D6F3D76D17}"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E4B74AE6-1197-425D-A1AC-0D8BAC958F22}" type="datetimeFigureOut">
              <a:rPr lang="ru-RU" smtClean="0"/>
              <a:pPr>
                <a:defRPr/>
              </a:pPr>
              <a:t>25.11.2013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14E5D0BF-6215-4C1A-893C-B1D6F3D76D17}" type="slidenum">
              <a:rPr lang="ru-RU" smtClean="0"/>
              <a:pPr>
                <a:defRPr/>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E4B74AE6-1197-425D-A1AC-0D8BAC958F22}" type="datetimeFigureOut">
              <a:rPr lang="ru-RU" smtClean="0"/>
              <a:pPr>
                <a:defRPr/>
              </a:pPr>
              <a:t>25.11.2013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14E5D0BF-6215-4C1A-893C-B1D6F3D76D17}" type="slidenum">
              <a:rPr lang="ru-RU" smtClean="0"/>
              <a:pPr>
                <a:defRPr/>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g"/><Relationship Id="rId2" Type="http://schemas.openxmlformats.org/officeDocument/2006/relationships/image" Target="../media/image32.jpeg"/><Relationship Id="rId1" Type="http://schemas.openxmlformats.org/officeDocument/2006/relationships/slideLayout" Target="../slideLayouts/slideLayout13.x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22.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g"/><Relationship Id="rId1" Type="http://schemas.openxmlformats.org/officeDocument/2006/relationships/slideLayout" Target="../slideLayouts/slideLayout13.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g"/></Relationships>
</file>

<file path=ppt/slides/_rels/slide2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4.xml"/><Relationship Id="rId5" Type="http://schemas.openxmlformats.org/officeDocument/2006/relationships/image" Target="../media/image53.jpeg"/><Relationship Id="rId4" Type="http://schemas.openxmlformats.org/officeDocument/2006/relationships/image" Target="../media/image52.jpeg"/></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4.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4.xml"/><Relationship Id="rId4" Type="http://schemas.openxmlformats.org/officeDocument/2006/relationships/image" Target="../media/image62.jpeg"/></Relationships>
</file>

<file path=ppt/slides/_rels/slide3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4.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3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4.xml"/><Relationship Id="rId5" Type="http://schemas.openxmlformats.org/officeDocument/2006/relationships/image" Target="../media/image71.jpeg"/><Relationship Id="rId4" Type="http://schemas.openxmlformats.org/officeDocument/2006/relationships/image" Target="../media/image70.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gif"/><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jpg"/><Relationship Id="rId9" Type="http://schemas.openxmlformats.org/officeDocument/2006/relationships/image" Target="../media/image2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620688"/>
            <a:ext cx="8215312" cy="2214563"/>
          </a:xfrm>
        </p:spPr>
        <p:txBody>
          <a:bodyPr>
            <a:normAutofit fontScale="90000"/>
          </a:bodyPr>
          <a:lstStyle/>
          <a:p>
            <a:pPr algn="ctr" eaLnBrk="1" fontAlgn="auto" hangingPunct="1">
              <a:spcAft>
                <a:spcPts val="0"/>
              </a:spcAft>
              <a:defRPr/>
            </a:pPr>
            <a:r>
              <a:rPr lang="ru-RU" b="1" dirty="0" smtClean="0">
                <a:solidFill>
                  <a:schemeClr val="accent1">
                    <a:lumMod val="50000"/>
                  </a:schemeClr>
                </a:solidFill>
              </a:rPr>
              <a:t>презентация открытого урока</a:t>
            </a:r>
            <a:r>
              <a:rPr lang="ru-RU" sz="3600" b="1" dirty="0" smtClean="0">
                <a:solidFill>
                  <a:schemeClr val="accent1">
                    <a:lumMod val="50000"/>
                  </a:schemeClr>
                </a:solidFill>
              </a:rPr>
              <a:t> </a:t>
            </a:r>
            <a:r>
              <a:rPr lang="ru-RU" sz="3600" dirty="0">
                <a:solidFill>
                  <a:schemeClr val="bg1">
                    <a:lumMod val="95000"/>
                  </a:schemeClr>
                </a:solidFill>
              </a:rPr>
              <a:t/>
            </a:r>
            <a:br>
              <a:rPr lang="ru-RU" sz="3600" dirty="0">
                <a:solidFill>
                  <a:schemeClr val="bg1">
                    <a:lumMod val="95000"/>
                  </a:schemeClr>
                </a:solidFill>
              </a:rPr>
            </a:br>
            <a:r>
              <a:rPr lang="en-US" sz="3600" dirty="0" smtClean="0">
                <a:solidFill>
                  <a:srgbClr val="C00000"/>
                </a:solidFill>
              </a:rPr>
              <a:t>“</a:t>
            </a:r>
            <a:r>
              <a:rPr lang="ru-RU" sz="3600" dirty="0" smtClean="0">
                <a:solidFill>
                  <a:srgbClr val="C00000"/>
                </a:solidFill>
              </a:rPr>
              <a:t>дымковские игрушки</a:t>
            </a:r>
            <a:r>
              <a:rPr lang="en-US" sz="3600" dirty="0" smtClean="0">
                <a:solidFill>
                  <a:srgbClr val="C00000"/>
                </a:solidFill>
              </a:rPr>
              <a:t>”</a:t>
            </a:r>
            <a:r>
              <a:rPr lang="ru-RU" sz="3600" b="1" dirty="0" smtClean="0">
                <a:solidFill>
                  <a:srgbClr val="C00000"/>
                </a:solidFill>
              </a:rPr>
              <a:t> </a:t>
            </a:r>
            <a:br>
              <a:rPr lang="ru-RU" sz="3600" b="1" dirty="0" smtClean="0">
                <a:solidFill>
                  <a:srgbClr val="C00000"/>
                </a:solidFill>
              </a:rPr>
            </a:br>
            <a:r>
              <a:rPr lang="ru-RU" sz="1300" b="1" dirty="0" smtClean="0">
                <a:solidFill>
                  <a:srgbClr val="C00000"/>
                </a:solidFill>
              </a:rPr>
              <a:t/>
            </a:r>
            <a:br>
              <a:rPr lang="ru-RU" sz="1300" b="1" dirty="0" smtClean="0">
                <a:solidFill>
                  <a:srgbClr val="C00000"/>
                </a:solidFill>
              </a:rPr>
            </a:br>
            <a:r>
              <a:rPr lang="ru-RU" sz="1300" dirty="0">
                <a:solidFill>
                  <a:srgbClr val="C00000"/>
                </a:solidFill>
              </a:rPr>
              <a:t/>
            </a:r>
            <a:br>
              <a:rPr lang="ru-RU" sz="1300" dirty="0">
                <a:solidFill>
                  <a:srgbClr val="C00000"/>
                </a:solidFill>
              </a:rPr>
            </a:br>
            <a:r>
              <a:rPr lang="ru-RU" sz="3600" dirty="0" err="1" smtClean="0">
                <a:solidFill>
                  <a:srgbClr val="C00000"/>
                </a:solidFill>
              </a:rPr>
              <a:t>гбоудод</a:t>
            </a:r>
            <a:r>
              <a:rPr lang="ru-RU" sz="3600" dirty="0" smtClean="0">
                <a:solidFill>
                  <a:srgbClr val="C00000"/>
                </a:solidFill>
              </a:rPr>
              <a:t> </a:t>
            </a:r>
            <a:r>
              <a:rPr lang="ru-RU" sz="3600" dirty="0" err="1" smtClean="0">
                <a:solidFill>
                  <a:srgbClr val="C00000"/>
                </a:solidFill>
              </a:rPr>
              <a:t>ддт</a:t>
            </a:r>
            <a:r>
              <a:rPr lang="ru-RU" sz="3600" dirty="0" smtClean="0">
                <a:solidFill>
                  <a:srgbClr val="C00000"/>
                </a:solidFill>
              </a:rPr>
              <a:t> </a:t>
            </a:r>
            <a:r>
              <a:rPr lang="en-US" sz="3600" dirty="0" smtClean="0">
                <a:solidFill>
                  <a:srgbClr val="C00000"/>
                </a:solidFill>
              </a:rPr>
              <a:t>“</a:t>
            </a:r>
            <a:r>
              <a:rPr lang="ru-RU" sz="3600" dirty="0" err="1" smtClean="0">
                <a:solidFill>
                  <a:srgbClr val="C00000"/>
                </a:solidFill>
              </a:rPr>
              <a:t>ораниенбаум</a:t>
            </a:r>
            <a:r>
              <a:rPr lang="en-US" sz="3600" dirty="0" smtClean="0">
                <a:solidFill>
                  <a:srgbClr val="C00000"/>
                </a:solidFill>
              </a:rPr>
              <a:t>”</a:t>
            </a:r>
            <a:r>
              <a:rPr lang="ru-RU" sz="3600" dirty="0" smtClean="0">
                <a:solidFill>
                  <a:srgbClr val="C00000"/>
                </a:solidFill>
              </a:rPr>
              <a:t/>
            </a:r>
            <a:br>
              <a:rPr lang="ru-RU" sz="3600" dirty="0" smtClean="0">
                <a:solidFill>
                  <a:srgbClr val="C00000"/>
                </a:solidFill>
              </a:rPr>
            </a:br>
            <a:r>
              <a:rPr lang="ru-RU" sz="3600" dirty="0" smtClean="0">
                <a:solidFill>
                  <a:srgbClr val="C00000"/>
                </a:solidFill>
              </a:rPr>
              <a:t>преподаватель</a:t>
            </a:r>
            <a:r>
              <a:rPr lang="en-US" sz="3600" dirty="0" smtClean="0">
                <a:solidFill>
                  <a:srgbClr val="C00000"/>
                </a:solidFill>
              </a:rPr>
              <a:t>:</a:t>
            </a:r>
            <a:r>
              <a:rPr lang="ru-RU" sz="3600" dirty="0" smtClean="0">
                <a:solidFill>
                  <a:srgbClr val="C00000"/>
                </a:solidFill>
              </a:rPr>
              <a:t> Приходько И.В.</a:t>
            </a:r>
            <a:endParaRPr lang="ru-RU" sz="3600" b="1" dirty="0">
              <a:solidFill>
                <a:srgbClr val="C00000"/>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15816" y="3212976"/>
            <a:ext cx="3677207" cy="273059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1440"/>
            <a:ext cx="7467600" cy="1143000"/>
          </a:xfrm>
        </p:spPr>
        <p:txBody>
          <a:bodyPr/>
          <a:lstStyle/>
          <a:p>
            <a:pPr algn="ctr"/>
            <a:r>
              <a:rPr lang="ru-RU" dirty="0">
                <a:solidFill>
                  <a:srgbClr val="FF0000"/>
                </a:solidFill>
              </a:rPr>
              <a:t>ОБЛАСТЬ ПРИМЕНЕНИЯ</a:t>
            </a:r>
          </a:p>
        </p:txBody>
      </p:sp>
      <p:sp>
        <p:nvSpPr>
          <p:cNvPr id="3" name="Объект 2"/>
          <p:cNvSpPr>
            <a:spLocks noGrp="1"/>
          </p:cNvSpPr>
          <p:nvPr>
            <p:ph sz="quarter" idx="1"/>
          </p:nvPr>
        </p:nvSpPr>
        <p:spPr>
          <a:xfrm>
            <a:off x="395536" y="404664"/>
            <a:ext cx="7467600" cy="6552728"/>
          </a:xfrm>
        </p:spPr>
        <p:txBody>
          <a:bodyPr>
            <a:normAutofit/>
          </a:bodyPr>
          <a:lstStyle/>
          <a:p>
            <a:r>
              <a:rPr lang="ru-RU" dirty="0"/>
              <a:t>Есть игрушки, которыми играют, а есть игрушки, которыми украшают свои жилища, их берегут. Давным-давно, тысячи лет назад, люди не могли объяснить происхождение многих явлений. И народ верил, фигурки животных и людей помогают им защитить себя и свой дом от злых духов. Эти игрушки называются оберегами. Птицы прогоняли силы тьмы, несли свет и радость. Женская фигурка с детьми оберегала мать с детьми от несчастья и болезней. </a:t>
            </a:r>
          </a:p>
          <a:p>
            <a:endParaRPr lang="ru-RU" dirty="0"/>
          </a:p>
          <a:p>
            <a:r>
              <a:rPr lang="ru-RU" sz="1200" dirty="0"/>
              <a:t>СНАЧАЛА ЯЗЫЧЕСКОЕ БОЖЕСТВО</a:t>
            </a:r>
          </a:p>
          <a:p>
            <a:r>
              <a:rPr lang="ru-RU" sz="1200" dirty="0" smtClean="0"/>
              <a:t>ИГРУШКА</a:t>
            </a:r>
            <a:endParaRPr lang="ru-RU" sz="1200" dirty="0"/>
          </a:p>
          <a:p>
            <a:r>
              <a:rPr lang="ru-RU" sz="1200" dirty="0" smtClean="0"/>
              <a:t>ОБЕРЕГ</a:t>
            </a:r>
            <a:endParaRPr lang="ru-RU" sz="1200" dirty="0"/>
          </a:p>
          <a:p>
            <a:r>
              <a:rPr lang="ru-RU" sz="1200" dirty="0"/>
              <a:t>СУВЕНИР</a:t>
            </a:r>
          </a:p>
          <a:p>
            <a:r>
              <a:rPr lang="ru-RU" sz="1200" dirty="0"/>
              <a:t>ЭЛЕМЕНТ УКРАШЕНИЯ</a:t>
            </a:r>
          </a:p>
          <a:p>
            <a:r>
              <a:rPr lang="ru-RU" sz="1200" dirty="0"/>
              <a:t>ПОДАРОК</a:t>
            </a:r>
          </a:p>
          <a:p>
            <a:r>
              <a:rPr lang="ru-RU" sz="1200" dirty="0"/>
              <a:t>ПРАЗДНИЧНЫЕ СВИСТУЛЬКИ</a:t>
            </a:r>
          </a:p>
          <a:p>
            <a:endParaRPr lang="ru-RU" sz="1200" dirty="0"/>
          </a:p>
        </p:txBody>
      </p:sp>
      <p:pic>
        <p:nvPicPr>
          <p:cNvPr id="4" name="Рисунок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24128" y="4293095"/>
            <a:ext cx="1584176" cy="2368343"/>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89375" y="3181350"/>
            <a:ext cx="13652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2"/>
          <p:cNvSpPr>
            <a:spLocks noChangeArrowheads="1"/>
          </p:cNvSpPr>
          <p:nvPr/>
        </p:nvSpPr>
        <p:spPr bwMode="auto">
          <a:xfrm>
            <a:off x="3932238" y="3245644"/>
            <a:ext cx="1279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800" b="0" i="0" u="none" strike="noStrike" kern="1200" cap="none" spc="0" normalizeH="0" baseline="0" noProof="0">
                <a:ln>
                  <a:noFill/>
                </a:ln>
                <a:solidFill>
                  <a:srgbClr val="FFFFFF"/>
                </a:solidFill>
                <a:effectLst/>
                <a:uLnTx/>
                <a:uFillTx/>
                <a:latin typeface="Times New Roman" pitchFamily="18" charset="0"/>
                <a:ea typeface="+mn-ea"/>
                <a:cs typeface="+mn-cs"/>
              </a:rPr>
              <a:t>ПОДАРОК</a:t>
            </a:r>
          </a:p>
        </p:txBody>
      </p:sp>
      <p:cxnSp>
        <p:nvCxnSpPr>
          <p:cNvPr id="8" name="Прямая со стрелкой 7"/>
          <p:cNvCxnSpPr/>
          <p:nvPr/>
        </p:nvCxnSpPr>
        <p:spPr>
          <a:xfrm flipH="1">
            <a:off x="3707904" y="5013176"/>
            <a:ext cx="1872208"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flipH="1">
            <a:off x="1691680" y="5301208"/>
            <a:ext cx="3888432"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a:off x="1475656" y="5589240"/>
            <a:ext cx="4032448"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H="1">
            <a:off x="1691680" y="5805264"/>
            <a:ext cx="38164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a:off x="2771800" y="6165304"/>
            <a:ext cx="26642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H="1">
            <a:off x="1691680" y="6381328"/>
            <a:ext cx="37444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H="1">
            <a:off x="3419872" y="6661438"/>
            <a:ext cx="20162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4962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quarter" idx="1"/>
          </p:nvPr>
        </p:nvSpPr>
        <p:spPr/>
        <p:txBody>
          <a:bodyPr>
            <a:normAutofit fontScale="70000" lnSpcReduction="20000"/>
          </a:bodyPr>
          <a:lstStyle/>
          <a:p>
            <a:r>
              <a:rPr lang="ru-RU" dirty="0"/>
              <a:t>Цель проекта:</a:t>
            </a:r>
          </a:p>
          <a:p>
            <a:r>
              <a:rPr lang="ru-RU" dirty="0"/>
              <a:t>     Способствовать эстетическому воспитанию младших школьников. Воспитывать уважение, восхищение художественным мастерством умельцев, обобщить знание о дымковской игрушке. Создать </a:t>
            </a:r>
            <a:r>
              <a:rPr lang="ru-RU" dirty="0" smtClean="0"/>
              <a:t>изображение дымковской игрушки</a:t>
            </a:r>
            <a:r>
              <a:rPr lang="en-US" dirty="0" smtClean="0"/>
              <a:t>”</a:t>
            </a:r>
            <a:r>
              <a:rPr lang="ru-RU" dirty="0"/>
              <a:t>Б</a:t>
            </a:r>
            <a:r>
              <a:rPr lang="ru-RU" dirty="0" smtClean="0"/>
              <a:t>арыня-щеголиха</a:t>
            </a:r>
            <a:r>
              <a:rPr lang="en-US" dirty="0" smtClean="0"/>
              <a:t>”</a:t>
            </a:r>
            <a:r>
              <a:rPr lang="ru-RU" dirty="0" smtClean="0"/>
              <a:t> акварелью.</a:t>
            </a:r>
            <a:endParaRPr lang="ru-RU" dirty="0"/>
          </a:p>
          <a:p>
            <a:endParaRPr lang="ru-RU" dirty="0"/>
          </a:p>
          <a:p>
            <a:r>
              <a:rPr lang="ru-RU" dirty="0"/>
              <a:t>Задачи проекта:</a:t>
            </a:r>
          </a:p>
          <a:p>
            <a:endParaRPr lang="ru-RU" dirty="0"/>
          </a:p>
          <a:p>
            <a:r>
              <a:rPr lang="ru-RU" dirty="0"/>
              <a:t>1.Изучить истоки дымковской игрушки.</a:t>
            </a:r>
          </a:p>
          <a:p>
            <a:r>
              <a:rPr lang="ru-RU" dirty="0"/>
              <a:t>2.Выявить разнообразие форм геометрических орнаментов,  цветовую гамму.</a:t>
            </a:r>
          </a:p>
          <a:p>
            <a:pPr marL="0" indent="0">
              <a:buNone/>
            </a:pPr>
            <a:endParaRPr lang="ru-RU" dirty="0"/>
          </a:p>
          <a:p>
            <a:r>
              <a:rPr lang="ru-RU" dirty="0"/>
              <a:t>3</a:t>
            </a:r>
            <a:r>
              <a:rPr lang="ru-RU" dirty="0" smtClean="0"/>
              <a:t>.Развивать </a:t>
            </a:r>
            <a:r>
              <a:rPr lang="ru-RU" dirty="0"/>
              <a:t>художественный вкус учащихся. Учить видеть красоту и выразительность образной передачи жизни в игрушках отдаленного прошлого  и современности.</a:t>
            </a:r>
          </a:p>
          <a:p>
            <a:r>
              <a:rPr lang="ru-RU" dirty="0"/>
              <a:t>4</a:t>
            </a:r>
            <a:r>
              <a:rPr lang="ru-RU" dirty="0" smtClean="0"/>
              <a:t>.Воспитывать </a:t>
            </a:r>
            <a:r>
              <a:rPr lang="ru-RU" dirty="0"/>
              <a:t>интерес к народному творчеству и бережное отношение к традициям народа.</a:t>
            </a:r>
          </a:p>
          <a:p>
            <a:r>
              <a:rPr lang="ru-RU" dirty="0"/>
              <a:t>   </a:t>
            </a:r>
          </a:p>
          <a:p>
            <a:endParaRPr lang="ru-RU" dirty="0"/>
          </a:p>
          <a:p>
            <a:endParaRPr lang="ru-RU" dirty="0"/>
          </a:p>
        </p:txBody>
      </p:sp>
    </p:spTree>
    <p:extLst>
      <p:ext uri="{BB962C8B-B14F-4D97-AF65-F5344CB8AC3E}">
        <p14:creationId xmlns:p14="http://schemas.microsoft.com/office/powerpoint/2010/main" val="3589992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rPr>
              <a:t>ПЛАН ЗАНЯТИЯ</a:t>
            </a:r>
            <a:endParaRPr lang="ru-RU" dirty="0">
              <a:solidFill>
                <a:srgbClr val="FF0000"/>
              </a:solidFill>
            </a:endParaRPr>
          </a:p>
        </p:txBody>
      </p:sp>
      <p:sp>
        <p:nvSpPr>
          <p:cNvPr id="3" name="Объект 2"/>
          <p:cNvSpPr>
            <a:spLocks noGrp="1"/>
          </p:cNvSpPr>
          <p:nvPr>
            <p:ph sz="quarter" idx="1"/>
          </p:nvPr>
        </p:nvSpPr>
        <p:spPr/>
        <p:txBody>
          <a:bodyPr>
            <a:normAutofit fontScale="62500" lnSpcReduction="20000"/>
          </a:bodyPr>
          <a:lstStyle/>
          <a:p>
            <a:r>
              <a:rPr lang="ru-RU" dirty="0"/>
              <a:t>Реализация проекта:</a:t>
            </a:r>
          </a:p>
          <a:p>
            <a:r>
              <a:rPr lang="ru-RU" u="sng" dirty="0"/>
              <a:t>I этап – поисково-исследовательский</a:t>
            </a:r>
            <a:r>
              <a:rPr lang="ru-RU" dirty="0"/>
              <a:t>:</a:t>
            </a:r>
          </a:p>
          <a:p>
            <a:r>
              <a:rPr lang="ru-RU" dirty="0"/>
              <a:t>- узнать историю зарождения народных промыслов на Руси;</a:t>
            </a:r>
          </a:p>
          <a:p>
            <a:r>
              <a:rPr lang="ru-RU" dirty="0"/>
              <a:t>- изучить историю дымковской игрушки, проследить её развитие;</a:t>
            </a:r>
          </a:p>
          <a:p>
            <a:r>
              <a:rPr lang="ru-RU" dirty="0"/>
              <a:t> - узнать откуда пришла к нам забавна и красочная дымковская игрушка;</a:t>
            </a:r>
          </a:p>
          <a:p>
            <a:r>
              <a:rPr lang="ru-RU" dirty="0"/>
              <a:t>- изучить узоры при росписи игрушки;</a:t>
            </a:r>
          </a:p>
          <a:p>
            <a:r>
              <a:rPr lang="ru-RU" dirty="0"/>
              <a:t>- продумать свой узор.</a:t>
            </a:r>
          </a:p>
          <a:p>
            <a:pPr marL="0" indent="0">
              <a:buNone/>
            </a:pPr>
            <a:r>
              <a:rPr lang="ru-RU" dirty="0"/>
              <a:t> </a:t>
            </a:r>
            <a:r>
              <a:rPr lang="ru-RU" dirty="0" smtClean="0"/>
              <a:t>      </a:t>
            </a:r>
            <a:r>
              <a:rPr lang="ru-RU" u="sng" dirty="0" smtClean="0"/>
              <a:t>II </a:t>
            </a:r>
            <a:r>
              <a:rPr lang="ru-RU" u="sng" dirty="0"/>
              <a:t>этап – практический:</a:t>
            </a:r>
          </a:p>
          <a:p>
            <a:r>
              <a:rPr lang="ru-RU" dirty="0"/>
              <a:t>- изготовление </a:t>
            </a:r>
            <a:r>
              <a:rPr lang="ru-RU" dirty="0" smtClean="0"/>
              <a:t>(дети рисуют</a:t>
            </a:r>
            <a:r>
              <a:rPr lang="en-US" dirty="0" smtClean="0"/>
              <a:t>)</a:t>
            </a:r>
            <a:r>
              <a:rPr lang="ru-RU" dirty="0" smtClean="0"/>
              <a:t> </a:t>
            </a:r>
            <a:r>
              <a:rPr lang="ru-RU" dirty="0"/>
              <a:t>дымковской игрушки;</a:t>
            </a:r>
          </a:p>
          <a:p>
            <a:r>
              <a:rPr lang="ru-RU" dirty="0" smtClean="0"/>
              <a:t>I</a:t>
            </a:r>
            <a:r>
              <a:rPr lang="en-US" dirty="0" smtClean="0"/>
              <a:t>II</a:t>
            </a:r>
            <a:r>
              <a:rPr lang="ru-RU" dirty="0" smtClean="0"/>
              <a:t> </a:t>
            </a:r>
            <a:r>
              <a:rPr lang="ru-RU" dirty="0"/>
              <a:t>этап – редакционный:</a:t>
            </a:r>
          </a:p>
          <a:p>
            <a:r>
              <a:rPr lang="ru-RU" dirty="0"/>
              <a:t>- роспись дымковской игрушки</a:t>
            </a:r>
            <a:r>
              <a:rPr lang="ru-RU" dirty="0" smtClean="0"/>
              <a:t>:</a:t>
            </a:r>
            <a:endParaRPr lang="ru-RU" dirty="0"/>
          </a:p>
          <a:p>
            <a:r>
              <a:rPr lang="ru-RU" dirty="0"/>
              <a:t>IV этап – заключительный:</a:t>
            </a:r>
          </a:p>
          <a:p>
            <a:r>
              <a:rPr lang="ru-RU" dirty="0"/>
              <a:t>-оформить выставку «Дымковская игрушка»; Ожидаемые</a:t>
            </a:r>
          </a:p>
          <a:p>
            <a:r>
              <a:rPr lang="ru-RU" dirty="0"/>
              <a:t>результаты:</a:t>
            </a:r>
          </a:p>
          <a:p>
            <a:r>
              <a:rPr lang="ru-RU" dirty="0"/>
              <a:t>Создать коллекцию дымковских игрушек, сделанных своими руками и пригласить родителей на выставку, оценить творчество своих детей.</a:t>
            </a:r>
          </a:p>
          <a:p>
            <a:endParaRPr lang="ru-RU" dirty="0"/>
          </a:p>
          <a:p>
            <a:endParaRPr lang="ru-RU" dirty="0"/>
          </a:p>
          <a:p>
            <a:endParaRPr lang="ru-RU" dirty="0"/>
          </a:p>
        </p:txBody>
      </p:sp>
    </p:spTree>
    <p:extLst>
      <p:ext uri="{BB962C8B-B14F-4D97-AF65-F5344CB8AC3E}">
        <p14:creationId xmlns:p14="http://schemas.microsoft.com/office/powerpoint/2010/main" val="3804123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57200" y="116632"/>
            <a:ext cx="7467600" cy="4873752"/>
          </a:xfrm>
        </p:spPr>
        <p:txBody>
          <a:bodyPr>
            <a:normAutofit fontScale="25000" lnSpcReduction="20000"/>
          </a:bodyPr>
          <a:lstStyle/>
          <a:p>
            <a:pPr algn="ctr"/>
            <a:r>
              <a:rPr lang="ru-RU" sz="6400" dirty="0">
                <a:solidFill>
                  <a:srgbClr val="FF0000"/>
                </a:solidFill>
              </a:rPr>
              <a:t>План занятия:</a:t>
            </a:r>
          </a:p>
          <a:p>
            <a:endParaRPr lang="ru-RU" sz="6000" dirty="0"/>
          </a:p>
          <a:p>
            <a:r>
              <a:rPr lang="ru-RU" sz="6000" dirty="0"/>
              <a:t>Продолжительность занятия 45 мин</a:t>
            </a:r>
          </a:p>
          <a:p>
            <a:r>
              <a:rPr lang="ru-RU" sz="6000" dirty="0"/>
              <a:t>Возраст учащихся-9-12 лет</a:t>
            </a:r>
          </a:p>
          <a:p>
            <a:r>
              <a:rPr lang="ru-RU" sz="6000" dirty="0"/>
              <a:t>1 этап. </a:t>
            </a:r>
            <a:r>
              <a:rPr lang="ru-RU" sz="6000" dirty="0" err="1"/>
              <a:t>Органнизационный</a:t>
            </a:r>
            <a:r>
              <a:rPr lang="ru-RU" sz="6000" dirty="0"/>
              <a:t> момент-2 мин.</a:t>
            </a:r>
          </a:p>
          <a:p>
            <a:endParaRPr lang="ru-RU" sz="6000" dirty="0"/>
          </a:p>
          <a:p>
            <a:r>
              <a:rPr lang="ru-RU" sz="6000" dirty="0"/>
              <a:t>2 этап. Введение в тему занятия-3 мин.</a:t>
            </a:r>
          </a:p>
          <a:p>
            <a:endParaRPr lang="ru-RU" sz="6000" dirty="0"/>
          </a:p>
          <a:p>
            <a:r>
              <a:rPr lang="ru-RU" sz="6000" dirty="0"/>
              <a:t>3 этап. Объяснение темы занятия-8 мин.</a:t>
            </a:r>
          </a:p>
          <a:p>
            <a:r>
              <a:rPr lang="ru-RU" sz="6000" dirty="0"/>
              <a:t>-Беседа;</a:t>
            </a:r>
          </a:p>
          <a:p>
            <a:r>
              <a:rPr lang="ru-RU" sz="6000" dirty="0"/>
              <a:t>-Презентация;</a:t>
            </a:r>
          </a:p>
          <a:p>
            <a:r>
              <a:rPr lang="ru-RU" sz="6000" dirty="0"/>
              <a:t>-Анализ образца;</a:t>
            </a:r>
          </a:p>
          <a:p>
            <a:r>
              <a:rPr lang="ru-RU" sz="6000" dirty="0"/>
              <a:t>-План работы на занятии</a:t>
            </a:r>
          </a:p>
          <a:p>
            <a:endParaRPr lang="ru-RU" sz="6000" dirty="0"/>
          </a:p>
          <a:p>
            <a:r>
              <a:rPr lang="ru-RU" sz="6000" dirty="0"/>
              <a:t>4 этап. Практическая работа-15 мин.</a:t>
            </a:r>
          </a:p>
          <a:p>
            <a:r>
              <a:rPr lang="ru-RU" sz="6000" dirty="0"/>
              <a:t>-Правила техники </a:t>
            </a:r>
            <a:r>
              <a:rPr lang="ru-RU" sz="6000" dirty="0" err="1"/>
              <a:t>безопастности</a:t>
            </a:r>
            <a:r>
              <a:rPr lang="ru-RU" sz="6000" dirty="0"/>
              <a:t>;</a:t>
            </a:r>
          </a:p>
          <a:p>
            <a:r>
              <a:rPr lang="ru-RU" sz="6000" dirty="0"/>
              <a:t>-Изготовление изделия (индивидуальная работа).</a:t>
            </a:r>
          </a:p>
          <a:p>
            <a:r>
              <a:rPr lang="ru-RU" sz="6000" dirty="0"/>
              <a:t>5 этап. </a:t>
            </a:r>
          </a:p>
          <a:p>
            <a:r>
              <a:rPr lang="ru-RU" sz="6000" dirty="0"/>
              <a:t>-Физ. Минутка -3 мин.</a:t>
            </a:r>
          </a:p>
          <a:p>
            <a:r>
              <a:rPr lang="ru-RU" sz="6000" dirty="0"/>
              <a:t>6 этап.</a:t>
            </a:r>
          </a:p>
          <a:p>
            <a:r>
              <a:rPr lang="ru-RU" sz="6000" dirty="0"/>
              <a:t>-Практическая работа-10 мин.</a:t>
            </a:r>
          </a:p>
          <a:p>
            <a:r>
              <a:rPr lang="ru-RU" sz="6000" dirty="0"/>
              <a:t>7 этап.</a:t>
            </a:r>
          </a:p>
          <a:p>
            <a:r>
              <a:rPr lang="ru-RU" sz="6000" dirty="0"/>
              <a:t>-Подведение итогов -2 мин.</a:t>
            </a:r>
          </a:p>
          <a:p>
            <a:r>
              <a:rPr lang="ru-RU" sz="6000" dirty="0"/>
              <a:t>8 этап.</a:t>
            </a:r>
          </a:p>
          <a:p>
            <a:r>
              <a:rPr lang="ru-RU" sz="6000" dirty="0"/>
              <a:t>-Организационный момент -2 мин</a:t>
            </a:r>
            <a:r>
              <a:rPr lang="ru-RU" sz="4900" dirty="0"/>
              <a:t>.</a:t>
            </a:r>
          </a:p>
        </p:txBody>
      </p:sp>
    </p:spTree>
    <p:extLst>
      <p:ext uri="{BB962C8B-B14F-4D97-AF65-F5344CB8AC3E}">
        <p14:creationId xmlns:p14="http://schemas.microsoft.com/office/powerpoint/2010/main" val="4017831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       О ДЫМКОВСКОЙ ИГРУШКЕ</a:t>
            </a:r>
            <a:endParaRPr lang="ru-RU" dirty="0">
              <a:solidFill>
                <a:srgbClr val="FF0000"/>
              </a:solidFill>
            </a:endParaRPr>
          </a:p>
        </p:txBody>
      </p:sp>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a:ext>
            </a:extLst>
          </a:blip>
          <a:stretch>
            <a:fillRect/>
          </a:stretch>
        </p:blipFill>
        <p:spPr>
          <a:xfrm>
            <a:off x="941917" y="1600200"/>
            <a:ext cx="6498166" cy="4873625"/>
          </a:xfrm>
        </p:spPr>
      </p:pic>
    </p:spTree>
    <p:extLst>
      <p:ext uri="{BB962C8B-B14F-4D97-AF65-F5344CB8AC3E}">
        <p14:creationId xmlns:p14="http://schemas.microsoft.com/office/powerpoint/2010/main" val="260632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7424"/>
            <a:ext cx="7467600" cy="1143000"/>
          </a:xfrm>
        </p:spPr>
        <p:txBody>
          <a:bodyPr/>
          <a:lstStyle/>
          <a:p>
            <a:pPr algn="ctr"/>
            <a:r>
              <a:rPr lang="ru-RU" dirty="0" smtClean="0">
                <a:solidFill>
                  <a:srgbClr val="FF0000"/>
                </a:solidFill>
              </a:rPr>
              <a:t>ИСТОРИЯ ПРОМЫСЛА</a:t>
            </a:r>
            <a:endParaRPr lang="ru-RU" dirty="0">
              <a:solidFill>
                <a:srgbClr val="FF0000"/>
              </a:solidFill>
            </a:endParaRPr>
          </a:p>
        </p:txBody>
      </p:sp>
      <p:sp>
        <p:nvSpPr>
          <p:cNvPr id="3" name="Объект 2"/>
          <p:cNvSpPr>
            <a:spLocks noGrp="1"/>
          </p:cNvSpPr>
          <p:nvPr>
            <p:ph sz="quarter" idx="1"/>
          </p:nvPr>
        </p:nvSpPr>
        <p:spPr>
          <a:xfrm>
            <a:off x="395536" y="692696"/>
            <a:ext cx="8352928" cy="6165304"/>
          </a:xfrm>
        </p:spPr>
        <p:txBody>
          <a:bodyPr>
            <a:noAutofit/>
          </a:bodyPr>
          <a:lstStyle/>
          <a:p>
            <a:pPr marL="0" indent="0">
              <a:buNone/>
            </a:pPr>
            <a:r>
              <a:rPr lang="ru-RU" sz="2000" dirty="0"/>
              <a:t> </a:t>
            </a:r>
            <a:r>
              <a:rPr lang="ru-RU" sz="2000" dirty="0" smtClean="0"/>
              <a:t>      </a:t>
            </a:r>
            <a:r>
              <a:rPr lang="ru-RU" sz="2200" dirty="0" smtClean="0"/>
              <a:t>Дымковская </a:t>
            </a:r>
            <a:r>
              <a:rPr lang="ru-RU" sz="2200" dirty="0"/>
              <a:t>игрушка — один из самых старинных </a:t>
            </a:r>
            <a:r>
              <a:rPr lang="ru-RU" sz="2200" dirty="0" smtClean="0"/>
              <a:t>         промыслов </a:t>
            </a:r>
            <a:r>
              <a:rPr lang="ru-RU" sz="2200" dirty="0"/>
              <a:t>Руси, который существует на Вятской земле более четырёхсот лет. Возникновение игрушки связывают с весенним праздником Свистунья, к которому женское население слободы Дымково лепило глиняные свистульки в виде коней, баранов, козлов, уточек. Позднее, когда праздник потерял своё значение, промысел не только сохранился, но и получил дальнейшее развитие.</a:t>
            </a:r>
          </a:p>
          <a:p>
            <a:r>
              <a:rPr lang="ru-RU" sz="2200" dirty="0"/>
              <a:t>Возрождение промысла произошло в советское время в 30-е года XX века и связано с именем А. И. </a:t>
            </a:r>
            <a:r>
              <a:rPr lang="ru-RU" sz="2200" dirty="0" err="1"/>
              <a:t>Деньшина</a:t>
            </a:r>
            <a:r>
              <a:rPr lang="ru-RU" sz="2200" dirty="0"/>
              <a:t>, который сумел уговорить потомственных мастериц А. </a:t>
            </a:r>
            <a:r>
              <a:rPr lang="ru-RU" sz="2200" dirty="0" err="1"/>
              <a:t>Мезрину</a:t>
            </a:r>
            <a:r>
              <a:rPr lang="ru-RU" sz="2200" dirty="0"/>
              <a:t>, Е. Пенкину, Е. Кошкину не бросать ремесло и организовать артель «Вятская игрушка».</a:t>
            </a:r>
          </a:p>
          <a:p>
            <a:r>
              <a:rPr lang="ru-RU" sz="2200" dirty="0"/>
              <a:t>Позднее расширился круг тем за счёт внесения в игрушку новых бытовых и сказочных сюжетов. Было разработано большое количество орнаментов и цветовых сочетаний</a:t>
            </a:r>
            <a:r>
              <a:rPr lang="ru-RU" sz="2200" dirty="0" smtClean="0"/>
              <a:t>.</a:t>
            </a:r>
            <a:endParaRPr lang="ru-RU" sz="2200" dirty="0"/>
          </a:p>
        </p:txBody>
      </p:sp>
    </p:spTree>
    <p:extLst>
      <p:ext uri="{BB962C8B-B14F-4D97-AF65-F5344CB8AC3E}">
        <p14:creationId xmlns:p14="http://schemas.microsoft.com/office/powerpoint/2010/main" val="526024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229600" cy="857256"/>
          </a:xfrm>
        </p:spPr>
        <p:txBody>
          <a:bodyPr>
            <a:normAutofit fontScale="90000"/>
          </a:bodyPr>
          <a:lstStyle/>
          <a:p>
            <a:pPr algn="ctr"/>
            <a:r>
              <a:rPr lang="ru-RU" sz="2800" b="1" dirty="0" smtClean="0">
                <a:solidFill>
                  <a:srgbClr val="FF0000"/>
                </a:solidFill>
                <a:effectLst>
                  <a:outerShdw blurRad="38100" dist="38100" dir="2700000" algn="tl">
                    <a:srgbClr val="000000">
                      <a:alpha val="43137"/>
                    </a:srgbClr>
                  </a:outerShdw>
                </a:effectLst>
              </a:rPr>
              <a:t>ПОСМОТРИМ ЧТО НАМ ПРЕДСТОИТ СДЕЛАТЬ</a:t>
            </a:r>
            <a:endParaRPr lang="ru-RU" sz="2800" dirty="0">
              <a:solidFill>
                <a:srgbClr val="FF0000"/>
              </a:solidFill>
              <a:effectLst>
                <a:outerShdw blurRad="38100" dist="38100" dir="2700000" algn="tl">
                  <a:srgbClr val="000000">
                    <a:alpha val="43137"/>
                  </a:srgbClr>
                </a:outerShdw>
              </a:effectLst>
            </a:endParaRPr>
          </a:p>
        </p:txBody>
      </p:sp>
      <p:pic>
        <p:nvPicPr>
          <p:cNvPr id="5" name="Объект 4"/>
          <p:cNvPicPr>
            <a:picLocks noGrp="1" noChangeAspect="1"/>
          </p:cNvPicPr>
          <p:nvPr>
            <p:ph sz="quarter" idx="1"/>
          </p:nvPr>
        </p:nvPicPr>
        <p:blipFill>
          <a:blip r:embed="rId2">
            <a:extLst>
              <a:ext uri="{28A0092B-C50C-407E-A947-70E740481C1C}">
                <a14:useLocalDpi xmlns:a14="http://schemas.microsoft.com/office/drawing/2010/main"/>
              </a:ext>
            </a:extLst>
          </a:blip>
          <a:stretch>
            <a:fillRect/>
          </a:stretch>
        </p:blipFill>
        <p:spPr>
          <a:xfrm>
            <a:off x="914613" y="1290070"/>
            <a:ext cx="6969755" cy="5183755"/>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ПОЭТАПНО ВЫПОЛНИМ РАБОТУ </a:t>
            </a:r>
            <a:endParaRPr lang="ru-RU" dirty="0">
              <a:solidFill>
                <a:srgbClr val="FF0000"/>
              </a:solidFill>
            </a:endParaRPr>
          </a:p>
        </p:txBody>
      </p:sp>
      <p:sp>
        <p:nvSpPr>
          <p:cNvPr id="3" name="Объект 2"/>
          <p:cNvSpPr>
            <a:spLocks noGrp="1"/>
          </p:cNvSpPr>
          <p:nvPr>
            <p:ph sz="quarter" idx="1"/>
          </p:nvPr>
        </p:nvSpPr>
        <p:spPr/>
        <p:txBody>
          <a:bodyPr/>
          <a:lstStyle/>
          <a:p>
            <a:endParaRPr lang="ru-RU" dirty="0"/>
          </a:p>
        </p:txBody>
      </p:sp>
    </p:spTree>
    <p:extLst>
      <p:ext uri="{BB962C8B-B14F-4D97-AF65-F5344CB8AC3E}">
        <p14:creationId xmlns:p14="http://schemas.microsoft.com/office/powerpoint/2010/main" val="710948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57200" y="188640"/>
            <a:ext cx="8219256" cy="5832648"/>
          </a:xfrm>
        </p:spPr>
        <p:txBody>
          <a:bodyPr>
            <a:normAutofit fontScale="25000" lnSpcReduction="20000"/>
          </a:bodyPr>
          <a:lstStyle/>
          <a:p>
            <a:pPr marL="0" indent="0">
              <a:buNone/>
            </a:pPr>
            <a:r>
              <a:rPr lang="ru-RU" sz="5600" dirty="0" smtClean="0">
                <a:solidFill>
                  <a:srgbClr val="FF0000"/>
                </a:solidFill>
              </a:rPr>
              <a:t>ПЛАН РАБОТЫ</a:t>
            </a:r>
            <a:r>
              <a:rPr lang="ru-RU" sz="4800" dirty="0" smtClean="0"/>
              <a:t> </a:t>
            </a:r>
          </a:p>
          <a:p>
            <a:pPr marL="0" indent="0">
              <a:buNone/>
            </a:pPr>
            <a:r>
              <a:rPr lang="ru-RU" sz="4800" u="sng" dirty="0" smtClean="0"/>
              <a:t>Рассказ Учителя  </a:t>
            </a:r>
          </a:p>
          <a:p>
            <a:pPr marL="0" indent="0">
              <a:buNone/>
            </a:pPr>
            <a:r>
              <a:rPr lang="ru-RU" sz="4800" dirty="0" smtClean="0"/>
              <a:t> 1</a:t>
            </a:r>
            <a:r>
              <a:rPr lang="ru-RU" sz="4800" dirty="0"/>
              <a:t>. Какое геометрическое тело лежит</a:t>
            </a:r>
          </a:p>
          <a:p>
            <a:r>
              <a:rPr lang="ru-RU" sz="4800" dirty="0"/>
              <a:t> в основе рисунка?</a:t>
            </a:r>
          </a:p>
          <a:p>
            <a:r>
              <a:rPr lang="ru-RU" sz="4800" dirty="0"/>
              <a:t>2. Что необходимо исправить в рисунке?</a:t>
            </a:r>
          </a:p>
          <a:p>
            <a:r>
              <a:rPr lang="ru-RU" sz="4800" dirty="0"/>
              <a:t>3.Что Необходимо добавить?</a:t>
            </a:r>
          </a:p>
          <a:p>
            <a:r>
              <a:rPr lang="ru-RU" sz="4800" dirty="0"/>
              <a:t>4. Какие инструменты понадобятся</a:t>
            </a:r>
          </a:p>
          <a:p>
            <a:r>
              <a:rPr lang="ru-RU" sz="4800" dirty="0"/>
              <a:t> нам для работы</a:t>
            </a:r>
            <a:r>
              <a:rPr lang="ru-RU" sz="4800" dirty="0" smtClean="0"/>
              <a:t>?</a:t>
            </a:r>
          </a:p>
          <a:p>
            <a:pPr marL="0" indent="0">
              <a:buNone/>
            </a:pPr>
            <a:r>
              <a:rPr lang="ru-RU" sz="4800" u="sng" dirty="0" smtClean="0"/>
              <a:t>      Планирование </a:t>
            </a:r>
            <a:r>
              <a:rPr lang="ru-RU" sz="4800" u="sng" dirty="0"/>
              <a:t>работы</a:t>
            </a:r>
            <a:r>
              <a:rPr lang="ru-RU" sz="4800" u="sng" dirty="0" smtClean="0"/>
              <a:t>:</a:t>
            </a:r>
          </a:p>
          <a:p>
            <a:pPr marL="0" indent="0">
              <a:buNone/>
            </a:pPr>
            <a:r>
              <a:rPr lang="ru-RU" sz="4800" dirty="0"/>
              <a:t> </a:t>
            </a:r>
            <a:r>
              <a:rPr lang="ru-RU" sz="4800" dirty="0" smtClean="0"/>
              <a:t>     1Правильно определить пропорции.</a:t>
            </a:r>
          </a:p>
          <a:p>
            <a:pPr marL="0" indent="0">
              <a:buNone/>
            </a:pPr>
            <a:r>
              <a:rPr lang="ru-RU" sz="4800" dirty="0"/>
              <a:t> </a:t>
            </a:r>
            <a:r>
              <a:rPr lang="ru-RU" sz="4800" dirty="0" smtClean="0"/>
              <a:t>      2.Сделать рисунок куклы карандашом</a:t>
            </a:r>
            <a:endParaRPr lang="ru-RU" sz="4800" dirty="0"/>
          </a:p>
          <a:p>
            <a:r>
              <a:rPr lang="ru-RU" sz="4800" dirty="0"/>
              <a:t>3</a:t>
            </a:r>
            <a:r>
              <a:rPr lang="ru-RU" sz="4800" dirty="0" smtClean="0"/>
              <a:t>. </a:t>
            </a:r>
            <a:r>
              <a:rPr lang="ru-RU" sz="4800" dirty="0"/>
              <a:t>Придумать и исполнить цветовое</a:t>
            </a:r>
          </a:p>
          <a:p>
            <a:r>
              <a:rPr lang="ru-RU" sz="4800" dirty="0"/>
              <a:t> </a:t>
            </a:r>
            <a:r>
              <a:rPr lang="ru-RU" sz="4800" dirty="0" smtClean="0"/>
              <a:t>решение.</a:t>
            </a:r>
            <a:endParaRPr lang="ru-RU" sz="4800" dirty="0"/>
          </a:p>
          <a:p>
            <a:r>
              <a:rPr lang="ru-RU" sz="4800" dirty="0" smtClean="0"/>
              <a:t>4-. </a:t>
            </a:r>
            <a:r>
              <a:rPr lang="ru-RU" sz="4800" dirty="0"/>
              <a:t>Выполнять работу в акварельной </a:t>
            </a:r>
            <a:r>
              <a:rPr lang="ru-RU" sz="4800" dirty="0" smtClean="0"/>
              <a:t>техник</a:t>
            </a:r>
            <a:endParaRPr lang="ru-RU" sz="4800" dirty="0"/>
          </a:p>
          <a:p>
            <a:r>
              <a:rPr lang="ru-RU" sz="4800" dirty="0"/>
              <a:t>4. </a:t>
            </a:r>
            <a:r>
              <a:rPr lang="ru-RU" sz="4800" u="sng" dirty="0"/>
              <a:t>Практическая работа</a:t>
            </a:r>
          </a:p>
          <a:p>
            <a:r>
              <a:rPr lang="ru-RU" sz="4800" dirty="0"/>
              <a:t>1.Повторение правил </a:t>
            </a:r>
            <a:r>
              <a:rPr lang="ru-RU" sz="4800" dirty="0" smtClean="0"/>
              <a:t> техники </a:t>
            </a:r>
            <a:r>
              <a:rPr lang="ru-RU" sz="4800" dirty="0"/>
              <a:t>безопасности</a:t>
            </a:r>
            <a:r>
              <a:rPr lang="ru-RU" sz="4800" dirty="0" smtClean="0"/>
              <a:t>.</a:t>
            </a:r>
            <a:endParaRPr lang="ru-RU" sz="4800" dirty="0"/>
          </a:p>
          <a:p>
            <a:r>
              <a:rPr lang="ru-RU" sz="4800" dirty="0"/>
              <a:t>2. </a:t>
            </a:r>
            <a:r>
              <a:rPr lang="ru-RU" sz="4800" dirty="0" smtClean="0"/>
              <a:t>Создание живописной работы . Дети рисуют.</a:t>
            </a:r>
            <a:endParaRPr lang="ru-RU" sz="4800" dirty="0"/>
          </a:p>
          <a:p>
            <a:r>
              <a:rPr lang="ru-RU" sz="4400" dirty="0"/>
              <a:t>5. </a:t>
            </a:r>
            <a:r>
              <a:rPr lang="ru-RU" sz="4400" dirty="0" err="1"/>
              <a:t>Физминутка</a:t>
            </a:r>
            <a:r>
              <a:rPr lang="ru-RU" sz="4400" dirty="0"/>
              <a:t>.</a:t>
            </a:r>
          </a:p>
          <a:p>
            <a:r>
              <a:rPr lang="ru-RU" sz="4400" dirty="0"/>
              <a:t>6. Практическая работа.</a:t>
            </a:r>
          </a:p>
          <a:p>
            <a:r>
              <a:rPr lang="ru-RU" sz="4400" dirty="0"/>
              <a:t>3.Текущий Инструктаж. Педагог наблюдает</a:t>
            </a:r>
          </a:p>
          <a:p>
            <a:r>
              <a:rPr lang="ru-RU" sz="4400" dirty="0"/>
              <a:t> за работой, помогает в случае с затруднениями.</a:t>
            </a:r>
          </a:p>
          <a:p>
            <a:r>
              <a:rPr lang="ru-RU" sz="4400" dirty="0"/>
              <a:t>Вот и подошло к концу наше занятие. Ваши</a:t>
            </a:r>
          </a:p>
          <a:p>
            <a:r>
              <a:rPr lang="ru-RU" sz="4400" dirty="0"/>
              <a:t> рисунки стали </a:t>
            </a:r>
            <a:r>
              <a:rPr lang="ru-RU" sz="4400" dirty="0" smtClean="0"/>
              <a:t>яркими. . Каждый из вас не только</a:t>
            </a:r>
          </a:p>
          <a:p>
            <a:r>
              <a:rPr lang="ru-RU" sz="4400" dirty="0" smtClean="0"/>
              <a:t> сделал рисунок, но и узнал много о народных </a:t>
            </a:r>
          </a:p>
          <a:p>
            <a:r>
              <a:rPr lang="ru-RU" sz="4400" dirty="0" smtClean="0"/>
              <a:t>промыслах, в частности о Дымковской игрушке..</a:t>
            </a:r>
            <a:endParaRPr lang="ru-RU" sz="4400" dirty="0"/>
          </a:p>
          <a:p>
            <a:endParaRPr lang="ru-RU" dirty="0"/>
          </a:p>
          <a:p>
            <a:endParaRPr lang="ru-RU" dirty="0"/>
          </a:p>
        </p:txBody>
      </p:sp>
    </p:spTree>
    <p:extLst>
      <p:ext uri="{BB962C8B-B14F-4D97-AF65-F5344CB8AC3E}">
        <p14:creationId xmlns:p14="http://schemas.microsoft.com/office/powerpoint/2010/main" val="723800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57200" y="188640"/>
            <a:ext cx="9731424" cy="7056784"/>
          </a:xfrm>
        </p:spPr>
        <p:txBody>
          <a:bodyPr>
            <a:normAutofit fontScale="62500" lnSpcReduction="20000"/>
          </a:bodyPr>
          <a:lstStyle/>
          <a:p>
            <a:r>
              <a:rPr lang="ru-RU" dirty="0"/>
              <a:t>Краткая аннотация проекта</a:t>
            </a:r>
          </a:p>
          <a:p>
            <a:endParaRPr lang="ru-RU" dirty="0"/>
          </a:p>
          <a:p>
            <a:r>
              <a:rPr lang="ru-RU" dirty="0"/>
              <a:t>В проекте на основе проведенных исследований и использования современных технологий учащимися </a:t>
            </a:r>
            <a:r>
              <a:rPr lang="ru-RU" dirty="0" smtClean="0"/>
              <a:t> </a:t>
            </a:r>
            <a:r>
              <a:rPr lang="ru-RU" dirty="0"/>
              <a:t>знакомятся с историей дымковской </a:t>
            </a:r>
            <a:r>
              <a:rPr lang="ru-RU" dirty="0" err="1"/>
              <a:t>игрушки,с</a:t>
            </a:r>
            <a:r>
              <a:rPr lang="ru-RU" dirty="0"/>
              <a:t> основными принципами росписи дымковской </a:t>
            </a:r>
            <a:r>
              <a:rPr lang="ru-RU" dirty="0" err="1"/>
              <a:t>игрушки,Выполняя</a:t>
            </a:r>
            <a:r>
              <a:rPr lang="ru-RU" dirty="0"/>
              <a:t> творческий проект, совершенствуют технику росписи дымковской игрушки,</a:t>
            </a:r>
          </a:p>
          <a:p>
            <a:r>
              <a:rPr lang="ru-RU" dirty="0"/>
              <a:t>Вопросы, направляющие проект</a:t>
            </a:r>
          </a:p>
          <a:p>
            <a:endParaRPr lang="ru-RU" dirty="0"/>
          </a:p>
          <a:p>
            <a:r>
              <a:rPr lang="ru-RU" dirty="0"/>
              <a:t>Основополагающий вопрос</a:t>
            </a:r>
          </a:p>
          <a:p>
            <a:r>
              <a:rPr lang="ru-RU" dirty="0"/>
              <a:t>Знакомство с народными промыслами</a:t>
            </a:r>
          </a:p>
          <a:p>
            <a:r>
              <a:rPr lang="ru-RU" dirty="0"/>
              <a:t>Проблемные вопросы</a:t>
            </a:r>
          </a:p>
          <a:p>
            <a:r>
              <a:rPr lang="ru-RU" dirty="0"/>
              <a:t>Какие древние знаки орнамента используются в росписи дымковской игрушки</a:t>
            </a:r>
          </a:p>
          <a:p>
            <a:r>
              <a:rPr lang="ru-RU" dirty="0"/>
              <a:t>Учебные вопросы</a:t>
            </a:r>
          </a:p>
          <a:p>
            <a:r>
              <a:rPr lang="ru-RU" dirty="0"/>
              <a:t>История дымковской игрушки, основные элементы дымковской </a:t>
            </a:r>
            <a:r>
              <a:rPr lang="ru-RU" dirty="0" err="1"/>
              <a:t>игрушки,основные</a:t>
            </a:r>
            <a:r>
              <a:rPr lang="ru-RU" dirty="0"/>
              <a:t> цвета дымковской игрушки</a:t>
            </a:r>
          </a:p>
          <a:p>
            <a:r>
              <a:rPr lang="ru-RU" dirty="0"/>
              <a:t>План проведения проекта</a:t>
            </a:r>
          </a:p>
          <a:p>
            <a:pPr marL="0" indent="0">
              <a:buNone/>
            </a:pPr>
            <a:r>
              <a:rPr lang="ru-RU" dirty="0" smtClean="0"/>
              <a:t>      Необходимые </a:t>
            </a:r>
            <a:r>
              <a:rPr lang="ru-RU" dirty="0"/>
              <a:t>начальные знания, умения, навыки</a:t>
            </a:r>
          </a:p>
          <a:p>
            <a:r>
              <a:rPr lang="ru-RU" dirty="0"/>
              <a:t>1.Основные элементы росписи дымковской игрушки.</a:t>
            </a:r>
          </a:p>
          <a:p>
            <a:r>
              <a:rPr lang="ru-RU" dirty="0"/>
              <a:t>2.Умения выполнять роспись дымковской игрушки.</a:t>
            </a:r>
          </a:p>
          <a:p>
            <a:r>
              <a:rPr lang="ru-RU" dirty="0"/>
              <a:t>3.Навыки пользователя </a:t>
            </a:r>
            <a:r>
              <a:rPr lang="ru-RU" dirty="0" err="1"/>
              <a:t>Microsoft</a:t>
            </a:r>
            <a:r>
              <a:rPr lang="ru-RU" dirty="0"/>
              <a:t> </a:t>
            </a:r>
            <a:r>
              <a:rPr lang="ru-RU" dirty="0" err="1"/>
              <a:t>Word</a:t>
            </a:r>
            <a:r>
              <a:rPr lang="ru-RU" dirty="0"/>
              <a:t>, </a:t>
            </a:r>
            <a:r>
              <a:rPr lang="ru-RU" dirty="0" err="1"/>
              <a:t>PowerPoint</a:t>
            </a:r>
            <a:r>
              <a:rPr lang="ru-RU" dirty="0"/>
              <a:t> и Интернет ресурсами.</a:t>
            </a:r>
          </a:p>
          <a:p>
            <a:r>
              <a:rPr lang="ru-RU" dirty="0"/>
              <a:t>Учебные мероприятия</a:t>
            </a:r>
          </a:p>
          <a:p>
            <a:r>
              <a:rPr lang="ru-RU" dirty="0"/>
              <a:t>Урок по теме "Рисование с натуры дымковской игрушки".(1 час)</a:t>
            </a:r>
          </a:p>
          <a:p>
            <a:r>
              <a:rPr lang="ru-RU" dirty="0"/>
              <a:t>1. История дымковской игрушки.</a:t>
            </a:r>
          </a:p>
          <a:p>
            <a:r>
              <a:rPr lang="ru-RU" dirty="0"/>
              <a:t>2. Основные элементы дымковской игрушки.</a:t>
            </a:r>
          </a:p>
          <a:p>
            <a:r>
              <a:rPr lang="ru-RU" dirty="0"/>
              <a:t>3. Материалы и инструменты для дымковской игрушки.</a:t>
            </a:r>
          </a:p>
          <a:p>
            <a:r>
              <a:rPr lang="ru-RU" dirty="0"/>
              <a:t>4.Практическая </a:t>
            </a:r>
            <a:r>
              <a:rPr lang="ru-RU" dirty="0" err="1"/>
              <a:t>работа:выполнить</a:t>
            </a:r>
            <a:r>
              <a:rPr lang="ru-RU" dirty="0"/>
              <a:t> рисунок дымковской игрушки с натуры</a:t>
            </a:r>
            <a:r>
              <a:rPr lang="ru-RU" dirty="0" smtClean="0"/>
              <a:t>.</a:t>
            </a:r>
            <a:endParaRPr lang="ru-RU" dirty="0"/>
          </a:p>
          <a:p>
            <a:r>
              <a:rPr lang="ru-RU" dirty="0"/>
              <a:t>1.Анализ работ</a:t>
            </a:r>
            <a:r>
              <a:rPr lang="ru-RU" dirty="0" smtClean="0"/>
              <a:t>.</a:t>
            </a:r>
            <a:endParaRPr lang="ru-RU" dirty="0"/>
          </a:p>
          <a:p>
            <a:r>
              <a:rPr lang="ru-RU" dirty="0"/>
              <a:t>3.Организация выставки работ и подведение итогов.</a:t>
            </a:r>
          </a:p>
          <a:p>
            <a:pPr marL="0" indent="0">
              <a:buNone/>
            </a:pPr>
            <a:endParaRPr lang="ru-RU" dirty="0"/>
          </a:p>
          <a:p>
            <a:endParaRPr lang="ru-RU" dirty="0"/>
          </a:p>
          <a:p>
            <a:pPr marL="0" indent="0">
              <a:buNone/>
            </a:pPr>
            <a:endParaRPr lang="ru-RU" dirty="0"/>
          </a:p>
          <a:p>
            <a:endParaRPr lang="ru-RU" dirty="0"/>
          </a:p>
        </p:txBody>
      </p:sp>
    </p:spTree>
    <p:extLst>
      <p:ext uri="{BB962C8B-B14F-4D97-AF65-F5344CB8AC3E}">
        <p14:creationId xmlns:p14="http://schemas.microsoft.com/office/powerpoint/2010/main" val="1548713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dirty="0">
                <a:solidFill>
                  <a:srgbClr val="FF0000"/>
                </a:solidFill>
              </a:rPr>
              <a:t>ИСТОРИЯ </a:t>
            </a:r>
            <a:r>
              <a:rPr lang="ru-RU" sz="2800" dirty="0" smtClean="0">
                <a:solidFill>
                  <a:srgbClr val="FF0000"/>
                </a:solidFill>
              </a:rPr>
              <a:t>ДЫМКОВСКОЙ</a:t>
            </a:r>
            <a:r>
              <a:rPr lang="en-US" sz="2800" dirty="0" smtClean="0">
                <a:solidFill>
                  <a:srgbClr val="FF0000"/>
                </a:solidFill>
              </a:rPr>
              <a:t> </a:t>
            </a:r>
            <a:r>
              <a:rPr lang="ru-RU" sz="2800" dirty="0" smtClean="0">
                <a:solidFill>
                  <a:srgbClr val="FF0000"/>
                </a:solidFill>
              </a:rPr>
              <a:t>ИГРУШКИ</a:t>
            </a:r>
            <a:endParaRPr lang="ru-RU" sz="2800" dirty="0">
              <a:solidFill>
                <a:srgbClr val="FF0000"/>
              </a:solidFill>
            </a:endParaRPr>
          </a:p>
        </p:txBody>
      </p:sp>
      <p:sp>
        <p:nvSpPr>
          <p:cNvPr id="3" name="Объект 2"/>
          <p:cNvSpPr>
            <a:spLocks noGrp="1"/>
          </p:cNvSpPr>
          <p:nvPr>
            <p:ph sz="quarter" idx="1"/>
          </p:nvPr>
        </p:nvSpPr>
        <p:spPr/>
        <p:txBody>
          <a:bodyPr>
            <a:normAutofit fontScale="62500" lnSpcReduction="20000"/>
          </a:bodyPr>
          <a:lstStyle/>
          <a:p>
            <a:r>
              <a:rPr lang="ru-RU" dirty="0"/>
              <a:t>В давние времена жители одной слободы, от мала до велика, лепили глиняную игрушку к весенней ярмарке. Зимой вся слобода в дыму оттого, что топят печи, обжигают игрушки для того, чтобы они были прочными; в пасмурные дни стелется туман от речки легкой дымкой, возможно, от этого и возникло название Дымково, а игрушки стали называть дымковскими. Слободе Дымково почти 500 лет. Глиняные игрушки лепили и раскрашивали только женщины и дети. Главным образом это были свистульки, которые использовали и старые и малые на местном народном празднике, называвшемся когда-то Свистопляской, а позже – Свистуньей. Свист был главной особенностью, главным развлечением этого праздника. Когда праздник кончался, глиняные расписные игрушки ставили на окна. </a:t>
            </a:r>
          </a:p>
          <a:p>
            <a:r>
              <a:rPr lang="ru-RU" dirty="0"/>
              <a:t>Чем знаменито Дымково?</a:t>
            </a:r>
          </a:p>
          <a:p>
            <a:r>
              <a:rPr lang="ru-RU" dirty="0"/>
              <a:t>Игрушкою своей!</a:t>
            </a:r>
          </a:p>
          <a:p>
            <a:r>
              <a:rPr lang="ru-RU" dirty="0"/>
              <a:t>В ней нету цвету дымного,</a:t>
            </a:r>
          </a:p>
          <a:p>
            <a:r>
              <a:rPr lang="ru-RU" dirty="0"/>
              <a:t>Что серости серей.</a:t>
            </a:r>
          </a:p>
          <a:p>
            <a:r>
              <a:rPr lang="ru-RU" dirty="0"/>
              <a:t>В ней что-то есть от радуги,</a:t>
            </a:r>
          </a:p>
          <a:p>
            <a:r>
              <a:rPr lang="ru-RU" dirty="0"/>
              <a:t>От капелек росы,</a:t>
            </a:r>
          </a:p>
          <a:p>
            <a:r>
              <a:rPr lang="ru-RU" dirty="0"/>
              <a:t>В ней что-то есть от радости,</a:t>
            </a:r>
          </a:p>
          <a:p>
            <a:r>
              <a:rPr lang="ru-RU" dirty="0"/>
              <a:t>Гремящей, как басы! </a:t>
            </a:r>
          </a:p>
          <a:p>
            <a:r>
              <a:rPr lang="ru-RU" dirty="0"/>
              <a:t>                          (</a:t>
            </a:r>
            <a:r>
              <a:rPr lang="ru-RU" dirty="0" err="1"/>
              <a:t>В.Фофанов</a:t>
            </a:r>
            <a:r>
              <a:rPr lang="ru-RU" dirty="0"/>
              <a:t>)</a:t>
            </a:r>
          </a:p>
          <a:p>
            <a:endParaRPr lang="ru-RU" dirty="0"/>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3928" y="3861048"/>
            <a:ext cx="3289548" cy="2472644"/>
          </a:xfrm>
          <a:prstGeom prst="rect">
            <a:avLst/>
          </a:prstGeom>
        </p:spPr>
      </p:pic>
    </p:spTree>
    <p:extLst>
      <p:ext uri="{BB962C8B-B14F-4D97-AF65-F5344CB8AC3E}">
        <p14:creationId xmlns:p14="http://schemas.microsoft.com/office/powerpoint/2010/main" val="2599837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6512" y="188640"/>
            <a:ext cx="8928992" cy="6480720"/>
          </a:xfrm>
        </p:spPr>
        <p:txBody>
          <a:bodyPr>
            <a:normAutofit fontScale="47500" lnSpcReduction="20000"/>
          </a:bodyPr>
          <a:lstStyle/>
          <a:p>
            <a:r>
              <a:rPr lang="ru-RU" dirty="0"/>
              <a:t>Урок - защита творческого проекта по теме : «Дымковская игрушка".(1 час)</a:t>
            </a:r>
          </a:p>
          <a:p>
            <a:r>
              <a:rPr lang="ru-RU" dirty="0"/>
              <a:t>1.Анализ работ.</a:t>
            </a:r>
          </a:p>
          <a:p>
            <a:r>
              <a:rPr lang="ru-RU" dirty="0"/>
              <a:t>2.Защита мини-проектов.</a:t>
            </a:r>
          </a:p>
          <a:p>
            <a:r>
              <a:rPr lang="ru-RU" dirty="0"/>
              <a:t>3.Организация выставки работ и подведение итогов.</a:t>
            </a:r>
          </a:p>
          <a:p>
            <a:r>
              <a:rPr lang="ru-RU" dirty="0"/>
              <a:t>Визитная карточка проекта</a:t>
            </a:r>
          </a:p>
          <a:p>
            <a:endParaRPr lang="ru-RU" dirty="0"/>
          </a:p>
          <a:p>
            <a:r>
              <a:rPr lang="ru-RU" dirty="0"/>
              <a:t>Визитная карточка</a:t>
            </a:r>
          </a:p>
          <a:p>
            <a:r>
              <a:rPr lang="ru-RU" dirty="0"/>
              <a:t>Публикация учителя</a:t>
            </a:r>
          </a:p>
          <a:p>
            <a:endParaRPr lang="ru-RU" dirty="0"/>
          </a:p>
          <a:p>
            <a:r>
              <a:rPr lang="ru-RU" dirty="0"/>
              <a:t>Буклет</a:t>
            </a:r>
          </a:p>
          <a:p>
            <a:r>
              <a:rPr lang="ru-RU" dirty="0"/>
              <a:t>Презентация учителя для выявления представлений и интересов учащихся</a:t>
            </a:r>
          </a:p>
          <a:p>
            <a:endParaRPr lang="ru-RU" dirty="0"/>
          </a:p>
          <a:p>
            <a:r>
              <a:rPr lang="ru-RU" dirty="0"/>
              <a:t>Дымковская игрушка</a:t>
            </a:r>
          </a:p>
          <a:p>
            <a:r>
              <a:rPr lang="ru-RU" dirty="0"/>
              <a:t>Пример продукта проектной деятельности учащихся</a:t>
            </a:r>
          </a:p>
          <a:p>
            <a:endParaRPr lang="ru-RU" dirty="0"/>
          </a:p>
          <a:p>
            <a:r>
              <a:rPr lang="ru-RU" dirty="0"/>
              <a:t>Дымковская барышня</a:t>
            </a:r>
          </a:p>
          <a:p>
            <a:r>
              <a:rPr lang="ru-RU" dirty="0"/>
              <a:t>Материалы по сопровождению и поддержке проектной деятельности</a:t>
            </a:r>
          </a:p>
          <a:p>
            <a:endParaRPr lang="ru-RU" dirty="0"/>
          </a:p>
          <a:p>
            <a:r>
              <a:rPr lang="ru-RU" dirty="0"/>
              <a:t>1.Цифровой фотоаппарата, компьютер, сеть Интернет, проектор.</a:t>
            </a:r>
          </a:p>
          <a:p>
            <a:r>
              <a:rPr lang="ru-RU" dirty="0"/>
              <a:t>2.Материалы на печатной </a:t>
            </a:r>
            <a:r>
              <a:rPr lang="ru-RU" dirty="0" err="1"/>
              <a:t>основе:учебники</a:t>
            </a:r>
            <a:r>
              <a:rPr lang="ru-RU" dirty="0"/>
              <a:t>, методические пособия</a:t>
            </a:r>
          </a:p>
          <a:p>
            <a:r>
              <a:rPr lang="ru-RU" dirty="0"/>
              <a:t>3.Таблица «Дымковская игрушка»</a:t>
            </a:r>
          </a:p>
          <a:p>
            <a:r>
              <a:rPr lang="ru-RU" dirty="0"/>
              <a:t>4.Интернет- ресурсы:</a:t>
            </a:r>
          </a:p>
          <a:p>
            <a:r>
              <a:rPr lang="ru-RU" dirty="0"/>
              <a:t>http://dymkovo-toys.ru</a:t>
            </a:r>
          </a:p>
          <a:p>
            <a:r>
              <a:rPr lang="ru-RU" dirty="0"/>
              <a:t>http://kuznetzova.siteedit.ru</a:t>
            </a:r>
          </a:p>
          <a:p>
            <a:r>
              <a:rPr lang="ru-RU" dirty="0"/>
              <a:t>http://openclass.ru</a:t>
            </a:r>
          </a:p>
          <a:p>
            <a:r>
              <a:rPr lang="ru-RU" dirty="0"/>
              <a:t>http://iktoblcit.ru/223/Fedorowa/p3aa1.htme</a:t>
            </a:r>
          </a:p>
          <a:p>
            <a:r>
              <a:rPr lang="ru-RU" dirty="0"/>
              <a:t>5.Другие </a:t>
            </a:r>
            <a:r>
              <a:rPr lang="ru-RU" dirty="0" err="1"/>
              <a:t>ресурсы:родители</a:t>
            </a:r>
            <a:endParaRPr lang="ru-RU" dirty="0"/>
          </a:p>
          <a:p>
            <a:r>
              <a:rPr lang="ru-RU" dirty="0"/>
              <a:t>Другие документы</a:t>
            </a:r>
          </a:p>
          <a:p>
            <a:endParaRPr lang="ru-RU" dirty="0"/>
          </a:p>
        </p:txBody>
      </p:sp>
    </p:spTree>
    <p:extLst>
      <p:ext uri="{BB962C8B-B14F-4D97-AF65-F5344CB8AC3E}">
        <p14:creationId xmlns:p14="http://schemas.microsoft.com/office/powerpoint/2010/main" val="174074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6896" y="1268760"/>
            <a:ext cx="8229600" cy="1143000"/>
          </a:xfrm>
        </p:spPr>
        <p:txBody>
          <a:bodyPr>
            <a:normAutofit fontScale="90000"/>
          </a:bodyPr>
          <a:lstStyle/>
          <a:p>
            <a:pPr algn="ctr" fontAlgn="auto">
              <a:spcAft>
                <a:spcPts val="0"/>
              </a:spcAft>
              <a:defRPr/>
            </a:pPr>
            <a:r>
              <a:rPr lang="ru-RU" sz="3200" b="1" dirty="0" smtClean="0">
                <a:solidFill>
                  <a:srgbClr val="FF0000"/>
                </a:solidFill>
                <a:effectLst>
                  <a:outerShdw blurRad="38100" dist="38100" dir="2700000" algn="tl">
                    <a:srgbClr val="000000">
                      <a:alpha val="43137"/>
                    </a:srgbClr>
                  </a:outerShdw>
                </a:effectLst>
                <a:latin typeface="+mn-lt"/>
              </a:rPr>
              <a:t>НАША ЗАДАЧА СОЗДАТЬ КОЛОРИСТИЧЕСКОЕ РЕШЕНИЕ ДАМЫ В СТИЛЕ ДЫМКОВСКОЙ ИГРУШКИ</a:t>
            </a:r>
            <a:r>
              <a:rPr lang="ru-RU" sz="3200" b="1" dirty="0" smtClean="0">
                <a:solidFill>
                  <a:schemeClr val="tx1"/>
                </a:solidFill>
                <a:effectLst>
                  <a:outerShdw blurRad="38100" dist="38100" dir="2700000" algn="tl">
                    <a:srgbClr val="000000">
                      <a:alpha val="43137"/>
                    </a:srgbClr>
                  </a:outerShdw>
                </a:effectLst>
              </a:rPr>
              <a:t/>
            </a:r>
            <a:br>
              <a:rPr lang="ru-RU" sz="3200" b="1" dirty="0" smtClean="0">
                <a:solidFill>
                  <a:schemeClr val="tx1"/>
                </a:solidFill>
                <a:effectLst>
                  <a:outerShdw blurRad="38100" dist="38100" dir="2700000" algn="tl">
                    <a:srgbClr val="000000">
                      <a:alpha val="43137"/>
                    </a:srgbClr>
                  </a:outerShdw>
                </a:effectLst>
              </a:rPr>
            </a:br>
            <a:endParaRPr lang="ru-RU" sz="3200" dirty="0">
              <a:solidFill>
                <a:schemeClr val="tx1"/>
              </a:solidFill>
              <a:effectLst>
                <a:outerShdw blurRad="38100" dist="38100" dir="2700000" algn="tl">
                  <a:srgbClr val="000000">
                    <a:alpha val="43137"/>
                  </a:srgbClr>
                </a:outerShdw>
              </a:effectLst>
            </a:endParaRPr>
          </a:p>
        </p:txBody>
      </p:sp>
      <p:pic>
        <p:nvPicPr>
          <p:cNvPr id="4" name="Рисунок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9512" y="1628800"/>
            <a:ext cx="1558975" cy="3187678"/>
          </a:xfrm>
          <a:prstGeom prst="rect">
            <a:avLst/>
          </a:prstGeom>
        </p:spPr>
      </p:pic>
      <p:pic>
        <p:nvPicPr>
          <p:cNvPr id="5" name="Рисунок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67744" y="2229358"/>
            <a:ext cx="3327715" cy="2495786"/>
          </a:xfrm>
          <a:prstGeom prst="rect">
            <a:avLst/>
          </a:prstGeom>
        </p:spPr>
      </p:pic>
      <p:pic>
        <p:nvPicPr>
          <p:cNvPr id="6" name="Рисунок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96136" y="2210656"/>
            <a:ext cx="2708604" cy="2514487"/>
          </a:xfrm>
          <a:prstGeom prst="rect">
            <a:avLst/>
          </a:prstGeom>
        </p:spPr>
      </p:pic>
      <p:pic>
        <p:nvPicPr>
          <p:cNvPr id="7" name="Рисунок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5536" y="4725143"/>
            <a:ext cx="1344238" cy="2132857"/>
          </a:xfrm>
          <a:prstGeom prst="rect">
            <a:avLst/>
          </a:prstGeom>
        </p:spPr>
      </p:pic>
      <p:pic>
        <p:nvPicPr>
          <p:cNvPr id="8" name="Рисунок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1768907" y="4809273"/>
            <a:ext cx="997673" cy="1964595"/>
          </a:xfrm>
          <a:prstGeom prst="rect">
            <a:avLst/>
          </a:prstGeom>
        </p:spPr>
      </p:pic>
      <p:pic>
        <p:nvPicPr>
          <p:cNvPr id="9" name="Рисунок 8"/>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987824" y="4838292"/>
            <a:ext cx="1296144" cy="1935575"/>
          </a:xfrm>
          <a:prstGeom prst="rect">
            <a:avLst/>
          </a:prstGeom>
        </p:spPr>
      </p:pic>
      <p:pic>
        <p:nvPicPr>
          <p:cNvPr id="10" name="Рисунок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60514" y="4809273"/>
            <a:ext cx="1372786" cy="2048727"/>
          </a:xfrm>
          <a:prstGeom prst="rect">
            <a:avLst/>
          </a:prstGeom>
        </p:spPr>
      </p:pic>
      <p:pic>
        <p:nvPicPr>
          <p:cNvPr id="11" name="Рисунок 1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96136" y="4829177"/>
            <a:ext cx="1512169" cy="2056207"/>
          </a:xfrm>
          <a:prstGeom prst="rect">
            <a:avLst/>
          </a:prstGeom>
        </p:spPr>
      </p:pic>
      <p:pic>
        <p:nvPicPr>
          <p:cNvPr id="12" name="Рисунок 1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524327" y="4904873"/>
            <a:ext cx="1619673" cy="186899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dirty="0" smtClean="0">
                <a:solidFill>
                  <a:srgbClr val="FF0000"/>
                </a:solidFill>
                <a:latin typeface="+mn-lt"/>
              </a:rPr>
              <a:t>ПРИДУМАЙ ОРНАМЕНТ ДЛЯ ДАМЫ</a:t>
            </a:r>
            <a:endParaRPr lang="ru-RU" sz="3600" dirty="0">
              <a:solidFill>
                <a:srgbClr val="FF0000"/>
              </a:solidFill>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066190" y="1935163"/>
            <a:ext cx="3011620" cy="4389437"/>
          </a:xfrm>
        </p:spPr>
      </p:pic>
    </p:spTree>
    <p:extLst>
      <p:ext uri="{BB962C8B-B14F-4D97-AF65-F5344CB8AC3E}">
        <p14:creationId xmlns:p14="http://schemas.microsoft.com/office/powerpoint/2010/main" val="1597243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642910" y="-99392"/>
            <a:ext cx="7929618" cy="1143000"/>
          </a:xfrm>
        </p:spPr>
        <p:txBody>
          <a:bodyPr>
            <a:normAutofit/>
          </a:bodyPr>
          <a:lstStyle/>
          <a:p>
            <a:pPr algn="ctr"/>
            <a:r>
              <a:rPr lang="ru-RU" sz="3600" b="1" dirty="0" smtClean="0">
                <a:solidFill>
                  <a:srgbClr val="FF0000"/>
                </a:solidFill>
                <a:latin typeface="+mn-lt"/>
              </a:rPr>
              <a:t>II.  ДЫМКОВСКАЯ ИГРУШКА</a:t>
            </a:r>
            <a:endParaRPr lang="ru-RU" sz="3600" dirty="0" smtClean="0">
              <a:solidFill>
                <a:srgbClr val="FF0000"/>
              </a:solidFill>
              <a:latin typeface="+mn-lt"/>
            </a:endParaRPr>
          </a:p>
        </p:txBody>
      </p:sp>
      <p:sp>
        <p:nvSpPr>
          <p:cNvPr id="15363" name="Содержимое 2"/>
          <p:cNvSpPr>
            <a:spLocks noGrp="1"/>
          </p:cNvSpPr>
          <p:nvPr>
            <p:ph idx="1"/>
          </p:nvPr>
        </p:nvSpPr>
        <p:spPr>
          <a:xfrm>
            <a:off x="457200" y="1001952"/>
            <a:ext cx="8229600" cy="5955441"/>
          </a:xfrm>
        </p:spPr>
        <p:txBody>
          <a:bodyPr>
            <a:normAutofit fontScale="62500" lnSpcReduction="20000"/>
          </a:bodyPr>
          <a:lstStyle/>
          <a:p>
            <a:endParaRPr lang="ru-RU" sz="6400" dirty="0" smtClean="0"/>
          </a:p>
          <a:p>
            <a:pPr marL="0" indent="0">
              <a:buNone/>
            </a:pPr>
            <a:endParaRPr lang="ru-RU" sz="5600" dirty="0"/>
          </a:p>
          <a:p>
            <a:endParaRPr lang="ru-RU" sz="2800" dirty="0"/>
          </a:p>
          <a:p>
            <a:endParaRPr lang="ru-RU" sz="2800" dirty="0"/>
          </a:p>
          <a:p>
            <a:endParaRPr lang="ru-RU" sz="2800" dirty="0"/>
          </a:p>
          <a:p>
            <a:endParaRPr lang="ru-RU" sz="2800" dirty="0" smtClean="0"/>
          </a:p>
          <a:p>
            <a:endParaRPr lang="ru-RU" sz="2800" dirty="0"/>
          </a:p>
          <a:p>
            <a:endParaRPr lang="ru-RU" sz="2800" dirty="0" smtClean="0"/>
          </a:p>
          <a:p>
            <a:endParaRPr lang="ru-RU" sz="2800" dirty="0"/>
          </a:p>
          <a:p>
            <a:endParaRPr lang="ru-RU" sz="2800" dirty="0" smtClean="0"/>
          </a:p>
          <a:p>
            <a:endParaRPr lang="ru-RU" sz="2800" dirty="0"/>
          </a:p>
          <a:p>
            <a:endParaRPr lang="ru-RU" sz="2800" dirty="0" smtClean="0"/>
          </a:p>
          <a:p>
            <a:endParaRPr lang="ru-RU" sz="2800" dirty="0"/>
          </a:p>
          <a:p>
            <a:endParaRPr lang="ru-RU" sz="2800" dirty="0" smtClean="0"/>
          </a:p>
          <a:p>
            <a:endParaRPr lang="ru-RU" sz="2800" dirty="0"/>
          </a:p>
          <a:p>
            <a:endParaRPr lang="ru-RU" sz="2800" dirty="0" smtClean="0"/>
          </a:p>
          <a:p>
            <a:endParaRPr lang="ru-RU" sz="2800" dirty="0"/>
          </a:p>
          <a:p>
            <a:r>
              <a:rPr lang="ru-RU" sz="2800" dirty="0" smtClean="0"/>
              <a:t>.</a:t>
            </a:r>
            <a:endParaRPr lang="ru-RU" sz="2800" dirty="0"/>
          </a:p>
        </p:txBody>
      </p:sp>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09861" y="980729"/>
            <a:ext cx="4094387" cy="5877271"/>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500063" y="214313"/>
            <a:ext cx="8229600" cy="500043"/>
          </a:xfrm>
        </p:spPr>
        <p:txBody>
          <a:bodyPr>
            <a:normAutofit fontScale="90000"/>
          </a:bodyPr>
          <a:lstStyle/>
          <a:p>
            <a:pPr algn="ctr"/>
            <a:r>
              <a:rPr lang="ru-RU" sz="3200" b="1" dirty="0" smtClean="0">
                <a:solidFill>
                  <a:srgbClr val="FF0000"/>
                </a:solidFill>
                <a:latin typeface="+mn-lt"/>
              </a:rPr>
              <a:t>III. ДЫМКОВСКАЯ ИГРУШКА</a:t>
            </a:r>
            <a:r>
              <a:rPr lang="en-US" sz="3200" b="1" dirty="0" smtClean="0">
                <a:solidFill>
                  <a:srgbClr val="FF0000"/>
                </a:solidFill>
                <a:latin typeface="+mn-lt"/>
              </a:rPr>
              <a:t>(</a:t>
            </a:r>
            <a:r>
              <a:rPr lang="ru-RU" sz="3200" b="1" dirty="0" smtClean="0">
                <a:solidFill>
                  <a:srgbClr val="FF0000"/>
                </a:solidFill>
                <a:latin typeface="+mn-lt"/>
              </a:rPr>
              <a:t>ОБРАЗЦЫ</a:t>
            </a:r>
            <a:r>
              <a:rPr lang="en-US" sz="3200" b="1" dirty="0" smtClean="0">
                <a:solidFill>
                  <a:srgbClr val="FF0000"/>
                </a:solidFill>
                <a:latin typeface="+mn-lt"/>
              </a:rPr>
              <a:t>)</a:t>
            </a:r>
            <a:endParaRPr lang="ru-RU" sz="3200" dirty="0" smtClean="0">
              <a:solidFill>
                <a:srgbClr val="FF0000"/>
              </a:solidFill>
              <a:latin typeface="+mn-lt"/>
            </a:endParaRPr>
          </a:p>
        </p:txBody>
      </p:sp>
      <p:sp>
        <p:nvSpPr>
          <p:cNvPr id="26627" name="Содержимое 2"/>
          <p:cNvSpPr>
            <a:spLocks noGrp="1"/>
          </p:cNvSpPr>
          <p:nvPr>
            <p:ph idx="1"/>
          </p:nvPr>
        </p:nvSpPr>
        <p:spPr>
          <a:xfrm>
            <a:off x="285750" y="714356"/>
            <a:ext cx="8643938" cy="5857894"/>
          </a:xfrm>
        </p:spPr>
        <p:txBody>
          <a:bodyPr/>
          <a:lstStyle/>
          <a:p>
            <a:pPr marL="360363" indent="-360363" eaLnBrk="1" hangingPunct="1">
              <a:buNone/>
            </a:pPr>
            <a:endParaRPr lang="ru-RU" sz="2400" dirty="0" smtClean="0"/>
          </a:p>
          <a:p>
            <a:pPr marL="360363" indent="-360363" eaLnBrk="1" hangingPunct="1">
              <a:buFont typeface="Wingdings 2" pitchFamily="18" charset="2"/>
              <a:buNone/>
            </a:pPr>
            <a:endParaRPr lang="ru-RU" sz="2800" dirty="0" smtClean="0"/>
          </a:p>
          <a:p>
            <a:pPr marL="360363" indent="-360363" eaLnBrk="1" hangingPunct="1">
              <a:buFont typeface="Wingdings 2" pitchFamily="18" charset="2"/>
              <a:buNone/>
            </a:pPr>
            <a:endParaRPr lang="ru-RU" sz="2800" dirty="0" smtClean="0"/>
          </a:p>
        </p:txBody>
      </p:sp>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9512" y="1196752"/>
            <a:ext cx="2924175" cy="4968552"/>
          </a:xfrm>
          <a:prstGeom prst="rect">
            <a:avLst/>
          </a:prstGeom>
        </p:spPr>
      </p:pic>
      <p:pic>
        <p:nvPicPr>
          <p:cNvPr id="10" name="Рисунок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9872" y="1153677"/>
            <a:ext cx="2603554" cy="1976636"/>
          </a:xfrm>
          <a:prstGeom prst="rect">
            <a:avLst/>
          </a:prstGeom>
        </p:spPr>
      </p:pic>
      <p:pic>
        <p:nvPicPr>
          <p:cNvPr id="11" name="Рисунок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03848" y="3406493"/>
            <a:ext cx="4104456" cy="3078342"/>
          </a:xfrm>
          <a:prstGeom prst="rect">
            <a:avLst/>
          </a:prstGeom>
        </p:spPr>
      </p:pic>
      <p:pic>
        <p:nvPicPr>
          <p:cNvPr id="12" name="Рисунок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56532" y="1104018"/>
            <a:ext cx="2907955" cy="2180966"/>
          </a:xfrm>
          <a:prstGeom prst="rect">
            <a:avLst/>
          </a:prstGeom>
        </p:spPr>
      </p:pic>
      <p:pic>
        <p:nvPicPr>
          <p:cNvPr id="13" name="Рисунок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94928" y="3408860"/>
            <a:ext cx="2049072" cy="1536804"/>
          </a:xfrm>
          <a:prstGeom prst="rect">
            <a:avLst/>
          </a:prstGeom>
        </p:spPr>
      </p:pic>
      <p:pic>
        <p:nvPicPr>
          <p:cNvPr id="14" name="Рисунок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94928" y="4918914"/>
            <a:ext cx="2087894" cy="1565921"/>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67544" y="445015"/>
            <a:ext cx="7776864" cy="5879586"/>
          </a:xfrm>
        </p:spPr>
      </p:pic>
    </p:spTree>
    <p:extLst>
      <p:ext uri="{BB962C8B-B14F-4D97-AF65-F5344CB8AC3E}">
        <p14:creationId xmlns:p14="http://schemas.microsoft.com/office/powerpoint/2010/main" val="423850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357188" y="980728"/>
            <a:ext cx="8597900" cy="4883150"/>
          </a:xfrm>
        </p:spPr>
        <p:txBody>
          <a:bodyPr>
            <a:normAutofit fontScale="77500" lnSpcReduction="20000"/>
          </a:bodyPr>
          <a:lstStyle/>
          <a:p>
            <a:pPr algn="ctr" eaLnBrk="1" hangingPunct="1">
              <a:lnSpc>
                <a:spcPct val="80000"/>
              </a:lnSpc>
              <a:buFont typeface="Arial" pitchFamily="34" charset="0"/>
              <a:buNone/>
            </a:pPr>
            <a:endParaRPr lang="ru-RU" sz="2800" b="1" dirty="0"/>
          </a:p>
          <a:p>
            <a:pPr algn="ctr">
              <a:lnSpc>
                <a:spcPct val="80000"/>
              </a:lnSpc>
            </a:pPr>
            <a:endParaRPr lang="ru-RU" sz="4600" b="1" dirty="0">
              <a:solidFill>
                <a:srgbClr val="FF0000"/>
              </a:solidFill>
            </a:endParaRPr>
          </a:p>
          <a:p>
            <a:pPr marL="0" indent="0" algn="ctr">
              <a:lnSpc>
                <a:spcPct val="80000"/>
              </a:lnSpc>
              <a:buNone/>
            </a:pPr>
            <a:r>
              <a:rPr lang="ru-RU" sz="4600" b="1" dirty="0">
                <a:solidFill>
                  <a:srgbClr val="FF0000"/>
                </a:solidFill>
              </a:rPr>
              <a:t> </a:t>
            </a:r>
            <a:r>
              <a:rPr lang="ru-RU" sz="4600" b="1" dirty="0" smtClean="0">
                <a:solidFill>
                  <a:srgbClr val="FF0000"/>
                </a:solidFill>
              </a:rPr>
              <a:t>   </a:t>
            </a:r>
            <a:r>
              <a:rPr lang="ru-RU" sz="4600" b="1" dirty="0">
                <a:solidFill>
                  <a:srgbClr val="FF0000"/>
                </a:solidFill>
              </a:rPr>
              <a:t>Подведение итогов</a:t>
            </a:r>
            <a:r>
              <a:rPr lang="ru-RU" sz="4600" b="1" dirty="0" smtClean="0">
                <a:solidFill>
                  <a:srgbClr val="FF0000"/>
                </a:solidFill>
              </a:rPr>
              <a:t>.</a:t>
            </a:r>
          </a:p>
          <a:p>
            <a:pPr marL="0" indent="0" algn="ctr">
              <a:lnSpc>
                <a:spcPct val="80000"/>
              </a:lnSpc>
              <a:buNone/>
            </a:pPr>
            <a:endParaRPr lang="ru-RU" sz="4600" b="1" dirty="0">
              <a:solidFill>
                <a:srgbClr val="FF0000"/>
              </a:solidFill>
            </a:endParaRPr>
          </a:p>
          <a:p>
            <a:pPr>
              <a:lnSpc>
                <a:spcPct val="80000"/>
              </a:lnSpc>
            </a:pPr>
            <a:r>
              <a:rPr lang="ru-RU" sz="2800" b="1" dirty="0"/>
              <a:t>- Что нового вы узнали на занятии?</a:t>
            </a:r>
          </a:p>
          <a:p>
            <a:pPr>
              <a:lnSpc>
                <a:spcPct val="80000"/>
              </a:lnSpc>
            </a:pPr>
            <a:r>
              <a:rPr lang="ru-RU" sz="2800" b="1" dirty="0"/>
              <a:t>(Что такое народные промыслы (хохлома))</a:t>
            </a:r>
          </a:p>
          <a:p>
            <a:pPr>
              <a:lnSpc>
                <a:spcPct val="80000"/>
              </a:lnSpc>
            </a:pPr>
            <a:r>
              <a:rPr lang="ru-RU" sz="2800" b="1" dirty="0"/>
              <a:t>- Чему вы научились?</a:t>
            </a:r>
          </a:p>
          <a:p>
            <a:pPr>
              <a:lnSpc>
                <a:spcPct val="80000"/>
              </a:lnSpc>
            </a:pPr>
            <a:r>
              <a:rPr lang="ru-RU" sz="2800" b="1" dirty="0"/>
              <a:t>(Создавать акварельные рисунки с изображением</a:t>
            </a:r>
          </a:p>
          <a:p>
            <a:pPr>
              <a:lnSpc>
                <a:spcPct val="80000"/>
              </a:lnSpc>
            </a:pPr>
            <a:r>
              <a:rPr lang="ru-RU" sz="2800" b="1" dirty="0"/>
              <a:t> райских птиц в стиле хохломы)</a:t>
            </a:r>
          </a:p>
          <a:p>
            <a:pPr>
              <a:lnSpc>
                <a:spcPct val="80000"/>
              </a:lnSpc>
            </a:pPr>
            <a:r>
              <a:rPr lang="ru-RU" sz="2800" b="1" dirty="0"/>
              <a:t>- Какую работу мы с вами выполняли?</a:t>
            </a:r>
          </a:p>
          <a:p>
            <a:pPr>
              <a:lnSpc>
                <a:spcPct val="80000"/>
              </a:lnSpc>
            </a:pPr>
            <a:r>
              <a:rPr lang="ru-RU" sz="2800" b="1" dirty="0"/>
              <a:t>(Создали композицию - райское дерево с </a:t>
            </a:r>
          </a:p>
          <a:p>
            <a:pPr>
              <a:lnSpc>
                <a:spcPct val="80000"/>
              </a:lnSpc>
            </a:pPr>
            <a:r>
              <a:rPr lang="ru-RU" sz="2800" b="1" dirty="0"/>
              <a:t>изображением райских птиц в стиле хохломы).</a:t>
            </a:r>
          </a:p>
          <a:p>
            <a:pPr>
              <a:lnSpc>
                <a:spcPct val="80000"/>
              </a:lnSpc>
            </a:pPr>
            <a:endParaRPr lang="ru-RU" sz="2800" b="1" dirty="0"/>
          </a:p>
          <a:p>
            <a:pPr>
              <a:lnSpc>
                <a:spcPct val="80000"/>
              </a:lnSpc>
            </a:pPr>
            <a:r>
              <a:rPr lang="ru-RU" sz="2800" b="1" dirty="0"/>
              <a:t>Выставка работ с последующим анализом.</a:t>
            </a:r>
          </a:p>
          <a:p>
            <a:pPr>
              <a:lnSpc>
                <a:spcPct val="80000"/>
              </a:lnSpc>
            </a:pPr>
            <a:endParaRPr lang="ru-RU" sz="2800" b="1" dirty="0"/>
          </a:p>
          <a:p>
            <a:pPr>
              <a:lnSpc>
                <a:spcPct val="80000"/>
              </a:lnSpc>
            </a:pPr>
            <a:r>
              <a:rPr lang="ru-RU" sz="2800" b="1" dirty="0"/>
              <a:t>8. Организованный конец занятия.</a:t>
            </a:r>
          </a:p>
          <a:p>
            <a:pPr>
              <a:lnSpc>
                <a:spcPct val="80000"/>
              </a:lnSpc>
            </a:pPr>
            <a:endParaRPr lang="ru-RU" sz="2800" b="1" dirty="0"/>
          </a:p>
          <a:p>
            <a:pPr marL="0" indent="0">
              <a:lnSpc>
                <a:spcPct val="80000"/>
              </a:lnSpc>
              <a:buNone/>
            </a:pPr>
            <a:endParaRPr lang="ru-RU" sz="28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400" dirty="0" smtClean="0">
                <a:solidFill>
                  <a:srgbClr val="FF0000"/>
                </a:solidFill>
                <a:latin typeface="+mn-lt"/>
              </a:rPr>
              <a:t>Фотографии с открытого урока</a:t>
            </a:r>
            <a:endParaRPr lang="ru-RU" sz="4400" dirty="0">
              <a:solidFill>
                <a:srgbClr val="FF0000"/>
              </a:solidFill>
              <a:latin typeface="+mn-lt"/>
            </a:endParaRPr>
          </a:p>
        </p:txBody>
      </p:sp>
      <p:pic>
        <p:nvPicPr>
          <p:cNvPr id="4" name="Объект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79512" y="2204864"/>
            <a:ext cx="2700299" cy="3960440"/>
          </a:xfrm>
        </p:spPr>
      </p:pic>
      <p:pic>
        <p:nvPicPr>
          <p:cNvPr id="5" name="Рисунок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68144" y="4437112"/>
            <a:ext cx="2939819" cy="2204864"/>
          </a:xfrm>
          <a:prstGeom prst="rect">
            <a:avLst/>
          </a:prstGeom>
        </p:spPr>
      </p:pic>
      <p:pic>
        <p:nvPicPr>
          <p:cNvPr id="6" name="Рисунок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38470" y="2204864"/>
            <a:ext cx="2808312" cy="3960440"/>
          </a:xfrm>
          <a:prstGeom prst="rect">
            <a:avLst/>
          </a:prstGeom>
        </p:spPr>
      </p:pic>
      <p:pic>
        <p:nvPicPr>
          <p:cNvPr id="7" name="Рисунок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62874" y="1979260"/>
            <a:ext cx="2989104" cy="2241828"/>
          </a:xfrm>
          <a:prstGeom prst="rect">
            <a:avLst/>
          </a:prstGeom>
        </p:spPr>
      </p:pic>
    </p:spTree>
    <p:extLst>
      <p:ext uri="{BB962C8B-B14F-4D97-AF65-F5344CB8AC3E}">
        <p14:creationId xmlns:p14="http://schemas.microsoft.com/office/powerpoint/2010/main" val="2139862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15416"/>
            <a:ext cx="8229600" cy="1143000"/>
          </a:xfrm>
        </p:spPr>
        <p:txBody>
          <a:bodyPr>
            <a:normAutofit fontScale="90000"/>
          </a:bodyPr>
          <a:lstStyle/>
          <a:p>
            <a:r>
              <a:rPr lang="ru-RU" dirty="0" smtClean="0">
                <a:solidFill>
                  <a:srgbClr val="FF0000"/>
                </a:solidFill>
                <a:latin typeface="+mn-lt"/>
              </a:rPr>
              <a:t>Фотографии с открытого урока</a:t>
            </a:r>
            <a:endParaRPr lang="ru-RU" dirty="0">
              <a:solidFill>
                <a:srgbClr val="FF0000"/>
              </a:solidFill>
              <a:latin typeface="+mn-lt"/>
            </a:endParaRPr>
          </a:p>
        </p:txBody>
      </p:sp>
      <p:pic>
        <p:nvPicPr>
          <p:cNvPr id="4" name="Объект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67544" y="932723"/>
            <a:ext cx="2196244" cy="2928325"/>
          </a:xfrm>
        </p:spPr>
      </p:pic>
      <p:pic>
        <p:nvPicPr>
          <p:cNvPr id="5" name="Рисунок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12824" y="4077072"/>
            <a:ext cx="3707904" cy="2780928"/>
          </a:xfrm>
          <a:prstGeom prst="rect">
            <a:avLst/>
          </a:prstGeom>
        </p:spPr>
      </p:pic>
      <p:pic>
        <p:nvPicPr>
          <p:cNvPr id="6" name="Рисунок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4077072"/>
            <a:ext cx="3707904" cy="2780928"/>
          </a:xfrm>
          <a:prstGeom prst="rect">
            <a:avLst/>
          </a:prstGeom>
        </p:spPr>
      </p:pic>
      <p:pic>
        <p:nvPicPr>
          <p:cNvPr id="7" name="Рисунок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58412" y="936104"/>
            <a:ext cx="2193708" cy="2924944"/>
          </a:xfrm>
          <a:prstGeom prst="rect">
            <a:avLst/>
          </a:prstGeom>
        </p:spPr>
      </p:pic>
      <p:pic>
        <p:nvPicPr>
          <p:cNvPr id="8" name="Рисунок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72199" y="936104"/>
            <a:ext cx="2180451" cy="2907268"/>
          </a:xfrm>
          <a:prstGeom prst="rect">
            <a:avLst/>
          </a:prstGeom>
        </p:spPr>
      </p:pic>
    </p:spTree>
    <p:extLst>
      <p:ext uri="{BB962C8B-B14F-4D97-AF65-F5344CB8AC3E}">
        <p14:creationId xmlns:p14="http://schemas.microsoft.com/office/powerpoint/2010/main" val="4175424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84"/>
            <a:ext cx="8229600" cy="1143000"/>
          </a:xfrm>
        </p:spPr>
        <p:txBody>
          <a:bodyPr>
            <a:normAutofit fontScale="90000"/>
          </a:bodyPr>
          <a:lstStyle/>
          <a:p>
            <a:r>
              <a:rPr lang="ru-RU" dirty="0" smtClean="0">
                <a:solidFill>
                  <a:srgbClr val="FF0000"/>
                </a:solidFill>
                <a:latin typeface="+mn-lt"/>
              </a:rPr>
              <a:t>Фотографии с открытого урока</a:t>
            </a:r>
            <a:endParaRPr lang="ru-RU" dirty="0">
              <a:solidFill>
                <a:srgbClr val="FF0000"/>
              </a:solidFill>
              <a:latin typeface="+mn-lt"/>
            </a:endParaRPr>
          </a:p>
        </p:txBody>
      </p:sp>
      <p:pic>
        <p:nvPicPr>
          <p:cNvPr id="4" name="Объект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827584" y="1106741"/>
            <a:ext cx="7704856" cy="5778643"/>
          </a:xfrm>
        </p:spPr>
      </p:pic>
    </p:spTree>
    <p:extLst>
      <p:ext uri="{BB962C8B-B14F-4D97-AF65-F5344CB8AC3E}">
        <p14:creationId xmlns:p14="http://schemas.microsoft.com/office/powerpoint/2010/main" val="167222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384"/>
            <a:ext cx="7467600" cy="500063"/>
          </a:xfrm>
        </p:spPr>
        <p:txBody>
          <a:bodyPr>
            <a:noAutofit/>
          </a:bodyPr>
          <a:lstStyle/>
          <a:p>
            <a:pPr eaLnBrk="1" fontAlgn="auto" hangingPunct="1">
              <a:spcAft>
                <a:spcPts val="0"/>
              </a:spcAft>
              <a:defRPr/>
            </a:pPr>
            <a:r>
              <a:rPr lang="ru-RU" sz="1800" b="1" dirty="0" smtClean="0">
                <a:solidFill>
                  <a:srgbClr val="FF0000"/>
                </a:solidFill>
                <a:effectLst>
                  <a:outerShdw blurRad="38100" dist="38100" dir="2700000" algn="tl">
                    <a:srgbClr val="000000">
                      <a:alpha val="43137"/>
                    </a:srgbClr>
                  </a:outerShdw>
                </a:effectLst>
              </a:rPr>
              <a:t>НЕМНОГО ОБ  ОРНАМЕНТЕ ДЫМКОВСКОЙ ИГРУШКИ</a:t>
            </a:r>
            <a:endParaRPr lang="ru-RU" sz="1800" b="1" dirty="0">
              <a:solidFill>
                <a:srgbClr val="FF0000"/>
              </a:solidFill>
              <a:effectLst>
                <a:outerShdw blurRad="38100" dist="38100" dir="2700000" algn="tl">
                  <a:srgbClr val="000000">
                    <a:alpha val="43137"/>
                  </a:srgbClr>
                </a:outerShdw>
              </a:effectLst>
            </a:endParaRPr>
          </a:p>
        </p:txBody>
      </p:sp>
      <p:sp>
        <p:nvSpPr>
          <p:cNvPr id="3" name="Объект 2"/>
          <p:cNvSpPr>
            <a:spLocks noGrp="1"/>
          </p:cNvSpPr>
          <p:nvPr>
            <p:ph sz="quarter" idx="1"/>
          </p:nvPr>
        </p:nvSpPr>
        <p:spPr>
          <a:xfrm>
            <a:off x="251520" y="476672"/>
            <a:ext cx="8352928" cy="6192688"/>
          </a:xfrm>
        </p:spPr>
        <p:txBody>
          <a:bodyPr>
            <a:normAutofit fontScale="85000" lnSpcReduction="10000"/>
          </a:bodyPr>
          <a:lstStyle/>
          <a:p>
            <a:r>
              <a:rPr lang="ru-RU" dirty="0"/>
              <a:t>Характер узоров глиняной дымковской игрушки определился обобщенной формой фигур, потребовавшей условных декоративных элементов: кружочков, полосок, прямых и волнистых линий, точек и штрихов, из которых складывается геометрический орнамент. Вместе с этим в дымковском узоре своеобразно запечатлелись особенности естественной окраски животных; яблоки в виде цветных кружочков, колец, точек на крупах лошадей, оленей, коров и коз. В орнаментации фигурок людей отразились тканые узоры льняной пестряди, вышивок, яркие узоры росписей дуг, саней, коромысел и пр. Широкие и узкие разноцветные полосы, проведенные всей кистью или ее острым концом, создают узорную сетку, напоминающую расцветку ткани шотландки, или намечают основу будущего узора. По этим полосам проводят мелкие прямые или волнистые линии - змейки. Иногда с обеих сторон змеек ставят тонкой палочкой цветные точки, равномерно заполняющие всю полоску. Часто сплошные цветные полосы заменяют полосками из точек и кружков, украшенных двумя-тремя короткими штрихами или двойными крестами. Применяют также в росписи сетчатый орнамент из полос и клеток, заполненных кружочками</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880" y="-162272"/>
            <a:ext cx="8229600" cy="1143000"/>
          </a:xfrm>
        </p:spPr>
        <p:txBody>
          <a:bodyPr>
            <a:normAutofit fontScale="90000"/>
          </a:bodyPr>
          <a:lstStyle/>
          <a:p>
            <a:r>
              <a:rPr lang="ru-RU" dirty="0" smtClean="0">
                <a:solidFill>
                  <a:srgbClr val="FF0000"/>
                </a:solidFill>
                <a:latin typeface="+mn-lt"/>
              </a:rPr>
              <a:t>Фотографии с открытого урока</a:t>
            </a:r>
            <a:endParaRPr lang="ru-RU" dirty="0">
              <a:solidFill>
                <a:srgbClr val="FF0000"/>
              </a:solidFill>
              <a:latin typeface="+mn-lt"/>
            </a:endParaRPr>
          </a:p>
        </p:txBody>
      </p:sp>
      <p:pic>
        <p:nvPicPr>
          <p:cNvPr id="6" name="Объект 5"/>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328592" y="4005064"/>
            <a:ext cx="3815408" cy="2996953"/>
          </a:xfrm>
        </p:spPr>
      </p:pic>
      <p:pic>
        <p:nvPicPr>
          <p:cNvPr id="7" name="Рисунок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623496"/>
            <a:ext cx="3887416" cy="3212976"/>
          </a:xfrm>
          <a:prstGeom prst="rect">
            <a:avLst/>
          </a:prstGeom>
        </p:spPr>
      </p:pic>
      <p:pic>
        <p:nvPicPr>
          <p:cNvPr id="8" name="Рисунок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71800" y="1052736"/>
            <a:ext cx="3936437" cy="2952328"/>
          </a:xfrm>
          <a:prstGeom prst="rect">
            <a:avLst/>
          </a:prstGeom>
        </p:spPr>
      </p:pic>
    </p:spTree>
    <p:extLst>
      <p:ext uri="{BB962C8B-B14F-4D97-AF65-F5344CB8AC3E}">
        <p14:creationId xmlns:p14="http://schemas.microsoft.com/office/powerpoint/2010/main" val="3028945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0000"/>
                </a:solidFill>
                <a:latin typeface="+mn-lt"/>
              </a:rPr>
              <a:t>Фотографии с открытого урока</a:t>
            </a:r>
            <a:endParaRPr lang="ru-RU" dirty="0">
              <a:solidFill>
                <a:srgbClr val="FF0000"/>
              </a:solidFill>
              <a:latin typeface="+mn-lt"/>
            </a:endParaRPr>
          </a:p>
        </p:txBody>
      </p:sp>
      <p:pic>
        <p:nvPicPr>
          <p:cNvPr id="4" name="Объект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1916832"/>
            <a:ext cx="2804682" cy="2103512"/>
          </a:xfrm>
        </p:spPr>
      </p:pic>
      <p:pic>
        <p:nvPicPr>
          <p:cNvPr id="5" name="Рисунок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8382" y="1916832"/>
            <a:ext cx="2679762" cy="3573016"/>
          </a:xfrm>
          <a:prstGeom prst="rect">
            <a:avLst/>
          </a:prstGeom>
        </p:spPr>
      </p:pic>
      <p:pic>
        <p:nvPicPr>
          <p:cNvPr id="6" name="Рисунок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4671138"/>
            <a:ext cx="2915816" cy="2186862"/>
          </a:xfrm>
          <a:prstGeom prst="rect">
            <a:avLst/>
          </a:prstGeom>
        </p:spPr>
      </p:pic>
      <p:pic>
        <p:nvPicPr>
          <p:cNvPr id="7" name="Рисунок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84168" y="4563125"/>
            <a:ext cx="3059832" cy="2294875"/>
          </a:xfrm>
          <a:prstGeom prst="rect">
            <a:avLst/>
          </a:prstGeom>
        </p:spPr>
      </p:pic>
      <p:pic>
        <p:nvPicPr>
          <p:cNvPr id="8" name="Рисунок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84167" y="1916048"/>
            <a:ext cx="3059833" cy="2294875"/>
          </a:xfrm>
          <a:prstGeom prst="rect">
            <a:avLst/>
          </a:prstGeom>
        </p:spPr>
      </p:pic>
    </p:spTree>
    <p:extLst>
      <p:ext uri="{BB962C8B-B14F-4D97-AF65-F5344CB8AC3E}">
        <p14:creationId xmlns:p14="http://schemas.microsoft.com/office/powerpoint/2010/main" val="331868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07504" y="2832212"/>
            <a:ext cx="5040560" cy="3780420"/>
          </a:xfrm>
        </p:spPr>
      </p:pic>
      <p:pic>
        <p:nvPicPr>
          <p:cNvPr id="5" name="Рисунок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99584" y="980728"/>
            <a:ext cx="3552394" cy="2664296"/>
          </a:xfrm>
          <a:prstGeom prst="rect">
            <a:avLst/>
          </a:prstGeom>
        </p:spPr>
      </p:pic>
      <p:pic>
        <p:nvPicPr>
          <p:cNvPr id="6" name="Рисунок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04074" y="4005064"/>
            <a:ext cx="3547904" cy="2660928"/>
          </a:xfrm>
          <a:prstGeom prst="rect">
            <a:avLst/>
          </a:prstGeom>
        </p:spPr>
      </p:pic>
      <p:pic>
        <p:nvPicPr>
          <p:cNvPr id="7" name="Рисунок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3608" y="234026"/>
            <a:ext cx="3240360" cy="2430270"/>
          </a:xfrm>
          <a:prstGeom prst="rect">
            <a:avLst/>
          </a:prstGeom>
        </p:spPr>
      </p:pic>
    </p:spTree>
    <p:extLst>
      <p:ext uri="{BB962C8B-B14F-4D97-AF65-F5344CB8AC3E}">
        <p14:creationId xmlns:p14="http://schemas.microsoft.com/office/powerpoint/2010/main" val="2218696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85728"/>
            <a:ext cx="7499350" cy="511175"/>
          </a:xfrm>
        </p:spPr>
        <p:txBody>
          <a:bodyPr>
            <a:normAutofit fontScale="90000"/>
          </a:bodyPr>
          <a:lstStyle/>
          <a:p>
            <a:pPr algn="ctr" eaLnBrk="1" fontAlgn="auto" hangingPunct="1">
              <a:spcAft>
                <a:spcPts val="0"/>
              </a:spcAft>
              <a:defRPr/>
            </a:pPr>
            <a:r>
              <a:rPr lang="ru-RU" sz="2000" b="1" dirty="0" smtClean="0">
                <a:solidFill>
                  <a:srgbClr val="FF0000"/>
                </a:solidFill>
                <a:effectLst>
                  <a:outerShdw blurRad="38100" dist="38100" dir="2700000" algn="tl">
                    <a:srgbClr val="000000">
                      <a:alpha val="43137"/>
                    </a:srgbClr>
                  </a:outerShdw>
                </a:effectLst>
              </a:rPr>
              <a:t>КАКИЕ НАРОДНЫЕ ПРОМЫСЛЫ ВЫ ПОМНИТЕ</a:t>
            </a:r>
            <a:r>
              <a:rPr lang="en-US" sz="2000" b="1" dirty="0" smtClean="0">
                <a:solidFill>
                  <a:srgbClr val="FF0000"/>
                </a:solidFill>
                <a:effectLst>
                  <a:outerShdw blurRad="38100" dist="38100" dir="2700000" algn="tl">
                    <a:srgbClr val="000000">
                      <a:alpha val="43137"/>
                    </a:srgbClr>
                  </a:outerShdw>
                </a:effectLst>
              </a:rPr>
              <a:t>?</a:t>
            </a:r>
            <a:br>
              <a:rPr lang="en-US" sz="2000" b="1" dirty="0" smtClean="0">
                <a:solidFill>
                  <a:srgbClr val="FF0000"/>
                </a:solidFill>
                <a:effectLst>
                  <a:outerShdw blurRad="38100" dist="38100" dir="2700000" algn="tl">
                    <a:srgbClr val="000000">
                      <a:alpha val="43137"/>
                    </a:srgbClr>
                  </a:outerShdw>
                </a:effectLst>
              </a:rPr>
            </a:br>
            <a:r>
              <a:rPr lang="ru-RU" sz="2000" b="1" dirty="0" smtClean="0">
                <a:solidFill>
                  <a:srgbClr val="FF0000"/>
                </a:solidFill>
                <a:effectLst>
                  <a:outerShdw blurRad="38100" dist="38100" dir="2700000" algn="tl">
                    <a:srgbClr val="000000">
                      <a:alpha val="43137"/>
                    </a:srgbClr>
                  </a:outerShdw>
                </a:effectLst>
              </a:rPr>
              <a:t>ВСПОМНИТЕ  ХАРАКТЕРНЫЕ ПРИЗНАКИ.</a:t>
            </a:r>
            <a:endParaRPr lang="ru-RU" sz="2000" dirty="0">
              <a:solidFill>
                <a:srgbClr val="FF0000"/>
              </a:solidFill>
            </a:endParaRPr>
          </a:p>
        </p:txBody>
      </p:sp>
      <p:pic>
        <p:nvPicPr>
          <p:cNvPr id="4" name="Объект 3"/>
          <p:cNvPicPr>
            <a:picLocks noGrp="1" noChangeAspect="1"/>
          </p:cNvPicPr>
          <p:nvPr>
            <p:ph sz="quarter" idx="1"/>
          </p:nvPr>
        </p:nvPicPr>
        <p:blipFill>
          <a:blip r:embed="rId2" cstate="screen">
            <a:extLst>
              <a:ext uri="{28A0092B-C50C-407E-A947-70E740481C1C}">
                <a14:useLocalDpi xmlns:a14="http://schemas.microsoft.com/office/drawing/2010/main"/>
              </a:ext>
            </a:extLst>
          </a:blip>
          <a:stretch>
            <a:fillRect/>
          </a:stretch>
        </p:blipFill>
        <p:spPr>
          <a:xfrm>
            <a:off x="1691680" y="1628800"/>
            <a:ext cx="5692874" cy="4269656"/>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43863" cy="1011222"/>
          </a:xfrm>
        </p:spPr>
        <p:txBody>
          <a:bodyPr>
            <a:noAutofit/>
          </a:bodyPr>
          <a:lstStyle/>
          <a:p>
            <a:pPr algn="ctr" eaLnBrk="1" fontAlgn="auto" hangingPunct="1">
              <a:spcAft>
                <a:spcPts val="0"/>
              </a:spcAft>
              <a:defRPr/>
            </a:pPr>
            <a:r>
              <a:rPr lang="ru-RU" sz="3200" b="1" dirty="0" smtClean="0">
                <a:solidFill>
                  <a:srgbClr val="7030A0"/>
                </a:solidFill>
                <a:effectLst>
                  <a:outerShdw blurRad="38100" dist="38100" dir="2700000" algn="tl">
                    <a:srgbClr val="000000">
                      <a:alpha val="43137"/>
                    </a:srgbClr>
                  </a:outerShdw>
                </a:effectLst>
              </a:rPr>
              <a:t>КАКИЕ БЫВАЮТ ОРНАМЕНТЫ</a:t>
            </a:r>
            <a:r>
              <a:rPr lang="en-US" sz="3200" b="1" dirty="0" smtClean="0">
                <a:solidFill>
                  <a:srgbClr val="7030A0"/>
                </a:solidFill>
                <a:effectLst>
                  <a:outerShdw blurRad="38100" dist="38100" dir="2700000" algn="tl">
                    <a:srgbClr val="000000">
                      <a:alpha val="43137"/>
                    </a:srgbClr>
                  </a:outerShdw>
                </a:effectLst>
              </a:rPr>
              <a:t>?</a:t>
            </a:r>
            <a:br>
              <a:rPr lang="en-US" sz="3200" b="1" dirty="0" smtClean="0">
                <a:solidFill>
                  <a:srgbClr val="7030A0"/>
                </a:solidFill>
                <a:effectLst>
                  <a:outerShdw blurRad="38100" dist="38100" dir="2700000" algn="tl">
                    <a:srgbClr val="000000">
                      <a:alpha val="43137"/>
                    </a:srgbClr>
                  </a:outerShdw>
                </a:effectLst>
              </a:rPr>
            </a:br>
            <a:r>
              <a:rPr lang="ru-RU" sz="2500" b="1" dirty="0" smtClean="0">
                <a:solidFill>
                  <a:srgbClr val="7030A0"/>
                </a:solidFill>
                <a:effectLst>
                  <a:outerShdw blurRad="38100" dist="38100" dir="2700000" algn="tl">
                    <a:srgbClr val="000000">
                      <a:alpha val="43137"/>
                    </a:srgbClr>
                  </a:outerShdw>
                </a:effectLst>
              </a:rPr>
              <a:t>Геометрические</a:t>
            </a:r>
            <a:r>
              <a:rPr lang="en-US" sz="2500" b="1" dirty="0" smtClean="0">
                <a:solidFill>
                  <a:srgbClr val="7030A0"/>
                </a:solidFill>
                <a:effectLst>
                  <a:outerShdw blurRad="38100" dist="38100" dir="2700000" algn="tl">
                    <a:srgbClr val="000000">
                      <a:alpha val="43137"/>
                    </a:srgbClr>
                  </a:outerShdw>
                </a:effectLst>
              </a:rPr>
              <a:t>,</a:t>
            </a:r>
            <a:r>
              <a:rPr lang="ru-RU" sz="2500" b="1" dirty="0" smtClean="0">
                <a:solidFill>
                  <a:srgbClr val="7030A0"/>
                </a:solidFill>
                <a:effectLst>
                  <a:outerShdw blurRad="38100" dist="38100" dir="2700000" algn="tl">
                    <a:srgbClr val="000000">
                      <a:alpha val="43137"/>
                    </a:srgbClr>
                  </a:outerShdw>
                </a:effectLst>
              </a:rPr>
              <a:t> растительные</a:t>
            </a:r>
            <a:r>
              <a:rPr lang="en-US" sz="2500" b="1" dirty="0" smtClean="0">
                <a:solidFill>
                  <a:srgbClr val="7030A0"/>
                </a:solidFill>
                <a:effectLst>
                  <a:outerShdw blurRad="38100" dist="38100" dir="2700000" algn="tl">
                    <a:srgbClr val="000000">
                      <a:alpha val="43137"/>
                    </a:srgbClr>
                  </a:outerShdw>
                </a:effectLst>
              </a:rPr>
              <a:t>,</a:t>
            </a:r>
            <a:r>
              <a:rPr lang="ru-RU" sz="2500" b="1" dirty="0" smtClean="0">
                <a:solidFill>
                  <a:srgbClr val="7030A0"/>
                </a:solidFill>
                <a:effectLst>
                  <a:outerShdw blurRad="38100" dist="38100" dir="2700000" algn="tl">
                    <a:srgbClr val="000000">
                      <a:alpha val="43137"/>
                    </a:srgbClr>
                  </a:outerShdw>
                </a:effectLst>
              </a:rPr>
              <a:t> звериные</a:t>
            </a:r>
            <a:endParaRPr lang="ru-RU" sz="2500" b="1" dirty="0">
              <a:solidFill>
                <a:srgbClr val="7030A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214283" y="1428736"/>
            <a:ext cx="8643998" cy="5143536"/>
          </a:xfrm>
        </p:spPr>
        <p:txBody>
          <a:bodyPr>
            <a:noAutofit/>
          </a:bodyPr>
          <a:lstStyle/>
          <a:p>
            <a:pPr marL="274320" indent="-274320" eaLnBrk="1" fontAlgn="auto" hangingPunct="1">
              <a:spcAft>
                <a:spcPts val="0"/>
              </a:spcAft>
              <a:buFont typeface="Wingdings 2"/>
              <a:buChar char=""/>
              <a:defRPr/>
            </a:pPr>
            <a:r>
              <a:rPr lang="ru-RU" sz="2200" dirty="0" smtClean="0"/>
              <a:t>. </a:t>
            </a:r>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4976" y="1925190"/>
            <a:ext cx="2326823" cy="3620537"/>
          </a:xfrm>
          <a:prstGeom prst="rect">
            <a:avLst/>
          </a:prstGeom>
        </p:spPr>
      </p:pic>
      <p:pic>
        <p:nvPicPr>
          <p:cNvPr id="5" name="Рисунок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V="1">
            <a:off x="3252192" y="3840513"/>
            <a:ext cx="2255912" cy="1691934"/>
          </a:xfrm>
          <a:prstGeom prst="rect">
            <a:avLst/>
          </a:prstGeom>
        </p:spPr>
      </p:pic>
      <p:pic>
        <p:nvPicPr>
          <p:cNvPr id="6" name="Рисунок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54751" y="1772816"/>
            <a:ext cx="2661665" cy="3772911"/>
          </a:xfrm>
          <a:prstGeom prst="rect">
            <a:avLst/>
          </a:prstGeom>
        </p:spPr>
      </p:pic>
      <p:pic>
        <p:nvPicPr>
          <p:cNvPr id="7" name="Рисунок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80183" y="1340768"/>
            <a:ext cx="2255913" cy="230195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25" y="274638"/>
            <a:ext cx="6924675" cy="582612"/>
          </a:xfrm>
        </p:spPr>
        <p:txBody>
          <a:bodyPr>
            <a:noAutofit/>
          </a:bodyPr>
          <a:lstStyle/>
          <a:p>
            <a:pPr algn="ctr" eaLnBrk="1" fontAlgn="auto" hangingPunct="1">
              <a:spcAft>
                <a:spcPts val="0"/>
              </a:spcAft>
              <a:defRPr/>
            </a:pPr>
            <a:r>
              <a:rPr lang="ru-RU" sz="1800" b="1" dirty="0" smtClean="0">
                <a:solidFill>
                  <a:srgbClr val="FF0000"/>
                </a:solidFill>
              </a:rPr>
              <a:t>Орнаменты бывают</a:t>
            </a:r>
            <a:r>
              <a:rPr lang="en-US" sz="1800" b="1" dirty="0" smtClean="0">
                <a:solidFill>
                  <a:srgbClr val="FF0000"/>
                </a:solidFill>
              </a:rPr>
              <a:t>:</a:t>
            </a:r>
            <a:r>
              <a:rPr lang="ru-RU" sz="1800" b="1" dirty="0" smtClean="0">
                <a:solidFill>
                  <a:srgbClr val="FF0000"/>
                </a:solidFill>
              </a:rPr>
              <a:t> линейные</a:t>
            </a:r>
            <a:r>
              <a:rPr lang="en-US" sz="1800" b="1" dirty="0" smtClean="0">
                <a:solidFill>
                  <a:srgbClr val="FF0000"/>
                </a:solidFill>
              </a:rPr>
              <a:t>,</a:t>
            </a:r>
            <a:r>
              <a:rPr lang="ru-RU" sz="1800" b="1" dirty="0" smtClean="0">
                <a:solidFill>
                  <a:srgbClr val="FF0000"/>
                </a:solidFill>
              </a:rPr>
              <a:t> круговые</a:t>
            </a:r>
            <a:r>
              <a:rPr lang="en-US" sz="1800" b="1" dirty="0" smtClean="0">
                <a:solidFill>
                  <a:srgbClr val="FF0000"/>
                </a:solidFill>
              </a:rPr>
              <a:t>,</a:t>
            </a:r>
            <a:r>
              <a:rPr lang="ru-RU" sz="1800" b="1" dirty="0" smtClean="0">
                <a:solidFill>
                  <a:srgbClr val="FF0000"/>
                </a:solidFill>
              </a:rPr>
              <a:t> сложные</a:t>
            </a:r>
            <a:endParaRPr lang="ru-RU" sz="1800" b="1" dirty="0">
              <a:solidFill>
                <a:srgbClr val="FF0000"/>
              </a:solidFill>
            </a:endParaRPr>
          </a:p>
        </p:txBody>
      </p:sp>
      <p:pic>
        <p:nvPicPr>
          <p:cNvPr id="4" name="Объект 3"/>
          <p:cNvPicPr>
            <a:picLocks noGrp="1" noChangeAspect="1"/>
          </p:cNvPicPr>
          <p:nvPr>
            <p:ph sz="quarter" idx="1"/>
          </p:nvPr>
        </p:nvPicPr>
        <p:blipFill>
          <a:blip r:embed="rId2" cstate="screen">
            <a:extLst>
              <a:ext uri="{28A0092B-C50C-407E-A947-70E740481C1C}">
                <a14:useLocalDpi xmlns:a14="http://schemas.microsoft.com/office/drawing/2010/main"/>
              </a:ext>
            </a:extLst>
          </a:blip>
          <a:stretch>
            <a:fillRect/>
          </a:stretch>
        </p:blipFill>
        <p:spPr>
          <a:xfrm>
            <a:off x="611560" y="1340768"/>
            <a:ext cx="1828800" cy="1880616"/>
          </a:xfrm>
        </p:spPr>
      </p:pic>
      <p:pic>
        <p:nvPicPr>
          <p:cNvPr id="5" name="Рисунок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544" y="3573016"/>
            <a:ext cx="1949202" cy="2580743"/>
          </a:xfrm>
          <a:prstGeom prst="rect">
            <a:avLst/>
          </a:prstGeom>
        </p:spPr>
      </p:pic>
      <p:pic>
        <p:nvPicPr>
          <p:cNvPr id="6" name="Рисунок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7866" y="1243238"/>
            <a:ext cx="2317622" cy="2329778"/>
          </a:xfrm>
          <a:prstGeom prst="rect">
            <a:avLst/>
          </a:prstGeom>
        </p:spPr>
      </p:pic>
      <p:pic>
        <p:nvPicPr>
          <p:cNvPr id="7" name="Рисунок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23836" y="3582144"/>
            <a:ext cx="1687416" cy="2448917"/>
          </a:xfrm>
          <a:prstGeom prst="rect">
            <a:avLst/>
          </a:prstGeom>
        </p:spPr>
      </p:pic>
      <p:pic>
        <p:nvPicPr>
          <p:cNvPr id="8" name="Рисунок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48008" y="1268760"/>
            <a:ext cx="1296199" cy="1945514"/>
          </a:xfrm>
          <a:prstGeom prst="rect">
            <a:avLst/>
          </a:prstGeom>
        </p:spPr>
      </p:pic>
      <p:pic>
        <p:nvPicPr>
          <p:cNvPr id="9" name="Рисунок 8"/>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148064" y="3196455"/>
            <a:ext cx="2957304" cy="2957304"/>
          </a:xfrm>
          <a:prstGeom prst="rect">
            <a:avLst/>
          </a:prstGeom>
        </p:spPr>
      </p:pic>
      <p:pic>
        <p:nvPicPr>
          <p:cNvPr id="10" name="Рисунок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695053" y="1283752"/>
            <a:ext cx="1549355" cy="193052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b="1" dirty="0" smtClean="0">
                <a:solidFill>
                  <a:srgbClr val="FF0000"/>
                </a:solidFill>
              </a:rPr>
              <a:t>АКТУАЛЬНОСТЬ ИЗУЧЕНИЯ ДЫМКОВСКОЙ ИГРУШКИ В НАШЕ ВРЕМЯ.</a:t>
            </a:r>
            <a:endParaRPr lang="ru-RU" sz="2800" b="1" dirty="0">
              <a:solidFill>
                <a:srgbClr val="FF0000"/>
              </a:solidFill>
            </a:endParaRPr>
          </a:p>
        </p:txBody>
      </p:sp>
      <p:pic>
        <p:nvPicPr>
          <p:cNvPr id="4" name="Объект 3"/>
          <p:cNvPicPr>
            <a:picLocks noGrp="1" noChangeAspect="1"/>
          </p:cNvPicPr>
          <p:nvPr>
            <p:ph sz="quarter" idx="1"/>
          </p:nvPr>
        </p:nvPicPr>
        <p:blipFill>
          <a:blip r:embed="rId2" cstate="screen">
            <a:extLst>
              <a:ext uri="{28A0092B-C50C-407E-A947-70E740481C1C}">
                <a14:useLocalDpi xmlns:a14="http://schemas.microsoft.com/office/drawing/2010/main"/>
              </a:ext>
            </a:extLst>
          </a:blip>
          <a:stretch>
            <a:fillRect/>
          </a:stretch>
        </p:blipFill>
        <p:spPr>
          <a:xfrm>
            <a:off x="241941" y="2906213"/>
            <a:ext cx="1665763" cy="1674915"/>
          </a:xfrm>
        </p:spPr>
      </p:pic>
      <p:pic>
        <p:nvPicPr>
          <p:cNvPr id="14" name="Рисунок 1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9512" y="1476435"/>
            <a:ext cx="1800200" cy="1304493"/>
          </a:xfrm>
          <a:prstGeom prst="rect">
            <a:avLst/>
          </a:prstGeom>
        </p:spPr>
      </p:pic>
      <p:pic>
        <p:nvPicPr>
          <p:cNvPr id="15" name="Рисунок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73758" y="4658444"/>
            <a:ext cx="2287004" cy="1793011"/>
          </a:xfrm>
          <a:prstGeom prst="rect">
            <a:avLst/>
          </a:prstGeom>
        </p:spPr>
      </p:pic>
      <p:pic>
        <p:nvPicPr>
          <p:cNvPr id="16" name="Рисунок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15816" y="4637534"/>
            <a:ext cx="1224136" cy="1815802"/>
          </a:xfrm>
          <a:prstGeom prst="rect">
            <a:avLst/>
          </a:prstGeom>
        </p:spPr>
      </p:pic>
      <p:pic>
        <p:nvPicPr>
          <p:cNvPr id="18" name="Рисунок 1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516215" y="1450359"/>
            <a:ext cx="2106817" cy="3160225"/>
          </a:xfrm>
          <a:prstGeom prst="rect">
            <a:avLst/>
          </a:prstGeom>
        </p:spPr>
      </p:pic>
      <p:pic>
        <p:nvPicPr>
          <p:cNvPr id="19" name="Рисунок 1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18963" y="4786311"/>
            <a:ext cx="2229818" cy="1665145"/>
          </a:xfrm>
          <a:prstGeom prst="rect">
            <a:avLst/>
          </a:prstGeom>
        </p:spPr>
      </p:pic>
      <p:pic>
        <p:nvPicPr>
          <p:cNvPr id="20" name="Рисунок 1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53432" y="4783434"/>
            <a:ext cx="1251016" cy="1668021"/>
          </a:xfrm>
          <a:prstGeom prst="rect">
            <a:avLst/>
          </a:prstGeom>
        </p:spPr>
      </p:pic>
      <p:pic>
        <p:nvPicPr>
          <p:cNvPr id="21" name="Рисунок 2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195737" y="1465767"/>
            <a:ext cx="4057804" cy="304335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9392"/>
            <a:ext cx="7467600" cy="1143000"/>
          </a:xfrm>
        </p:spPr>
        <p:txBody>
          <a:bodyPr/>
          <a:lstStyle/>
          <a:p>
            <a:pPr algn="ctr"/>
            <a:r>
              <a:rPr lang="ru-RU" dirty="0" smtClean="0">
                <a:solidFill>
                  <a:srgbClr val="FF0000"/>
                </a:solidFill>
              </a:rPr>
              <a:t>АКТУАЛЬНОСТЬ ИЗУЧЕНИЯ ДЫМКОВСКОЙ ИГРУШКИ</a:t>
            </a:r>
            <a:endParaRPr lang="ru-RU" dirty="0">
              <a:solidFill>
                <a:srgbClr val="FF0000"/>
              </a:solidFill>
            </a:endParaRPr>
          </a:p>
        </p:txBody>
      </p:sp>
      <p:sp>
        <p:nvSpPr>
          <p:cNvPr id="3" name="Объект 2"/>
          <p:cNvSpPr>
            <a:spLocks noGrp="1"/>
          </p:cNvSpPr>
          <p:nvPr>
            <p:ph sz="quarter" idx="1"/>
          </p:nvPr>
        </p:nvSpPr>
        <p:spPr>
          <a:xfrm>
            <a:off x="179512" y="980728"/>
            <a:ext cx="8568952" cy="6048672"/>
          </a:xfrm>
        </p:spPr>
        <p:txBody>
          <a:bodyPr>
            <a:normAutofit fontScale="55000" lnSpcReduction="20000"/>
          </a:bodyPr>
          <a:lstStyle/>
          <a:p>
            <a:pPr marL="0" indent="0">
              <a:buNone/>
            </a:pPr>
            <a:r>
              <a:rPr lang="ru-RU" dirty="0" smtClean="0"/>
              <a:t>     </a:t>
            </a:r>
            <a:r>
              <a:rPr lang="ru-RU" sz="2900" dirty="0" smtClean="0"/>
              <a:t>Дымковская </a:t>
            </a:r>
            <a:r>
              <a:rPr lang="ru-RU" sz="2900" dirty="0"/>
              <a:t>игрушка стала одним из символов Кировской области, </a:t>
            </a:r>
            <a:r>
              <a:rPr lang="ru-RU" sz="2900" dirty="0" smtClean="0"/>
              <a:t>   подчеркивающим          самобытность </a:t>
            </a:r>
            <a:r>
              <a:rPr lang="ru-RU" sz="2900" dirty="0"/>
              <a:t>Вятского края, его насыщенную и древнюю историю.</a:t>
            </a:r>
          </a:p>
          <a:p>
            <a:r>
              <a:rPr lang="ru-RU" sz="2900" dirty="0"/>
              <a:t>Благодаря своей простой пластике, простоте узоров, яркости палитры дымковская игрушка широко изучается и используется в детском творчестве, воплощаясь в виде рисунков, изделий из глины и других материалов. Колоритные наряды дымковских барынь нашли отражение в коллекциях современных </a:t>
            </a:r>
            <a:r>
              <a:rPr lang="ru-RU" sz="2900" dirty="0" smtClean="0"/>
              <a:t>модельеров.</a:t>
            </a:r>
            <a:endParaRPr lang="ru-RU" sz="2900" dirty="0"/>
          </a:p>
          <a:p>
            <a:r>
              <a:rPr lang="ru-RU" sz="2900" dirty="0"/>
              <a:t>Народный «дымковский» стиль неоднократно использовались в художественных (прежде всего, детских) произведениях:</a:t>
            </a:r>
          </a:p>
          <a:p>
            <a:r>
              <a:rPr lang="ru-RU" sz="2900" dirty="0"/>
              <a:t>Мультфильм «Вернулся служивый домой». Режиссер: Владимир Дегтярёв, СССР, 1959, 13 мин.</a:t>
            </a:r>
          </a:p>
          <a:p>
            <a:r>
              <a:rPr lang="ru-RU" sz="2900" dirty="0"/>
              <a:t>В 2009 году во время своего визита в Киров Президент России Д. А. Медведев посетил областной художественный музей имени братьев Васнецовых, где ознакомился с экспозицией дымковской игрушки и поучаствовал в изготовлении и росписи дымковской </a:t>
            </a:r>
            <a:r>
              <a:rPr lang="ru-RU" sz="2900" dirty="0" smtClean="0"/>
              <a:t>игрушки.</a:t>
            </a:r>
            <a:endParaRPr lang="ru-RU" sz="2900" dirty="0"/>
          </a:p>
          <a:p>
            <a:r>
              <a:rPr lang="ru-RU" sz="2900" dirty="0"/>
              <a:t>В 2010 году в центре Кирова установлена скульптурная группа «Семья», выполненная по всем канонам дымковской игрушки и представляющая собой группу из барыни с младенцем, мужичка с гармошкой, ребёнка со свистулькой, кошки и </a:t>
            </a:r>
            <a:r>
              <a:rPr lang="ru-RU" sz="2900" dirty="0" smtClean="0"/>
              <a:t>собаки. Коллекции Крупнейшая </a:t>
            </a:r>
            <a:r>
              <a:rPr lang="ru-RU" sz="2900" dirty="0"/>
              <a:t>коллекция дымковской игрушки представлена в постоянной экспозиции Кировского художественного музея им. Виктора и </a:t>
            </a:r>
            <a:r>
              <a:rPr lang="ru-RU" sz="2900" dirty="0" err="1"/>
              <a:t>Аполлинария</a:t>
            </a:r>
            <a:r>
              <a:rPr lang="ru-RU" sz="2900" dirty="0"/>
              <a:t> Васнецовых. Уникальной коллекцией обладает Кировский областной краеведческий </a:t>
            </a:r>
            <a:r>
              <a:rPr lang="ru-RU" sz="2900" dirty="0" smtClean="0"/>
              <a:t>музей</a:t>
            </a:r>
            <a:r>
              <a:rPr lang="ru-RU" sz="2900" dirty="0"/>
              <a:t>.</a:t>
            </a:r>
          </a:p>
          <a:p>
            <a:r>
              <a:rPr lang="ru-RU" sz="2900" dirty="0"/>
              <a:t>В марте 2011 года в Кирове открыт музей «Дымковская игрушка: история и современность», фонды которого насчитывает более 700 экспонатов, около 200 из них представлены в экспозиции</a:t>
            </a:r>
            <a:r>
              <a:rPr lang="ru-RU" sz="2900" dirty="0" smtClean="0"/>
              <a:t>.</a:t>
            </a:r>
            <a:endParaRPr lang="ru-RU" sz="2900" dirty="0"/>
          </a:p>
          <a:p>
            <a:endParaRPr lang="ru-RU" dirty="0"/>
          </a:p>
          <a:p>
            <a:endParaRPr lang="ru-RU" dirty="0"/>
          </a:p>
          <a:p>
            <a:endParaRPr lang="ru-RU" dirty="0"/>
          </a:p>
        </p:txBody>
      </p:sp>
    </p:spTree>
    <p:extLst>
      <p:ext uri="{BB962C8B-B14F-4D97-AF65-F5344CB8AC3E}">
        <p14:creationId xmlns:p14="http://schemas.microsoft.com/office/powerpoint/2010/main" val="2993688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FF0000"/>
                </a:solidFill>
              </a:rPr>
              <a:t>АКТУАЛЬНОСТЬ ИЗУЧЕНИЯ ДЫМКОВСКОЙ ИГРУШКИ</a:t>
            </a:r>
            <a:endParaRPr lang="ru-RU" dirty="0">
              <a:solidFill>
                <a:srgbClr val="FF0000"/>
              </a:solidFill>
            </a:endParaRPr>
          </a:p>
        </p:txBody>
      </p:sp>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a:ext>
            </a:extLst>
          </a:blip>
          <a:stretch>
            <a:fillRect/>
          </a:stretch>
        </p:blipFill>
        <p:spPr>
          <a:xfrm>
            <a:off x="4873000" y="1484784"/>
            <a:ext cx="3552395" cy="2664296"/>
          </a:xfrm>
        </p:spPr>
      </p:pic>
      <p:pic>
        <p:nvPicPr>
          <p:cNvPr id="5" name="Рисунок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32039" y="4376952"/>
            <a:ext cx="3434319" cy="2292408"/>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1560" y="1412776"/>
            <a:ext cx="3924300" cy="5238750"/>
          </a:xfrm>
          <a:prstGeom prst="rect">
            <a:avLst/>
          </a:prstGeom>
        </p:spPr>
      </p:pic>
    </p:spTree>
    <p:extLst>
      <p:ext uri="{BB962C8B-B14F-4D97-AF65-F5344CB8AC3E}">
        <p14:creationId xmlns:p14="http://schemas.microsoft.com/office/powerpoint/2010/main" val="15659654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Поток">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Поток">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1409</TotalTime>
  <Words>1701</Words>
  <Application>Microsoft Office PowerPoint</Application>
  <PresentationFormat>Экран (4:3)</PresentationFormat>
  <Paragraphs>223</Paragraphs>
  <Slides>32</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32</vt:i4>
      </vt:variant>
    </vt:vector>
  </HeadingPairs>
  <TitlesOfParts>
    <vt:vector size="35" baseType="lpstr">
      <vt:lpstr>Эркер</vt:lpstr>
      <vt:lpstr>Поток</vt:lpstr>
      <vt:lpstr>1_Поток</vt:lpstr>
      <vt:lpstr>презентация открытого урока  “дымковские игрушки”    гбоудод ддт “ораниенбаум” преподаватель: Приходько И.В.</vt:lpstr>
      <vt:lpstr>ИСТОРИЯ ДЫМКОВСКОЙ ИГРУШКИ</vt:lpstr>
      <vt:lpstr>НЕМНОГО ОБ  ОРНАМЕНТЕ ДЫМКОВСКОЙ ИГРУШКИ</vt:lpstr>
      <vt:lpstr>КАКИЕ НАРОДНЫЕ ПРОМЫСЛЫ ВЫ ПОМНИТЕ? ВСПОМНИТЕ  ХАРАКТЕРНЫЕ ПРИЗНАКИ.</vt:lpstr>
      <vt:lpstr>КАКИЕ БЫВАЮТ ОРНАМЕНТЫ? Геометрические, растительные, звериные</vt:lpstr>
      <vt:lpstr>Орнаменты бывают: линейные, круговые, сложные</vt:lpstr>
      <vt:lpstr>АКТУАЛЬНОСТЬ ИЗУЧЕНИЯ ДЫМКОВСКОЙ ИГРУШКИ В НАШЕ ВРЕМЯ.</vt:lpstr>
      <vt:lpstr>АКТУАЛЬНОСТЬ ИЗУЧЕНИЯ ДЫМКОВСКОЙ ИГРУШКИ</vt:lpstr>
      <vt:lpstr>АКТУАЛЬНОСТЬ ИЗУЧЕНИЯ ДЫМКОВСКОЙ ИГРУШКИ</vt:lpstr>
      <vt:lpstr>ОБЛАСТЬ ПРИМЕНЕНИЯ</vt:lpstr>
      <vt:lpstr>Презентация PowerPoint</vt:lpstr>
      <vt:lpstr>ПЛАН ЗАНЯТИЯ</vt:lpstr>
      <vt:lpstr>Презентация PowerPoint</vt:lpstr>
      <vt:lpstr>       О ДЫМКОВСКОЙ ИГРУШКЕ</vt:lpstr>
      <vt:lpstr>ИСТОРИЯ ПРОМЫСЛА</vt:lpstr>
      <vt:lpstr>ПОСМОТРИМ ЧТО НАМ ПРЕДСТОИТ СДЕЛАТЬ</vt:lpstr>
      <vt:lpstr>ПОЭТАПНО ВЫПОЛНИМ РАБОТУ </vt:lpstr>
      <vt:lpstr>Презентация PowerPoint</vt:lpstr>
      <vt:lpstr>Презентация PowerPoint</vt:lpstr>
      <vt:lpstr>Презентация PowerPoint</vt:lpstr>
      <vt:lpstr>НАША ЗАДАЧА СОЗДАТЬ КОЛОРИСТИЧЕСКОЕ РЕШЕНИЕ ДАМЫ В СТИЛЕ ДЫМКОВСКОЙ ИГРУШКИ </vt:lpstr>
      <vt:lpstr>ПРИДУМАЙ ОРНАМЕНТ ДЛЯ ДАМЫ</vt:lpstr>
      <vt:lpstr>II.  ДЫМКОВСКАЯ ИГРУШКА</vt:lpstr>
      <vt:lpstr>III. ДЫМКОВСКАЯ ИГРУШКА(ОБРАЗЦЫ)</vt:lpstr>
      <vt:lpstr>Презентация PowerPoint</vt:lpstr>
      <vt:lpstr>Презентация PowerPoint</vt:lpstr>
      <vt:lpstr>Фотографии с открытого урока</vt:lpstr>
      <vt:lpstr>Фотографии с открытого урока</vt:lpstr>
      <vt:lpstr>Фотографии с открытого урока</vt:lpstr>
      <vt:lpstr>Фотографии с открытого урока</vt:lpstr>
      <vt:lpstr>Фотографии с открытого урока</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Современные требования  к образовательным программам  дополнительного образования детей</dc:title>
  <dc:creator>Светлана</dc:creator>
  <cp:lastModifiedBy>Sergey</cp:lastModifiedBy>
  <cp:revision>92</cp:revision>
  <dcterms:created xsi:type="dcterms:W3CDTF">2012-05-13T07:19:29Z</dcterms:created>
  <dcterms:modified xsi:type="dcterms:W3CDTF">2013-11-25T12:18:39Z</dcterms:modified>
</cp:coreProperties>
</file>