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5" r:id="rId1"/>
    <p:sldMasterId id="2147484087" r:id="rId2"/>
    <p:sldMasterId id="2147484099" r:id="rId3"/>
  </p:sldMasterIdLst>
  <p:handoutMasterIdLst>
    <p:handoutMasterId r:id="rId23"/>
  </p:handoutMasterIdLst>
  <p:sldIdLst>
    <p:sldId id="256" r:id="rId4"/>
    <p:sldId id="382" r:id="rId5"/>
    <p:sldId id="383" r:id="rId6"/>
    <p:sldId id="385" r:id="rId7"/>
    <p:sldId id="386" r:id="rId8"/>
    <p:sldId id="387" r:id="rId9"/>
    <p:sldId id="396" r:id="rId10"/>
    <p:sldId id="380" r:id="rId11"/>
    <p:sldId id="397" r:id="rId12"/>
    <p:sldId id="329" r:id="rId13"/>
    <p:sldId id="275" r:id="rId14"/>
    <p:sldId id="276" r:id="rId15"/>
    <p:sldId id="311" r:id="rId16"/>
    <p:sldId id="398" r:id="rId17"/>
    <p:sldId id="399" r:id="rId18"/>
    <p:sldId id="400" r:id="rId19"/>
    <p:sldId id="401" r:id="rId20"/>
    <p:sldId id="402" r:id="rId21"/>
    <p:sldId id="403"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3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24" autoAdjust="0"/>
  </p:normalViewPr>
  <p:slideViewPr>
    <p:cSldViewPr>
      <p:cViewPr>
        <p:scale>
          <a:sx n="62" d="100"/>
          <a:sy n="62" d="100"/>
        </p:scale>
        <p:origin x="-1584" y="-252"/>
      </p:cViewPr>
      <p:guideLst>
        <p:guide orient="horz" pos="2160"/>
        <p:guide pos="2880"/>
      </p:guideLst>
    </p:cSldViewPr>
  </p:slideViewPr>
  <p:outlineViewPr>
    <p:cViewPr>
      <p:scale>
        <a:sx n="33" d="100"/>
        <a:sy n="33" d="100"/>
      </p:scale>
      <p:origin x="48" y="325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492F2B8-B191-467E-AF76-98BFA724B076}" type="datetimeFigureOut">
              <a:rPr lang="ru-RU"/>
              <a:pPr>
                <a:defRPr/>
              </a:pPr>
              <a:t>25.11.2013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CF9D9915-1D49-41FB-8E1C-6F75A4B42D1C}" type="slidenum">
              <a:rPr lang="ru-RU"/>
              <a:pPr>
                <a:defRPr/>
              </a:pPr>
              <a:t>‹#›</a:t>
            </a:fld>
            <a:endParaRPr lang="ru-RU"/>
          </a:p>
        </p:txBody>
      </p:sp>
    </p:spTree>
    <p:extLst>
      <p:ext uri="{BB962C8B-B14F-4D97-AF65-F5344CB8AC3E}">
        <p14:creationId xmlns:p14="http://schemas.microsoft.com/office/powerpoint/2010/main" val="10501659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a:defRPr/>
            </a:pPr>
            <a:fld id="{9E636601-44E5-4B1F-A2F5-4D7331C98A4E}" type="datetimeFigureOut">
              <a:rPr lang="ru-RU" smtClean="0"/>
              <a:pPr>
                <a:defRPr/>
              </a:pPr>
              <a:t>25.11.2013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a:defRPr/>
            </a:pPr>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pPr>
              <a:defRPr/>
            </a:pPr>
            <a:fld id="{14C66A55-336A-41A1-92AA-165CEA74B6A8}"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D280053-4C44-4DE6-82F3-3B5AF99037E0}"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57AB509-3F9D-4771-B992-E7CAA9AE73E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904B9B0-5E4F-4E49-9AAF-B41A9B39232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8C25F90-29D4-4141-95C1-A8F218A9938C}"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371C642-7B89-48F1-8284-FF13496F150C}" type="datetimeFigureOut">
              <a:rPr lang="ru-RU" smtClean="0"/>
              <a:pPr>
                <a:defRPr/>
              </a:pPr>
              <a:t>25.11.2013</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4F7EB91E-1FAB-4F8F-949A-373579807E1E}"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683D408-1CF2-449E-8A59-2CEBE3A5F041}"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2271216-D7AB-4F6B-B2BF-824AC5406AE4}" type="slidenum">
              <a:rPr lang="ru-RU" smtClean="0"/>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1D099741-FEA5-49E5-8F8A-BCDBE3E2899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10C8B2-A821-4545-9D72-A31026DAE62A}"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3CE08D36-7C81-440D-982B-C49235B40A1B}"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3529AA1-42C8-4BB6-9B17-A5B0DDCF764E}" type="slidenum">
              <a:rPr lang="ru-RU" smtClean="0"/>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08146FE8-3370-492B-B867-0015F9C4D1FD}" type="datetimeFigureOut">
              <a:rPr lang="ru-RU" smtClean="0"/>
              <a:pPr>
                <a:defRPr/>
              </a:pPr>
              <a:t>25.11.2013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3710B8C-67D5-4703-AA6A-E554A1C01EEC}"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B7F08B58-9BBC-465A-8F5E-F06D7A64B2D1}" type="datetimeFigureOut">
              <a:rPr lang="ru-RU" smtClean="0"/>
              <a:pPr>
                <a:defRPr/>
              </a:pPr>
              <a:t>25.11.2013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3D1942E-5802-4C63-B65E-338D881847EB}"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7EA0D29-942D-4FB2-B615-0C53CF855191}" type="datetimeFigureOut">
              <a:rPr lang="ru-RU" smtClean="0"/>
              <a:pPr>
                <a:defRPr/>
              </a:pPr>
              <a:t>25.11.2013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1CE12DC-B827-4299-83D0-115524F752C9}"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0D3E8B18-215E-4A38-87F5-83749AD103DD}"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1BB168B-9AB2-4A34-A035-F750DD856F6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pPr>
              <a:defRPr/>
            </a:pPr>
            <a:fld id="{52FF2FD8-145A-4DB2-91A8-706EF5470CD5}" type="datetimeFigureOut">
              <a:rPr lang="ru-RU" smtClean="0"/>
              <a:pPr>
                <a:defRPr/>
              </a:pPr>
              <a:t>25.11.2013</a:t>
            </a:fld>
            <a:endParaRPr lang="ru-RU"/>
          </a:p>
        </p:txBody>
      </p:sp>
      <p:sp>
        <p:nvSpPr>
          <p:cNvPr id="9" name="Номер слайда 8"/>
          <p:cNvSpPr>
            <a:spLocks noGrp="1"/>
          </p:cNvSpPr>
          <p:nvPr>
            <p:ph type="sldNum" sz="quarter" idx="15"/>
          </p:nvPr>
        </p:nvSpPr>
        <p:spPr/>
        <p:txBody>
          <a:bodyPr rtlCol="0"/>
          <a:lstStyle/>
          <a:p>
            <a:pPr>
              <a:defRPr/>
            </a:pPr>
            <a:fld id="{2E00F2CF-726F-4D37-AB0A-325C4A0507E1}" type="slidenum">
              <a:rPr lang="ru-RU" smtClean="0"/>
              <a:pPr>
                <a:defRPr/>
              </a:pPr>
              <a:t>‹#›</a:t>
            </a:fld>
            <a:endParaRPr lang="ru-RU"/>
          </a:p>
        </p:txBody>
      </p:sp>
      <p:sp>
        <p:nvSpPr>
          <p:cNvPr id="10" name="Нижний колонтитул 9"/>
          <p:cNvSpPr>
            <a:spLocks noGrp="1"/>
          </p:cNvSpPr>
          <p:nvPr>
            <p:ph type="ftr" sz="quarter" idx="16"/>
          </p:nvPr>
        </p:nvSpPr>
        <p:spPr/>
        <p:txBody>
          <a:bodyPr rtlCol="0"/>
          <a:lstStyle/>
          <a:p>
            <a:pPr>
              <a:defRPr/>
            </a:pP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538177A4-92FD-429D-8DED-3DC8876A4728}"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799C9544-8242-462C-BAB7-DBE8E5EE1ACC}"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E11706BA-66E3-4A10-929C-E7D7489463F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CAF60E6-26BA-4B77-A730-425A4942B8B4}"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6A27038F-56CB-4085-8D07-C318EDE0C3D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5BD7001-06AC-43E1-9902-7D0911EEF473}" type="slidenum">
              <a:rPr lang="ru-RU" smtClean="0"/>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371C642-7B89-48F1-8284-FF13496F150C}" type="datetimeFigureOut">
              <a:rPr lang="ru-RU" smtClean="0"/>
              <a:pPr>
                <a:defRPr/>
              </a:pPr>
              <a:t>25.11.2013</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4F7EB91E-1FAB-4F8F-949A-373579807E1E}"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683D408-1CF2-449E-8A59-2CEBE3A5F041}"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2271216-D7AB-4F6B-B2BF-824AC5406AE4}" type="slidenum">
              <a:rPr lang="ru-RU" smtClean="0"/>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1D099741-FEA5-49E5-8F8A-BCDBE3E2899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10C8B2-A821-4545-9D72-A31026DAE62A}"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3CE08D36-7C81-440D-982B-C49235B40A1B}"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3529AA1-42C8-4BB6-9B17-A5B0DDCF764E}" type="slidenum">
              <a:rPr lang="ru-RU" smtClean="0"/>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08146FE8-3370-492B-B867-0015F9C4D1FD}" type="datetimeFigureOut">
              <a:rPr lang="ru-RU" smtClean="0"/>
              <a:pPr>
                <a:defRPr/>
              </a:pPr>
              <a:t>25.11.2013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3710B8C-67D5-4703-AA6A-E554A1C01EEC}" type="slidenum">
              <a:rPr lang="ru-RU" smtClean="0"/>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B7F08B58-9BBC-465A-8F5E-F06D7A64B2D1}" type="datetimeFigureOut">
              <a:rPr lang="ru-RU" smtClean="0"/>
              <a:pPr>
                <a:defRPr/>
              </a:pPr>
              <a:t>25.11.2013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3D1942E-5802-4C63-B65E-338D881847EB}" type="slidenum">
              <a:rPr lang="ru-RU" smtClean="0"/>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7EA0D29-942D-4FB2-B615-0C53CF855191}" type="datetimeFigureOut">
              <a:rPr lang="ru-RU" smtClean="0"/>
              <a:pPr>
                <a:defRPr/>
              </a:pPr>
              <a:t>25.11.2013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1CE12DC-B827-4299-83D0-115524F752C9}"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a:defRPr/>
            </a:pPr>
            <a:fld id="{B378B42C-5BDD-4C0A-ACB2-B74875ACB8A2}" type="datetimeFigureOut">
              <a:rPr lang="ru-RU" smtClean="0"/>
              <a:pPr>
                <a:defRPr/>
              </a:pPr>
              <a:t>25.11.2013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a:defRPr/>
            </a:pPr>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pPr>
              <a:defRPr/>
            </a:pPr>
            <a:fld id="{8458746A-0AE4-4A9D-9122-C312399C797E}"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0D3E8B18-215E-4A38-87F5-83749AD103DD}"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1BB168B-9AB2-4A34-A035-F750DD856F66}" type="slidenum">
              <a:rPr lang="ru-RU" smtClean="0"/>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538177A4-92FD-429D-8DED-3DC8876A4728}"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799C9544-8242-462C-BAB7-DBE8E5EE1ACC}"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E11706BA-66E3-4A10-929C-E7D7489463F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CAF60E6-26BA-4B77-A730-425A4942B8B4}" type="slidenum">
              <a:rPr lang="ru-RU" smtClean="0"/>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6A27038F-56CB-4085-8D07-C318EDE0C3D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5BD7001-06AC-43E1-9902-7D0911EEF473}"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A21E2DA1-36F3-4CD5-B995-920AA2575C0F}"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DDBCCBA-B7A4-4D73-AC71-A6E688E825DA}" type="slidenum">
              <a:rPr lang="ru-RU" smtClean="0"/>
              <a:pPr>
                <a:defRPr/>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pPr>
              <a:defRPr/>
            </a:pPr>
            <a:fld id="{1508B76C-A4A0-48A3-A499-05E0D2F2BC7D}" type="datetimeFigureOut">
              <a:rPr lang="ru-RU" smtClean="0"/>
              <a:pPr>
                <a:defRPr/>
              </a:pPr>
              <a:t>25.11.2013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301B69EF-7F8C-4287-B5F0-D3DA31D4E016}" type="slidenum">
              <a:rPr lang="ru-RU" smtClean="0"/>
              <a:pPr>
                <a:defRPr/>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pPr>
              <a:defRPr/>
            </a:pPr>
            <a:fld id="{8CE2BBAA-522D-426D-8100-52D0341DD6C7}" type="datetimeFigureOut">
              <a:rPr lang="ru-RU" smtClean="0"/>
              <a:pPr>
                <a:defRPr/>
              </a:pPr>
              <a:t>25.11.2013</a:t>
            </a:fld>
            <a:endParaRPr lang="ru-RU"/>
          </a:p>
        </p:txBody>
      </p:sp>
      <p:sp>
        <p:nvSpPr>
          <p:cNvPr id="7" name="Номер слайда 6"/>
          <p:cNvSpPr>
            <a:spLocks noGrp="1"/>
          </p:cNvSpPr>
          <p:nvPr>
            <p:ph type="sldNum" sz="quarter" idx="11"/>
          </p:nvPr>
        </p:nvSpPr>
        <p:spPr/>
        <p:txBody>
          <a:bodyPr rtlCol="0"/>
          <a:lstStyle/>
          <a:p>
            <a:pPr>
              <a:defRPr/>
            </a:pPr>
            <a:fld id="{3FC6C932-6B83-4889-8C14-3969AED48AB1}" type="slidenum">
              <a:rPr lang="ru-RU" smtClean="0"/>
              <a:pPr>
                <a:defRPr/>
              </a:pPr>
              <a:t>‹#›</a:t>
            </a:fld>
            <a:endParaRPr lang="ru-RU"/>
          </a:p>
        </p:txBody>
      </p:sp>
      <p:sp>
        <p:nvSpPr>
          <p:cNvPr id="8" name="Нижний колонтитул 7"/>
          <p:cNvSpPr>
            <a:spLocks noGrp="1"/>
          </p:cNvSpPr>
          <p:nvPr>
            <p:ph type="ftr" sz="quarter" idx="12"/>
          </p:nvPr>
        </p:nvSpPr>
        <p:spPr/>
        <p:txBody>
          <a:bodyPr rtlCol="0"/>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A3724E76-C404-4D11-AFCF-89A91CEA4DB3}" type="datetimeFigureOut">
              <a:rPr lang="ru-RU" smtClean="0"/>
              <a:pPr>
                <a:defRPr/>
              </a:pPr>
              <a:t>25.11.2013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0E36EC1-A067-4A83-B43B-7B1ACEA539A8}"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pPr>
              <a:defRPr/>
            </a:pPr>
            <a:fld id="{39B3EDA7-6B8E-42FD-AFFF-4F72B91D63C0}" type="datetimeFigureOut">
              <a:rPr lang="ru-RU" smtClean="0"/>
              <a:pPr>
                <a:defRPr/>
              </a:pPr>
              <a:t>25.11.2013</a:t>
            </a:fld>
            <a:endParaRPr lang="ru-RU"/>
          </a:p>
        </p:txBody>
      </p:sp>
      <p:sp>
        <p:nvSpPr>
          <p:cNvPr id="22" name="Номер слайда 21"/>
          <p:cNvSpPr>
            <a:spLocks noGrp="1"/>
          </p:cNvSpPr>
          <p:nvPr>
            <p:ph type="sldNum" sz="quarter" idx="15"/>
          </p:nvPr>
        </p:nvSpPr>
        <p:spPr/>
        <p:txBody>
          <a:bodyPr rtlCol="0"/>
          <a:lstStyle/>
          <a:p>
            <a:pPr>
              <a:defRPr/>
            </a:pPr>
            <a:fld id="{5B59CC79-A267-4060-B447-D0F0DE6661B8}" type="slidenum">
              <a:rPr lang="ru-RU" smtClean="0"/>
              <a:pPr>
                <a:defRPr/>
              </a:pPr>
              <a:t>‹#›</a:t>
            </a:fld>
            <a:endParaRPr lang="ru-RU"/>
          </a:p>
        </p:txBody>
      </p:sp>
      <p:sp>
        <p:nvSpPr>
          <p:cNvPr id="23" name="Нижний колонтитул 22"/>
          <p:cNvSpPr>
            <a:spLocks noGrp="1"/>
          </p:cNvSpPr>
          <p:nvPr>
            <p:ph type="ftr" sz="quarter" idx="16"/>
          </p:nvPr>
        </p:nvSpPr>
        <p:spPr/>
        <p:txBody>
          <a:bodyPr rtlCol="0"/>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pPr>
              <a:defRPr/>
            </a:pPr>
            <a:fld id="{FC54E878-E980-4C34-BF05-906921B72576}" type="datetimeFigureOut">
              <a:rPr lang="ru-RU" smtClean="0"/>
              <a:pPr>
                <a:defRPr/>
              </a:pPr>
              <a:t>25.11.2013</a:t>
            </a:fld>
            <a:endParaRPr lang="ru-RU"/>
          </a:p>
        </p:txBody>
      </p:sp>
      <p:sp>
        <p:nvSpPr>
          <p:cNvPr id="18" name="Номер слайда 17"/>
          <p:cNvSpPr>
            <a:spLocks noGrp="1"/>
          </p:cNvSpPr>
          <p:nvPr>
            <p:ph type="sldNum" sz="quarter" idx="11"/>
          </p:nvPr>
        </p:nvSpPr>
        <p:spPr/>
        <p:txBody>
          <a:bodyPr rtlCol="0"/>
          <a:lstStyle/>
          <a:p>
            <a:pPr>
              <a:defRPr/>
            </a:pPr>
            <a:fld id="{5644156E-0D0F-4294-9E85-82CFD2ED5668}" type="slidenum">
              <a:rPr lang="ru-RU" smtClean="0"/>
              <a:pPr>
                <a:defRPr/>
              </a:pPr>
              <a:t>‹#›</a:t>
            </a:fld>
            <a:endParaRPr lang="ru-RU"/>
          </a:p>
        </p:txBody>
      </p:sp>
      <p:sp>
        <p:nvSpPr>
          <p:cNvPr id="21" name="Нижний колонтитул 20"/>
          <p:cNvSpPr>
            <a:spLocks noGrp="1"/>
          </p:cNvSpPr>
          <p:nvPr>
            <p:ph type="ftr" sz="quarter" idx="12"/>
          </p:nvPr>
        </p:nvSpPr>
        <p:spPr/>
        <p:txBody>
          <a:bodyPr rtlCol="0"/>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E4B74AE6-1197-425D-A1AC-0D8BAC958F22}" type="datetimeFigureOut">
              <a:rPr lang="ru-RU" smtClean="0"/>
              <a:pPr>
                <a:defRPr/>
              </a:pPr>
              <a:t>25.11.2013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14E5D0BF-6215-4C1A-893C-B1D6F3D76D1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4B74AE6-1197-425D-A1AC-0D8BAC958F22}" type="datetimeFigureOut">
              <a:rPr lang="ru-RU" smtClean="0"/>
              <a:pPr>
                <a:defRPr/>
              </a:pPr>
              <a:t>25.11.2013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4E5D0BF-6215-4C1A-893C-B1D6F3D76D17}"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4B74AE6-1197-425D-A1AC-0D8BAC958F22}" type="datetimeFigureOut">
              <a:rPr lang="ru-RU" smtClean="0"/>
              <a:pPr>
                <a:defRPr/>
              </a:pPr>
              <a:t>25.11.2013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4E5D0BF-6215-4C1A-893C-B1D6F3D76D17}"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4.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4.xml"/><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4.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4.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gif"/><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20688"/>
            <a:ext cx="8215312" cy="2214563"/>
          </a:xfrm>
        </p:spPr>
        <p:txBody>
          <a:bodyPr>
            <a:normAutofit fontScale="90000"/>
          </a:bodyPr>
          <a:lstStyle/>
          <a:p>
            <a:pPr algn="ctr" eaLnBrk="1" fontAlgn="auto" hangingPunct="1">
              <a:spcAft>
                <a:spcPts val="0"/>
              </a:spcAft>
              <a:defRPr/>
            </a:pPr>
            <a:r>
              <a:rPr lang="ru-RU" b="1" dirty="0" smtClean="0">
                <a:solidFill>
                  <a:schemeClr val="accent1">
                    <a:lumMod val="50000"/>
                  </a:schemeClr>
                </a:solidFill>
              </a:rPr>
              <a:t>презентация открытого занятия</a:t>
            </a:r>
            <a:r>
              <a:rPr lang="ru-RU" sz="3600" b="1" dirty="0" smtClean="0">
                <a:solidFill>
                  <a:schemeClr val="accent1">
                    <a:lumMod val="50000"/>
                  </a:schemeClr>
                </a:solidFill>
              </a:rPr>
              <a:t> </a:t>
            </a:r>
            <a:r>
              <a:rPr lang="ru-RU" sz="3600" dirty="0">
                <a:solidFill>
                  <a:schemeClr val="bg1">
                    <a:lumMod val="95000"/>
                  </a:schemeClr>
                </a:solidFill>
              </a:rPr>
              <a:t/>
            </a:r>
            <a:br>
              <a:rPr lang="ru-RU" sz="3600" dirty="0">
                <a:solidFill>
                  <a:schemeClr val="bg1">
                    <a:lumMod val="95000"/>
                  </a:schemeClr>
                </a:solidFill>
              </a:rPr>
            </a:br>
            <a:r>
              <a:rPr lang="en-US" sz="3600" dirty="0" smtClean="0">
                <a:solidFill>
                  <a:srgbClr val="C00000"/>
                </a:solidFill>
              </a:rPr>
              <a:t>“</a:t>
            </a:r>
            <a:r>
              <a:rPr lang="ru-RU" sz="3600" dirty="0" smtClean="0">
                <a:solidFill>
                  <a:srgbClr val="C00000"/>
                </a:solidFill>
              </a:rPr>
              <a:t>райские птицы</a:t>
            </a:r>
            <a:r>
              <a:rPr lang="en-US" sz="3600" dirty="0" smtClean="0">
                <a:solidFill>
                  <a:srgbClr val="C00000"/>
                </a:solidFill>
              </a:rPr>
              <a:t>”</a:t>
            </a:r>
            <a:r>
              <a:rPr lang="ru-RU" sz="3600" b="1" dirty="0" smtClean="0">
                <a:solidFill>
                  <a:srgbClr val="C00000"/>
                </a:solidFill>
              </a:rPr>
              <a:t> </a:t>
            </a:r>
            <a:br>
              <a:rPr lang="ru-RU" sz="3600" b="1" dirty="0" smtClean="0">
                <a:solidFill>
                  <a:srgbClr val="C00000"/>
                </a:solidFill>
              </a:rPr>
            </a:br>
            <a:r>
              <a:rPr lang="en-US" sz="1300" dirty="0" smtClean="0">
                <a:solidFill>
                  <a:srgbClr val="C00000"/>
                </a:solidFill>
              </a:rPr>
              <a:t>(</a:t>
            </a:r>
            <a:r>
              <a:rPr lang="ru-RU" sz="1300" dirty="0" smtClean="0">
                <a:solidFill>
                  <a:srgbClr val="C00000"/>
                </a:solidFill>
              </a:rPr>
              <a:t>в стиле хохломской росписи</a:t>
            </a:r>
            <a:r>
              <a:rPr lang="en-US" sz="1300" dirty="0" smtClean="0">
                <a:solidFill>
                  <a:srgbClr val="C00000"/>
                </a:solidFill>
              </a:rPr>
              <a:t>)</a:t>
            </a:r>
            <a:r>
              <a:rPr lang="ru-RU" sz="1300" b="1" dirty="0" smtClean="0">
                <a:solidFill>
                  <a:srgbClr val="C00000"/>
                </a:solidFill>
              </a:rPr>
              <a:t/>
            </a:r>
            <a:br>
              <a:rPr lang="ru-RU" sz="1300" b="1" dirty="0" smtClean="0">
                <a:solidFill>
                  <a:srgbClr val="C00000"/>
                </a:solidFill>
              </a:rPr>
            </a:br>
            <a:r>
              <a:rPr lang="ru-RU" sz="1300" dirty="0">
                <a:solidFill>
                  <a:srgbClr val="C00000"/>
                </a:solidFill>
              </a:rPr>
              <a:t/>
            </a:r>
            <a:br>
              <a:rPr lang="ru-RU" sz="1300" dirty="0">
                <a:solidFill>
                  <a:srgbClr val="C00000"/>
                </a:solidFill>
              </a:rPr>
            </a:br>
            <a:r>
              <a:rPr lang="ru-RU" sz="3600" dirty="0" err="1" smtClean="0">
                <a:solidFill>
                  <a:srgbClr val="C00000"/>
                </a:solidFill>
              </a:rPr>
              <a:t>гбоудод</a:t>
            </a:r>
            <a:r>
              <a:rPr lang="ru-RU" sz="3600" dirty="0" smtClean="0">
                <a:solidFill>
                  <a:srgbClr val="C00000"/>
                </a:solidFill>
              </a:rPr>
              <a:t> </a:t>
            </a:r>
            <a:r>
              <a:rPr lang="ru-RU" sz="3600" dirty="0" err="1" smtClean="0">
                <a:solidFill>
                  <a:srgbClr val="C00000"/>
                </a:solidFill>
              </a:rPr>
              <a:t>ддт</a:t>
            </a:r>
            <a:r>
              <a:rPr lang="ru-RU" sz="3600" dirty="0" smtClean="0">
                <a:solidFill>
                  <a:srgbClr val="C00000"/>
                </a:solidFill>
              </a:rPr>
              <a:t> </a:t>
            </a:r>
            <a:r>
              <a:rPr lang="en-US" sz="3600" dirty="0" smtClean="0">
                <a:solidFill>
                  <a:srgbClr val="C00000"/>
                </a:solidFill>
              </a:rPr>
              <a:t>“</a:t>
            </a:r>
            <a:r>
              <a:rPr lang="ru-RU" sz="3600" dirty="0" err="1" smtClean="0">
                <a:solidFill>
                  <a:srgbClr val="C00000"/>
                </a:solidFill>
              </a:rPr>
              <a:t>ораниенбаум</a:t>
            </a:r>
            <a:r>
              <a:rPr lang="en-US" sz="3600" dirty="0" smtClean="0">
                <a:solidFill>
                  <a:srgbClr val="C00000"/>
                </a:solidFill>
              </a:rPr>
              <a:t>”</a:t>
            </a:r>
            <a:r>
              <a:rPr lang="ru-RU" sz="3600" dirty="0" smtClean="0">
                <a:solidFill>
                  <a:srgbClr val="C00000"/>
                </a:solidFill>
              </a:rPr>
              <a:t/>
            </a:r>
            <a:br>
              <a:rPr lang="ru-RU" sz="3600" dirty="0" smtClean="0">
                <a:solidFill>
                  <a:srgbClr val="C00000"/>
                </a:solidFill>
              </a:rPr>
            </a:br>
            <a:r>
              <a:rPr lang="ru-RU" sz="3600" dirty="0" smtClean="0">
                <a:solidFill>
                  <a:srgbClr val="C00000"/>
                </a:solidFill>
              </a:rPr>
              <a:t>преподаватель</a:t>
            </a:r>
            <a:r>
              <a:rPr lang="en-US" sz="3600" dirty="0" smtClean="0">
                <a:solidFill>
                  <a:srgbClr val="C00000"/>
                </a:solidFill>
              </a:rPr>
              <a:t>:</a:t>
            </a:r>
            <a:r>
              <a:rPr lang="ru-RU" sz="3600" dirty="0" smtClean="0">
                <a:solidFill>
                  <a:srgbClr val="C00000"/>
                </a:solidFill>
              </a:rPr>
              <a:t> Приходько И.В.</a:t>
            </a:r>
            <a:endParaRPr lang="ru-RU" sz="3600" b="1" dirty="0">
              <a:solidFill>
                <a:srgbClr val="C00000"/>
              </a:solidFill>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5776" y="3079990"/>
            <a:ext cx="4320480" cy="31280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8229600" cy="1143000"/>
          </a:xfrm>
        </p:spPr>
        <p:txBody>
          <a:bodyPr>
            <a:normAutofit fontScale="90000"/>
          </a:bodyPr>
          <a:lstStyle/>
          <a:p>
            <a:pPr algn="ctr" fontAlgn="auto">
              <a:spcAft>
                <a:spcPts val="0"/>
              </a:spcAft>
              <a:defRPr/>
            </a:pPr>
            <a:r>
              <a:rPr lang="ru-RU" sz="3200" b="1" dirty="0" smtClean="0">
                <a:solidFill>
                  <a:srgbClr val="FF0000"/>
                </a:solidFill>
                <a:effectLst>
                  <a:outerShdw blurRad="38100" dist="38100" dir="2700000" algn="tl">
                    <a:srgbClr val="000000">
                      <a:alpha val="43137"/>
                    </a:srgbClr>
                  </a:outerShdw>
                </a:effectLst>
                <a:latin typeface="+mn-lt"/>
              </a:rPr>
              <a:t>НАША ЗАДАЧА СОЗДАТЬ КОЛОРИСТИЧЕСКОЕ РЕШЕНИЕ ПТИЦЫ В СТИЛЕ ХОХЛОМСКОЙ РОСПИСИ</a:t>
            </a:r>
            <a:r>
              <a:rPr lang="ru-RU" sz="3200" b="1" dirty="0" smtClean="0">
                <a:solidFill>
                  <a:schemeClr val="tx1"/>
                </a:solidFill>
                <a:effectLst>
                  <a:outerShdw blurRad="38100" dist="38100" dir="2700000" algn="tl">
                    <a:srgbClr val="000000">
                      <a:alpha val="43137"/>
                    </a:srgbClr>
                  </a:outerShdw>
                </a:effectLst>
              </a:rPr>
              <a:t/>
            </a:r>
            <a:br>
              <a:rPr lang="ru-RU" sz="3200" b="1" dirty="0" smtClean="0">
                <a:solidFill>
                  <a:schemeClr val="tx1"/>
                </a:solidFill>
                <a:effectLst>
                  <a:outerShdw blurRad="38100" dist="38100" dir="2700000" algn="tl">
                    <a:srgbClr val="000000">
                      <a:alpha val="43137"/>
                    </a:srgbClr>
                  </a:outerShdw>
                </a:effectLst>
              </a:rPr>
            </a:br>
            <a:endParaRPr lang="ru-RU" sz="3200" dirty="0">
              <a:solidFill>
                <a:schemeClr val="tx1"/>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9444" y="1988840"/>
            <a:ext cx="4974804" cy="48156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642910" y="-99392"/>
            <a:ext cx="7929618" cy="1143000"/>
          </a:xfrm>
        </p:spPr>
        <p:txBody>
          <a:bodyPr>
            <a:normAutofit/>
          </a:bodyPr>
          <a:lstStyle/>
          <a:p>
            <a:pPr algn="ctr"/>
            <a:r>
              <a:rPr lang="ru-RU" sz="3600" b="1" dirty="0" smtClean="0">
                <a:solidFill>
                  <a:srgbClr val="FF0000"/>
                </a:solidFill>
                <a:latin typeface="+mn-lt"/>
              </a:rPr>
              <a:t>II.  ХОХЛОМСКАЯ РОСПИСЬ</a:t>
            </a:r>
            <a:endParaRPr lang="ru-RU" sz="3600" dirty="0" smtClean="0">
              <a:solidFill>
                <a:srgbClr val="FF0000"/>
              </a:solidFill>
              <a:latin typeface="+mn-lt"/>
            </a:endParaRPr>
          </a:p>
        </p:txBody>
      </p:sp>
      <p:sp>
        <p:nvSpPr>
          <p:cNvPr id="15363" name="Содержимое 2"/>
          <p:cNvSpPr>
            <a:spLocks noGrp="1"/>
          </p:cNvSpPr>
          <p:nvPr>
            <p:ph idx="1"/>
          </p:nvPr>
        </p:nvSpPr>
        <p:spPr>
          <a:xfrm>
            <a:off x="457200" y="1001952"/>
            <a:ext cx="8229600" cy="6171464"/>
          </a:xfrm>
        </p:spPr>
        <p:txBody>
          <a:bodyPr>
            <a:normAutofit fontScale="25000" lnSpcReduction="20000"/>
          </a:bodyPr>
          <a:lstStyle/>
          <a:p>
            <a:endParaRPr lang="ru-RU" sz="6400" dirty="0" smtClean="0"/>
          </a:p>
          <a:p>
            <a:r>
              <a:rPr lang="ru-RU" sz="6400" dirty="0"/>
              <a:t>Тема нашего сегодняшнего урока – изображение райских птиц. Источником нашего вдохновения сегодня будет роспись по дереву (хохлома) . Хохлома́ — старинный русский народный промысел, родившийся в XVII веке в округе Нижнего Новгорода.</a:t>
            </a:r>
          </a:p>
          <a:p>
            <a:r>
              <a:rPr lang="ru-RU" sz="6400" dirty="0"/>
              <a:t>Хохлома представляет собой декоративную роспись деревянной посуды и мебели, выполненную красным и золотым цветом по чёрному фону. На дерево при выполнении росписи наносится не золотой, а серебристый оловянный порошок. После этого изделие покрывается специальным составом и три-четыре раза обрабатывается в печи, чем достигается медово-золотистый цвет, придающий лёгкой деревянной посуде эффект массивности.</a:t>
            </a:r>
          </a:p>
          <a:p>
            <a:r>
              <a:rPr lang="ru-RU" sz="6400" dirty="0"/>
              <a:t>Традиционные элементы Хохломы — красные сочные ягоды рябины и земляники, цветы и ветки. Нередко встречаются птицы, рыбы и звери.  Я впервые увидела  груды черно-золотистых мисок, продаваемых на шумных базарных площадях возле волжских пристаней. Как искрились на солнце золотистые узоры посуды, ярче которой,  наверное, ничего не было  в маленьком, небогатом среднерусском городе.</a:t>
            </a:r>
          </a:p>
          <a:p>
            <a:pPr marL="0" indent="0">
              <a:buNone/>
            </a:pPr>
            <a:r>
              <a:rPr lang="ru-RU" sz="6400" dirty="0" smtClean="0"/>
              <a:t>      </a:t>
            </a:r>
            <a:r>
              <a:rPr lang="ru-RU" sz="6400" dirty="0"/>
              <a:t>художественная роспись</a:t>
            </a:r>
          </a:p>
          <a:p>
            <a:r>
              <a:rPr lang="ru-RU" sz="6400" dirty="0"/>
              <a:t>Выделяют роспись :</a:t>
            </a:r>
          </a:p>
          <a:p>
            <a:r>
              <a:rPr lang="ru-RU" sz="6400" dirty="0"/>
              <a:t>  Затейливые золотистые узоры «травкой», «ягодкой», «листочками”.  Несомненно, что знаменитое хохломское «золото» и орнамент «травка» возникли на основе уже существовавших многовековых художественных традиций. Вы спросите, почему же именно «золото» пришлось по душе кустарям? Разве мало других веселых, радующих глаз цветов?</a:t>
            </a:r>
          </a:p>
          <a:p>
            <a:r>
              <a:rPr lang="ru-RU" sz="6400" dirty="0"/>
              <a:t>     А дело в том, что золото всегда было олицетворением счастливой, богатой </a:t>
            </a:r>
            <a:r>
              <a:rPr lang="ru-RU" sz="5600" dirty="0"/>
              <a:t>жизни, довольства, красоты и чистоты. В народе говорили: «золото не горит, а чудеса творит»; «золото веско, а кверху тянет»; «живут - золото весят»  (т. е. живут в полном достатке)  и т. д.</a:t>
            </a:r>
          </a:p>
          <a:p>
            <a:endParaRPr lang="ru-RU" sz="2800" dirty="0"/>
          </a:p>
          <a:p>
            <a:endParaRPr lang="ru-RU" sz="2800" dirty="0"/>
          </a:p>
          <a:p>
            <a:endParaRPr lang="ru-RU" sz="2800" dirty="0"/>
          </a:p>
          <a:p>
            <a:endParaRPr lang="ru-RU" sz="2800" dirty="0" smtClean="0"/>
          </a:p>
          <a:p>
            <a:endParaRPr lang="ru-RU" sz="2800" dirty="0"/>
          </a:p>
          <a:p>
            <a:endParaRPr lang="ru-RU" sz="2800" dirty="0" smtClean="0"/>
          </a:p>
          <a:p>
            <a:endParaRPr lang="ru-RU" sz="2800" dirty="0"/>
          </a:p>
          <a:p>
            <a:endParaRPr lang="ru-RU" sz="2800" dirty="0" smtClean="0"/>
          </a:p>
          <a:p>
            <a:endParaRPr lang="ru-RU" sz="2800" dirty="0"/>
          </a:p>
          <a:p>
            <a:endParaRPr lang="ru-RU" sz="2800" dirty="0" smtClean="0"/>
          </a:p>
          <a:p>
            <a:endParaRPr lang="ru-RU" sz="2800" dirty="0"/>
          </a:p>
          <a:p>
            <a:endParaRPr lang="ru-RU" sz="2800" dirty="0" smtClean="0"/>
          </a:p>
          <a:p>
            <a:endParaRPr lang="ru-RU" sz="2800" dirty="0"/>
          </a:p>
          <a:p>
            <a:endParaRPr lang="ru-RU" sz="2800" dirty="0" smtClean="0"/>
          </a:p>
          <a:p>
            <a:endParaRPr lang="ru-RU" sz="2800" dirty="0"/>
          </a:p>
          <a:p>
            <a:r>
              <a:rPr lang="ru-RU" sz="2800" dirty="0" smtClean="0"/>
              <a:t>.</a:t>
            </a: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500063" y="214313"/>
            <a:ext cx="8229600" cy="500043"/>
          </a:xfrm>
        </p:spPr>
        <p:txBody>
          <a:bodyPr>
            <a:normAutofit fontScale="90000"/>
          </a:bodyPr>
          <a:lstStyle/>
          <a:p>
            <a:pPr algn="ctr"/>
            <a:r>
              <a:rPr lang="ru-RU" sz="3200" b="1" dirty="0" smtClean="0">
                <a:solidFill>
                  <a:srgbClr val="FF0000"/>
                </a:solidFill>
                <a:latin typeface="+mn-lt"/>
              </a:rPr>
              <a:t>III. </a:t>
            </a:r>
            <a:r>
              <a:rPr lang="ru-RU" sz="3200" b="1" smtClean="0">
                <a:solidFill>
                  <a:srgbClr val="FF0000"/>
                </a:solidFill>
                <a:latin typeface="+mn-lt"/>
              </a:rPr>
              <a:t>ХОХ ЛОМА</a:t>
            </a:r>
            <a:r>
              <a:rPr lang="en-US" sz="3200" b="1" dirty="0" smtClean="0">
                <a:solidFill>
                  <a:srgbClr val="FF0000"/>
                </a:solidFill>
                <a:latin typeface="+mn-lt"/>
              </a:rPr>
              <a:t>(</a:t>
            </a:r>
            <a:r>
              <a:rPr lang="ru-RU" sz="3200" b="1" dirty="0" smtClean="0">
                <a:solidFill>
                  <a:srgbClr val="FF0000"/>
                </a:solidFill>
                <a:latin typeface="+mn-lt"/>
              </a:rPr>
              <a:t>ОБРАЗЦЫ</a:t>
            </a:r>
            <a:r>
              <a:rPr lang="en-US" sz="3200" b="1" dirty="0" smtClean="0">
                <a:solidFill>
                  <a:srgbClr val="FF0000"/>
                </a:solidFill>
                <a:latin typeface="+mn-lt"/>
              </a:rPr>
              <a:t>)</a:t>
            </a:r>
            <a:endParaRPr lang="ru-RU" sz="3200" dirty="0" smtClean="0">
              <a:solidFill>
                <a:srgbClr val="FF0000"/>
              </a:solidFill>
              <a:latin typeface="+mn-lt"/>
            </a:endParaRPr>
          </a:p>
        </p:txBody>
      </p:sp>
      <p:sp>
        <p:nvSpPr>
          <p:cNvPr id="26627" name="Содержимое 2"/>
          <p:cNvSpPr>
            <a:spLocks noGrp="1"/>
          </p:cNvSpPr>
          <p:nvPr>
            <p:ph idx="1"/>
          </p:nvPr>
        </p:nvSpPr>
        <p:spPr>
          <a:xfrm>
            <a:off x="285750" y="714356"/>
            <a:ext cx="8643938" cy="5857894"/>
          </a:xfrm>
        </p:spPr>
        <p:txBody>
          <a:bodyPr/>
          <a:lstStyle/>
          <a:p>
            <a:pPr marL="360363" indent="-360363" eaLnBrk="1" hangingPunct="1">
              <a:buNone/>
            </a:pPr>
            <a:endParaRPr lang="ru-RU" sz="2400" dirty="0" smtClean="0"/>
          </a:p>
          <a:p>
            <a:pPr marL="360363" indent="-360363" eaLnBrk="1" hangingPunct="1">
              <a:buFont typeface="Wingdings 2" pitchFamily="18" charset="2"/>
              <a:buNone/>
            </a:pPr>
            <a:endParaRPr lang="ru-RU" sz="2800" dirty="0" smtClean="0"/>
          </a:p>
          <a:p>
            <a:pPr marL="360363" indent="-360363" eaLnBrk="1" hangingPunct="1">
              <a:buFont typeface="Wingdings 2" pitchFamily="18" charset="2"/>
              <a:buNone/>
            </a:pPr>
            <a:endParaRPr lang="ru-RU" sz="2800" dirty="0" smtClean="0"/>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980728"/>
            <a:ext cx="1905000" cy="1985963"/>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5776" y="1160037"/>
            <a:ext cx="1944216" cy="1806654"/>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2281" y="886490"/>
            <a:ext cx="1440160" cy="2012608"/>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6016" y="1101055"/>
            <a:ext cx="2016224" cy="2016224"/>
          </a:xfrm>
          <a:prstGeom prst="rect">
            <a:avLst/>
          </a:prstGeom>
        </p:spPr>
      </p:pic>
      <p:pic>
        <p:nvPicPr>
          <p:cNvPr id="7" name="Рисунок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9552" y="3645024"/>
            <a:ext cx="2588145" cy="2598539"/>
          </a:xfrm>
          <a:prstGeom prst="rect">
            <a:avLst/>
          </a:prstGeom>
        </p:spPr>
      </p:pic>
      <p:pic>
        <p:nvPicPr>
          <p:cNvPr id="8" name="Рисунок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35611" y="2966691"/>
            <a:ext cx="2632533" cy="3740721"/>
          </a:xfrm>
          <a:prstGeom prst="rect">
            <a:avLst/>
          </a:prstGeom>
        </p:spPr>
      </p:pic>
      <p:pic>
        <p:nvPicPr>
          <p:cNvPr id="9" name="Рисунок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53118" y="3395810"/>
            <a:ext cx="2842127" cy="28824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57188" y="980728"/>
            <a:ext cx="8597900" cy="4883150"/>
          </a:xfrm>
        </p:spPr>
        <p:txBody>
          <a:bodyPr>
            <a:normAutofit fontScale="77500" lnSpcReduction="20000"/>
          </a:bodyPr>
          <a:lstStyle/>
          <a:p>
            <a:pPr algn="ctr" eaLnBrk="1" hangingPunct="1">
              <a:lnSpc>
                <a:spcPct val="80000"/>
              </a:lnSpc>
              <a:buFont typeface="Arial" pitchFamily="34" charset="0"/>
              <a:buNone/>
            </a:pPr>
            <a:endParaRPr lang="ru-RU" sz="2800" b="1" dirty="0"/>
          </a:p>
          <a:p>
            <a:pPr algn="ctr">
              <a:lnSpc>
                <a:spcPct val="80000"/>
              </a:lnSpc>
            </a:pPr>
            <a:endParaRPr lang="ru-RU" sz="4600" b="1" dirty="0">
              <a:solidFill>
                <a:srgbClr val="FF0000"/>
              </a:solidFill>
            </a:endParaRPr>
          </a:p>
          <a:p>
            <a:pPr marL="0" indent="0" algn="ctr">
              <a:lnSpc>
                <a:spcPct val="80000"/>
              </a:lnSpc>
              <a:buNone/>
            </a:pPr>
            <a:r>
              <a:rPr lang="ru-RU" sz="4600" b="1" dirty="0">
                <a:solidFill>
                  <a:srgbClr val="FF0000"/>
                </a:solidFill>
              </a:rPr>
              <a:t> </a:t>
            </a:r>
            <a:r>
              <a:rPr lang="ru-RU" sz="4600" b="1" dirty="0" smtClean="0">
                <a:solidFill>
                  <a:srgbClr val="FF0000"/>
                </a:solidFill>
              </a:rPr>
              <a:t>   </a:t>
            </a:r>
            <a:r>
              <a:rPr lang="ru-RU" sz="4600" b="1" dirty="0">
                <a:solidFill>
                  <a:srgbClr val="FF0000"/>
                </a:solidFill>
              </a:rPr>
              <a:t>Подведение итогов</a:t>
            </a:r>
            <a:r>
              <a:rPr lang="ru-RU" sz="4600" b="1" dirty="0" smtClean="0">
                <a:solidFill>
                  <a:srgbClr val="FF0000"/>
                </a:solidFill>
              </a:rPr>
              <a:t>.</a:t>
            </a:r>
          </a:p>
          <a:p>
            <a:pPr marL="0" indent="0" algn="ctr">
              <a:lnSpc>
                <a:spcPct val="80000"/>
              </a:lnSpc>
              <a:buNone/>
            </a:pPr>
            <a:endParaRPr lang="ru-RU" sz="4600" b="1" dirty="0">
              <a:solidFill>
                <a:srgbClr val="FF0000"/>
              </a:solidFill>
            </a:endParaRPr>
          </a:p>
          <a:p>
            <a:pPr>
              <a:lnSpc>
                <a:spcPct val="80000"/>
              </a:lnSpc>
            </a:pPr>
            <a:r>
              <a:rPr lang="ru-RU" sz="2800" b="1" dirty="0"/>
              <a:t>- Что нового вы узнали на занятии?</a:t>
            </a:r>
          </a:p>
          <a:p>
            <a:pPr>
              <a:lnSpc>
                <a:spcPct val="80000"/>
              </a:lnSpc>
            </a:pPr>
            <a:r>
              <a:rPr lang="ru-RU" sz="2800" b="1" dirty="0"/>
              <a:t>(Что такое народные промыслы (хохлома))</a:t>
            </a:r>
          </a:p>
          <a:p>
            <a:pPr>
              <a:lnSpc>
                <a:spcPct val="80000"/>
              </a:lnSpc>
            </a:pPr>
            <a:r>
              <a:rPr lang="ru-RU" sz="2800" b="1" dirty="0"/>
              <a:t>- Чему вы научились?</a:t>
            </a:r>
          </a:p>
          <a:p>
            <a:pPr>
              <a:lnSpc>
                <a:spcPct val="80000"/>
              </a:lnSpc>
            </a:pPr>
            <a:r>
              <a:rPr lang="ru-RU" sz="2800" b="1" dirty="0"/>
              <a:t>(Создавать акварельные рисунки с изображением</a:t>
            </a:r>
          </a:p>
          <a:p>
            <a:pPr>
              <a:lnSpc>
                <a:spcPct val="80000"/>
              </a:lnSpc>
            </a:pPr>
            <a:r>
              <a:rPr lang="ru-RU" sz="2800" b="1" dirty="0"/>
              <a:t> райских птиц в стиле хохломы)</a:t>
            </a:r>
          </a:p>
          <a:p>
            <a:pPr>
              <a:lnSpc>
                <a:spcPct val="80000"/>
              </a:lnSpc>
            </a:pPr>
            <a:r>
              <a:rPr lang="ru-RU" sz="2800" b="1" dirty="0"/>
              <a:t>- Какую работу мы с вами выполняли?</a:t>
            </a:r>
          </a:p>
          <a:p>
            <a:pPr>
              <a:lnSpc>
                <a:spcPct val="80000"/>
              </a:lnSpc>
            </a:pPr>
            <a:r>
              <a:rPr lang="ru-RU" sz="2800" b="1" dirty="0"/>
              <a:t>(Создали композицию - райское дерево с </a:t>
            </a:r>
          </a:p>
          <a:p>
            <a:pPr>
              <a:lnSpc>
                <a:spcPct val="80000"/>
              </a:lnSpc>
            </a:pPr>
            <a:r>
              <a:rPr lang="ru-RU" sz="2800" b="1" dirty="0"/>
              <a:t>изображением райских птиц в стиле хохломы).</a:t>
            </a:r>
          </a:p>
          <a:p>
            <a:pPr>
              <a:lnSpc>
                <a:spcPct val="80000"/>
              </a:lnSpc>
            </a:pPr>
            <a:endParaRPr lang="ru-RU" sz="2800" b="1" dirty="0"/>
          </a:p>
          <a:p>
            <a:pPr>
              <a:lnSpc>
                <a:spcPct val="80000"/>
              </a:lnSpc>
            </a:pPr>
            <a:r>
              <a:rPr lang="ru-RU" sz="2800" b="1" dirty="0"/>
              <a:t>Выставка работ с последующим анализом.</a:t>
            </a:r>
          </a:p>
          <a:p>
            <a:pPr>
              <a:lnSpc>
                <a:spcPct val="80000"/>
              </a:lnSpc>
            </a:pPr>
            <a:endParaRPr lang="ru-RU" sz="2800" b="1" dirty="0"/>
          </a:p>
          <a:p>
            <a:pPr>
              <a:lnSpc>
                <a:spcPct val="80000"/>
              </a:lnSpc>
            </a:pPr>
            <a:r>
              <a:rPr lang="ru-RU" sz="2800" b="1" dirty="0"/>
              <a:t>8. Организованный конец занятия.</a:t>
            </a:r>
          </a:p>
          <a:p>
            <a:pPr>
              <a:lnSpc>
                <a:spcPct val="80000"/>
              </a:lnSpc>
            </a:pPr>
            <a:endParaRPr lang="ru-RU" sz="2800" b="1" dirty="0"/>
          </a:p>
          <a:p>
            <a:pPr marL="0" indent="0">
              <a:lnSpc>
                <a:spcPct val="80000"/>
              </a:lnSpc>
              <a:buNone/>
            </a:pPr>
            <a:endParaRPr lang="ru-RU"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solidFill>
                  <a:srgbClr val="FF0000"/>
                </a:solidFill>
                <a:latin typeface="+mn-lt"/>
              </a:rPr>
              <a:t>Фотографии с открытого занятия</a:t>
            </a:r>
            <a:endParaRPr lang="ru-RU" sz="4400" dirty="0">
              <a:solidFill>
                <a:srgbClr val="FF0000"/>
              </a:solidFill>
              <a:latin typeface="+mn-lt"/>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9512" y="2204864"/>
            <a:ext cx="2700299" cy="3744416"/>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8144" y="4437112"/>
            <a:ext cx="2939819" cy="2204864"/>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8470" y="2204864"/>
            <a:ext cx="2808312" cy="3744416"/>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2874" y="1979260"/>
            <a:ext cx="2989104" cy="2241828"/>
          </a:xfrm>
          <a:prstGeom prst="rect">
            <a:avLst/>
          </a:prstGeom>
        </p:spPr>
      </p:pic>
    </p:spTree>
    <p:extLst>
      <p:ext uri="{BB962C8B-B14F-4D97-AF65-F5344CB8AC3E}">
        <p14:creationId xmlns:p14="http://schemas.microsoft.com/office/powerpoint/2010/main" val="2139862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5416"/>
            <a:ext cx="8229600" cy="1143000"/>
          </a:xfrm>
        </p:spPr>
        <p:txBody>
          <a:bodyPr>
            <a:normAutofit/>
          </a:bodyPr>
          <a:lstStyle/>
          <a:p>
            <a:r>
              <a:rPr lang="ru-RU" sz="4000" dirty="0" smtClean="0">
                <a:solidFill>
                  <a:srgbClr val="FF0000"/>
                </a:solidFill>
                <a:latin typeface="+mn-lt"/>
              </a:rPr>
              <a:t>Фотографии с открытого занятия</a:t>
            </a:r>
            <a:endParaRPr lang="ru-RU" sz="4000" dirty="0">
              <a:solidFill>
                <a:srgbClr val="FF0000"/>
              </a:solidFill>
              <a:latin typeface="+mn-lt"/>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7544" y="932723"/>
            <a:ext cx="2196244" cy="2928325"/>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2824" y="4077072"/>
            <a:ext cx="3707904" cy="2780928"/>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77072"/>
            <a:ext cx="3707904" cy="2780928"/>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8412" y="936104"/>
            <a:ext cx="2193708" cy="2924944"/>
          </a:xfrm>
          <a:prstGeom prst="rect">
            <a:avLst/>
          </a:prstGeom>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2199" y="936104"/>
            <a:ext cx="2180451" cy="2907268"/>
          </a:xfrm>
          <a:prstGeom prst="rect">
            <a:avLst/>
          </a:prstGeom>
        </p:spPr>
      </p:pic>
    </p:spTree>
    <p:extLst>
      <p:ext uri="{BB962C8B-B14F-4D97-AF65-F5344CB8AC3E}">
        <p14:creationId xmlns:p14="http://schemas.microsoft.com/office/powerpoint/2010/main" val="417542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normAutofit/>
          </a:bodyPr>
          <a:lstStyle/>
          <a:p>
            <a:pPr algn="ctr"/>
            <a:r>
              <a:rPr lang="ru-RU" sz="4000" dirty="0" smtClean="0">
                <a:solidFill>
                  <a:srgbClr val="FF0000"/>
                </a:solidFill>
                <a:latin typeface="+mn-lt"/>
              </a:rPr>
              <a:t>Фотографии с открытого занятия</a:t>
            </a:r>
            <a:endParaRPr lang="ru-RU" sz="4000" dirty="0">
              <a:solidFill>
                <a:srgbClr val="FF0000"/>
              </a:solidFill>
              <a:latin typeface="+mn-lt"/>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7584" y="1106741"/>
            <a:ext cx="7704856" cy="5778643"/>
          </a:xfrm>
        </p:spPr>
      </p:pic>
    </p:spTree>
    <p:extLst>
      <p:ext uri="{BB962C8B-B14F-4D97-AF65-F5344CB8AC3E}">
        <p14:creationId xmlns:p14="http://schemas.microsoft.com/office/powerpoint/2010/main" val="16722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880" y="-162272"/>
            <a:ext cx="8229600" cy="1143000"/>
          </a:xfrm>
        </p:spPr>
        <p:txBody>
          <a:bodyPr>
            <a:normAutofit/>
          </a:bodyPr>
          <a:lstStyle/>
          <a:p>
            <a:r>
              <a:rPr lang="ru-RU" sz="4000" dirty="0" smtClean="0">
                <a:solidFill>
                  <a:srgbClr val="FF0000"/>
                </a:solidFill>
                <a:latin typeface="+mn-lt"/>
              </a:rPr>
              <a:t>Фотографии с открытого занятия</a:t>
            </a:r>
            <a:endParaRPr lang="ru-RU" sz="4000" dirty="0">
              <a:solidFill>
                <a:srgbClr val="FF0000"/>
              </a:solidFill>
              <a:latin typeface="+mn-lt"/>
            </a:endParaRPr>
          </a:p>
        </p:txBody>
      </p:sp>
      <p:pic>
        <p:nvPicPr>
          <p:cNvPr id="6" name="Объект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28592" y="4005064"/>
            <a:ext cx="3815408" cy="2996953"/>
          </a:xfrm>
        </p:spPr>
      </p:pic>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623496"/>
            <a:ext cx="3887416" cy="3212976"/>
          </a:xfrm>
          <a:prstGeom prst="rect">
            <a:avLst/>
          </a:prstGeom>
        </p:spPr>
      </p:pic>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1800" y="1052736"/>
            <a:ext cx="3936437" cy="2952328"/>
          </a:xfrm>
          <a:prstGeom prst="rect">
            <a:avLst/>
          </a:prstGeom>
        </p:spPr>
      </p:pic>
    </p:spTree>
    <p:extLst>
      <p:ext uri="{BB962C8B-B14F-4D97-AF65-F5344CB8AC3E}">
        <p14:creationId xmlns:p14="http://schemas.microsoft.com/office/powerpoint/2010/main" val="302894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a:bodyPr>
          <a:lstStyle/>
          <a:p>
            <a:pPr algn="ctr"/>
            <a:r>
              <a:rPr lang="ru-RU" sz="4000" dirty="0" smtClean="0">
                <a:solidFill>
                  <a:srgbClr val="FF0000"/>
                </a:solidFill>
                <a:latin typeface="+mn-lt"/>
              </a:rPr>
              <a:t>Фотографии с открытого занятия</a:t>
            </a:r>
            <a:endParaRPr lang="ru-RU" sz="4000" dirty="0">
              <a:solidFill>
                <a:srgbClr val="FF0000"/>
              </a:solidFill>
              <a:latin typeface="+mn-lt"/>
            </a:endParaRPr>
          </a:p>
        </p:txBody>
      </p:sp>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916832"/>
            <a:ext cx="2804682" cy="2103512"/>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8382" y="1916832"/>
            <a:ext cx="2679762" cy="3573016"/>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671138"/>
            <a:ext cx="2915816" cy="2186862"/>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4168" y="4563125"/>
            <a:ext cx="3059832" cy="2294875"/>
          </a:xfrm>
          <a:prstGeom prst="rect">
            <a:avLst/>
          </a:prstGeom>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4167" y="1916048"/>
            <a:ext cx="3059833" cy="2294875"/>
          </a:xfrm>
          <a:prstGeom prst="rect">
            <a:avLst/>
          </a:prstGeom>
        </p:spPr>
      </p:pic>
      <p:pic>
        <p:nvPicPr>
          <p:cNvPr id="9" name="Объект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20" y="2161073"/>
            <a:ext cx="2804682" cy="2103512"/>
          </a:xfrm>
          <a:prstGeom prst="rect">
            <a:avLst/>
          </a:prstGeom>
        </p:spPr>
      </p:pic>
      <p:pic>
        <p:nvPicPr>
          <p:cNvPr id="10" name="Рисунок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662" y="2161073"/>
            <a:ext cx="2679762" cy="3573016"/>
          </a:xfrm>
          <a:prstGeom prst="rect">
            <a:avLst/>
          </a:prstGeom>
        </p:spPr>
      </p:pic>
      <p:pic>
        <p:nvPicPr>
          <p:cNvPr id="11" name="Рисунок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57447" y="2160289"/>
            <a:ext cx="3059833" cy="2294875"/>
          </a:xfrm>
          <a:prstGeom prst="rect">
            <a:avLst/>
          </a:prstGeom>
        </p:spPr>
      </p:pic>
      <p:pic>
        <p:nvPicPr>
          <p:cNvPr id="12" name="Рисунок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0728" y="4563124"/>
            <a:ext cx="3059832" cy="2294875"/>
          </a:xfrm>
          <a:prstGeom prst="rect">
            <a:avLst/>
          </a:prstGeom>
        </p:spPr>
      </p:pic>
      <p:pic>
        <p:nvPicPr>
          <p:cNvPr id="13" name="Объект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60" y="2161072"/>
            <a:ext cx="2804682" cy="2103512"/>
          </a:xfrm>
          <a:prstGeom prst="rect">
            <a:avLst/>
          </a:prstGeom>
        </p:spPr>
      </p:pic>
      <p:pic>
        <p:nvPicPr>
          <p:cNvPr id="14" name="Рисунок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8222" y="2161072"/>
            <a:ext cx="2679762" cy="3573016"/>
          </a:xfrm>
          <a:prstGeom prst="rect">
            <a:avLst/>
          </a:prstGeom>
        </p:spPr>
      </p:pic>
      <p:pic>
        <p:nvPicPr>
          <p:cNvPr id="15" name="Рисунок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04007" y="2160288"/>
            <a:ext cx="3059833" cy="2294875"/>
          </a:xfrm>
          <a:prstGeom prst="rect">
            <a:avLst/>
          </a:prstGeom>
        </p:spPr>
      </p:pic>
    </p:spTree>
    <p:extLst>
      <p:ext uri="{BB962C8B-B14F-4D97-AF65-F5344CB8AC3E}">
        <p14:creationId xmlns:p14="http://schemas.microsoft.com/office/powerpoint/2010/main" val="33186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7504" y="2832212"/>
            <a:ext cx="5040560" cy="3780420"/>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9584" y="980728"/>
            <a:ext cx="3552394" cy="2664296"/>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4074" y="4005064"/>
            <a:ext cx="3547904" cy="2660928"/>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234026"/>
            <a:ext cx="3240360" cy="2430270"/>
          </a:xfrm>
          <a:prstGeom prst="rect">
            <a:avLst/>
          </a:prstGeom>
        </p:spPr>
      </p:pic>
      <p:pic>
        <p:nvPicPr>
          <p:cNvPr id="8" name="Объект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508" y="2885572"/>
            <a:ext cx="5040560" cy="3780420"/>
          </a:xfrm>
          <a:prstGeom prst="rect">
            <a:avLst/>
          </a:prstGeom>
        </p:spPr>
      </p:pic>
    </p:spTree>
    <p:extLst>
      <p:ext uri="{BB962C8B-B14F-4D97-AF65-F5344CB8AC3E}">
        <p14:creationId xmlns:p14="http://schemas.microsoft.com/office/powerpoint/2010/main" val="221869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57166"/>
            <a:ext cx="7467600" cy="500063"/>
          </a:xfrm>
        </p:spPr>
        <p:txBody>
          <a:bodyPr>
            <a:noAutofit/>
          </a:bodyPr>
          <a:lstStyle/>
          <a:p>
            <a:pPr eaLnBrk="1" fontAlgn="auto" hangingPunct="1">
              <a:spcAft>
                <a:spcPts val="0"/>
              </a:spcAft>
              <a:defRPr/>
            </a:pPr>
            <a:r>
              <a:rPr lang="ru-RU" sz="2600" b="1" dirty="0" smtClean="0">
                <a:solidFill>
                  <a:srgbClr val="FF0000"/>
                </a:solidFill>
                <a:effectLst>
                  <a:outerShdw blurRad="38100" dist="38100" dir="2700000" algn="tl">
                    <a:srgbClr val="000000">
                      <a:alpha val="43137"/>
                    </a:srgbClr>
                  </a:outerShdw>
                </a:effectLst>
              </a:rPr>
              <a:t>НЕМНОГО ОБ ИСТОРИИ ОРНАМЕНТА</a:t>
            </a:r>
            <a:endParaRPr lang="ru-RU" sz="2600" b="1" dirty="0">
              <a:solidFill>
                <a:srgbClr val="FF0000"/>
              </a:solidFill>
              <a:effectLst>
                <a:outerShdw blurRad="38100" dist="38100" dir="2700000" algn="tl">
                  <a:srgbClr val="000000">
                    <a:alpha val="43137"/>
                  </a:srgbClr>
                </a:outerShdw>
              </a:effectLst>
            </a:endParaRPr>
          </a:p>
        </p:txBody>
      </p:sp>
      <p:sp>
        <p:nvSpPr>
          <p:cNvPr id="5" name="Объект 4"/>
          <p:cNvSpPr>
            <a:spLocks noGrp="1"/>
          </p:cNvSpPr>
          <p:nvPr>
            <p:ph sz="quarter" idx="1"/>
          </p:nvPr>
        </p:nvSpPr>
        <p:spPr>
          <a:xfrm>
            <a:off x="499120" y="908720"/>
            <a:ext cx="7601272" cy="5349208"/>
          </a:xfrm>
        </p:spPr>
        <p:txBody>
          <a:bodyPr>
            <a:noAutofit/>
          </a:bodyPr>
          <a:lstStyle/>
          <a:p>
            <a:r>
              <a:rPr lang="ru-RU" sz="1200" dirty="0"/>
              <a:t>Когда-то вместо слова “орнамент” в России говорили “узорочье”. Обычно орнаментом принято называть узор, в котором повторяется одинаковый рисунок. Есть орнамент геометрический, а есть растительный. Даже в древние времена люди умели рисовать орнаменты на которые мы и сейчас смотрим с восхищением. Пройдя через века это искусство осталось молодым. Кто придумал орнамент? Неизвестно. Так же как неизвестен изобретатель колеса, лука, топора. Ученые делают раскопки в тех местах, где жил доисторический человек, и там находят украшенные орнаментом обломки оружия , каменные и костяные ножи, копья, глиняную посуду . ты видел как раскрашивают себя дикари? Ведь это тоже орнамент. Кто же им эти узоры придумывал? Природа. Самый талантливый художник.  А древний человек был очень наблюдательным. Ему приходилось спасаться от хищных животных, от природной стихии, от врагов. Первобытный человек подражал природе – орнаменты он встречал на каждом шагу – орнамент на крыльях бабочки, на чешуе змеи, хвост павлина завораживал его своей красотой. Всюду люди любовались узорами. Человек перенимал их и использовал для своих нужд. Люди издавна покрывали ими стены храмов, дворцов. Орнамент украшал одежду, конскую сбрую, оружие, посуду, ткани. Делались узорные полы. Узорами покрывались зонтики, туфли, веера. Орнаменты стали вышивать. Орнамент появился на обложках книг. Раньше книги переписывались от руки. И каждый писец старался сделать книгу как можно красивее. Есть растительные орнаменты, а есть звериные . в основе растительных орнаментов лежат цветы, ветки, листья. В состав звериных орнаментов входит изображение различных животных, зверей, птиц. Но не растения ни звери не похожи на настоящих. Форма предметов диктовала свои законы. Поэтому приходилось рисунок упрощать, приспосабливать к форме предмета. Да и материал, из которого был сделан тот или иной предмет предъявлял художнику свои требования. Не передашь же на глине или на дереве каждый лепесток, каждую жилочку или волосок. Упрощение вызывалось еще и тем, что трудно было бы в точности, много раз изобразить один и тот же предмет. Каждый народ имеет свой орнамент. Люди, которые создавали орнамент, были простыми тружениками. И создавая разные предметы, они украшали их узорами. В орнаментах народов, которые занимались скотоводством, мы находим изображение животных.  Да и материал, на котором делается узор, у разных народов различный . в Индии и вообще на Востоке – это металлические изделия: вазы , подносы,  кувшины. А в России распространена роспись по дереву.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499350" cy="511175"/>
          </a:xfrm>
        </p:spPr>
        <p:txBody>
          <a:bodyPr>
            <a:normAutofit fontScale="90000"/>
          </a:bodyPr>
          <a:lstStyle/>
          <a:p>
            <a:pPr algn="ctr" eaLnBrk="1" fontAlgn="auto" hangingPunct="1">
              <a:spcAft>
                <a:spcPts val="0"/>
              </a:spcAft>
              <a:defRPr/>
            </a:pPr>
            <a:r>
              <a:rPr lang="ru-RU" sz="2000" b="1" dirty="0" smtClean="0">
                <a:solidFill>
                  <a:srgbClr val="FF0000"/>
                </a:solidFill>
                <a:effectLst>
                  <a:outerShdw blurRad="38100" dist="38100" dir="2700000" algn="tl">
                    <a:srgbClr val="000000">
                      <a:alpha val="43137"/>
                    </a:srgbClr>
                  </a:outerShdw>
                </a:effectLst>
              </a:rPr>
              <a:t>КАКИЕ НАРОДНЫЕ ПРОМЫСЛЫ ВЫ ПОМНИТЕ</a:t>
            </a:r>
            <a:r>
              <a:rPr lang="en-US" sz="2000" b="1" dirty="0" smtClean="0">
                <a:solidFill>
                  <a:srgbClr val="FF0000"/>
                </a:solidFill>
                <a:effectLst>
                  <a:outerShdw blurRad="38100" dist="38100" dir="2700000" algn="tl">
                    <a:srgbClr val="000000">
                      <a:alpha val="43137"/>
                    </a:srgbClr>
                  </a:outerShdw>
                </a:effectLst>
              </a:rPr>
              <a:t>?</a:t>
            </a:r>
            <a:br>
              <a:rPr lang="en-US" sz="2000" b="1" dirty="0" smtClean="0">
                <a:solidFill>
                  <a:srgbClr val="FF0000"/>
                </a:solidFill>
                <a:effectLst>
                  <a:outerShdw blurRad="38100" dist="38100" dir="2700000" algn="tl">
                    <a:srgbClr val="000000">
                      <a:alpha val="43137"/>
                    </a:srgbClr>
                  </a:outerShdw>
                </a:effectLst>
              </a:rPr>
            </a:br>
            <a:r>
              <a:rPr lang="ru-RU" sz="2000" b="1" dirty="0" smtClean="0">
                <a:solidFill>
                  <a:srgbClr val="FF0000"/>
                </a:solidFill>
                <a:effectLst>
                  <a:outerShdw blurRad="38100" dist="38100" dir="2700000" algn="tl">
                    <a:srgbClr val="000000">
                      <a:alpha val="43137"/>
                    </a:srgbClr>
                  </a:outerShdw>
                </a:effectLst>
              </a:rPr>
              <a:t>ВСПОМНИТЕ  ХАРАКТЕРНЫЕ ПРИЗНАКИ.</a:t>
            </a:r>
            <a:endParaRPr lang="ru-RU" sz="2000" dirty="0">
              <a:solidFill>
                <a:srgbClr val="FF0000"/>
              </a:solidFill>
            </a:endParaRPr>
          </a:p>
        </p:txBody>
      </p:sp>
      <p:pic>
        <p:nvPicPr>
          <p:cNvPr id="4" name="Объект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691680" y="1628800"/>
            <a:ext cx="5692874" cy="426965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63" cy="1011222"/>
          </a:xfrm>
        </p:spPr>
        <p:txBody>
          <a:bodyPr>
            <a:noAutofit/>
          </a:bodyPr>
          <a:lstStyle/>
          <a:p>
            <a:pPr algn="ctr" eaLnBrk="1" fontAlgn="auto" hangingPunct="1">
              <a:spcAft>
                <a:spcPts val="0"/>
              </a:spcAft>
              <a:defRPr/>
            </a:pPr>
            <a:r>
              <a:rPr lang="ru-RU" sz="3200" b="1" dirty="0" smtClean="0">
                <a:solidFill>
                  <a:srgbClr val="7030A0"/>
                </a:solidFill>
                <a:effectLst>
                  <a:outerShdw blurRad="38100" dist="38100" dir="2700000" algn="tl">
                    <a:srgbClr val="000000">
                      <a:alpha val="43137"/>
                    </a:srgbClr>
                  </a:outerShdw>
                </a:effectLst>
              </a:rPr>
              <a:t>КАКИЕ БЫВАЮТ ОРНАМЕНТЫ</a:t>
            </a:r>
            <a:r>
              <a:rPr lang="en-US" sz="3200" b="1" dirty="0" smtClean="0">
                <a:solidFill>
                  <a:srgbClr val="7030A0"/>
                </a:solidFill>
                <a:effectLst>
                  <a:outerShdw blurRad="38100" dist="38100" dir="2700000" algn="tl">
                    <a:srgbClr val="000000">
                      <a:alpha val="43137"/>
                    </a:srgbClr>
                  </a:outerShdw>
                </a:effectLst>
              </a:rPr>
              <a:t>?</a:t>
            </a:r>
            <a:br>
              <a:rPr lang="en-US" sz="3200" b="1" dirty="0" smtClean="0">
                <a:solidFill>
                  <a:srgbClr val="7030A0"/>
                </a:solidFill>
                <a:effectLst>
                  <a:outerShdw blurRad="38100" dist="38100" dir="2700000" algn="tl">
                    <a:srgbClr val="000000">
                      <a:alpha val="43137"/>
                    </a:srgbClr>
                  </a:outerShdw>
                </a:effectLst>
              </a:rPr>
            </a:br>
            <a:r>
              <a:rPr lang="ru-RU" sz="2500" b="1" dirty="0" smtClean="0">
                <a:solidFill>
                  <a:srgbClr val="7030A0"/>
                </a:solidFill>
                <a:effectLst>
                  <a:outerShdw blurRad="38100" dist="38100" dir="2700000" algn="tl">
                    <a:srgbClr val="000000">
                      <a:alpha val="43137"/>
                    </a:srgbClr>
                  </a:outerShdw>
                </a:effectLst>
              </a:rPr>
              <a:t>Геометрические</a:t>
            </a:r>
            <a:r>
              <a:rPr lang="en-US" sz="2500" b="1" dirty="0" smtClean="0">
                <a:solidFill>
                  <a:srgbClr val="7030A0"/>
                </a:solidFill>
                <a:effectLst>
                  <a:outerShdw blurRad="38100" dist="38100" dir="2700000" algn="tl">
                    <a:srgbClr val="000000">
                      <a:alpha val="43137"/>
                    </a:srgbClr>
                  </a:outerShdw>
                </a:effectLst>
              </a:rPr>
              <a:t>,</a:t>
            </a:r>
            <a:r>
              <a:rPr lang="ru-RU" sz="2500" b="1" dirty="0" smtClean="0">
                <a:solidFill>
                  <a:srgbClr val="7030A0"/>
                </a:solidFill>
                <a:effectLst>
                  <a:outerShdw blurRad="38100" dist="38100" dir="2700000" algn="tl">
                    <a:srgbClr val="000000">
                      <a:alpha val="43137"/>
                    </a:srgbClr>
                  </a:outerShdw>
                </a:effectLst>
              </a:rPr>
              <a:t> растительные</a:t>
            </a:r>
            <a:r>
              <a:rPr lang="en-US" sz="2500" b="1" dirty="0" smtClean="0">
                <a:solidFill>
                  <a:srgbClr val="7030A0"/>
                </a:solidFill>
                <a:effectLst>
                  <a:outerShdw blurRad="38100" dist="38100" dir="2700000" algn="tl">
                    <a:srgbClr val="000000">
                      <a:alpha val="43137"/>
                    </a:srgbClr>
                  </a:outerShdw>
                </a:effectLst>
              </a:rPr>
              <a:t>,</a:t>
            </a:r>
            <a:r>
              <a:rPr lang="ru-RU" sz="2500" b="1" dirty="0" smtClean="0">
                <a:solidFill>
                  <a:srgbClr val="7030A0"/>
                </a:solidFill>
                <a:effectLst>
                  <a:outerShdw blurRad="38100" dist="38100" dir="2700000" algn="tl">
                    <a:srgbClr val="000000">
                      <a:alpha val="43137"/>
                    </a:srgbClr>
                  </a:outerShdw>
                </a:effectLst>
              </a:rPr>
              <a:t> звериные</a:t>
            </a:r>
            <a:endParaRPr lang="ru-RU" sz="2500" b="1" dirty="0">
              <a:solidFill>
                <a:srgbClr val="7030A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214283" y="1428736"/>
            <a:ext cx="8643998" cy="5143536"/>
          </a:xfrm>
        </p:spPr>
        <p:txBody>
          <a:bodyPr>
            <a:noAutofit/>
          </a:bodyPr>
          <a:lstStyle/>
          <a:p>
            <a:pPr marL="274320" indent="-274320" eaLnBrk="1" fontAlgn="auto" hangingPunct="1">
              <a:spcAft>
                <a:spcPts val="0"/>
              </a:spcAft>
              <a:buFont typeface="Wingdings 2"/>
              <a:buChar char=""/>
              <a:defRPr/>
            </a:pPr>
            <a:r>
              <a:rPr lang="ru-RU" sz="2200" dirty="0" smtClean="0"/>
              <a:t>. </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976" y="1925190"/>
            <a:ext cx="2326823" cy="3620537"/>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V="1">
            <a:off x="3252192" y="3840513"/>
            <a:ext cx="2255912" cy="1691934"/>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4751" y="1772816"/>
            <a:ext cx="2661665" cy="3772911"/>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0183" y="1340768"/>
            <a:ext cx="2255913" cy="230195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274638"/>
            <a:ext cx="6924675" cy="582612"/>
          </a:xfrm>
        </p:spPr>
        <p:txBody>
          <a:bodyPr>
            <a:noAutofit/>
          </a:bodyPr>
          <a:lstStyle/>
          <a:p>
            <a:pPr algn="ctr" eaLnBrk="1" fontAlgn="auto" hangingPunct="1">
              <a:spcAft>
                <a:spcPts val="0"/>
              </a:spcAft>
              <a:defRPr/>
            </a:pPr>
            <a:r>
              <a:rPr lang="ru-RU" sz="1800" b="1" dirty="0" smtClean="0">
                <a:solidFill>
                  <a:srgbClr val="FF0000"/>
                </a:solidFill>
              </a:rPr>
              <a:t>Орнаменты бывают</a:t>
            </a:r>
            <a:r>
              <a:rPr lang="en-US" sz="1800" b="1" dirty="0" smtClean="0">
                <a:solidFill>
                  <a:srgbClr val="FF0000"/>
                </a:solidFill>
              </a:rPr>
              <a:t>:</a:t>
            </a:r>
            <a:r>
              <a:rPr lang="ru-RU" sz="1800" b="1" dirty="0" smtClean="0">
                <a:solidFill>
                  <a:srgbClr val="FF0000"/>
                </a:solidFill>
              </a:rPr>
              <a:t> линейные</a:t>
            </a:r>
            <a:r>
              <a:rPr lang="en-US" sz="1800" b="1" dirty="0" smtClean="0">
                <a:solidFill>
                  <a:srgbClr val="FF0000"/>
                </a:solidFill>
              </a:rPr>
              <a:t>,</a:t>
            </a:r>
            <a:r>
              <a:rPr lang="ru-RU" sz="1800" b="1" dirty="0" smtClean="0">
                <a:solidFill>
                  <a:srgbClr val="FF0000"/>
                </a:solidFill>
              </a:rPr>
              <a:t> круговые</a:t>
            </a:r>
            <a:r>
              <a:rPr lang="en-US" sz="1800" b="1" dirty="0" smtClean="0">
                <a:solidFill>
                  <a:srgbClr val="FF0000"/>
                </a:solidFill>
              </a:rPr>
              <a:t>,</a:t>
            </a:r>
            <a:r>
              <a:rPr lang="ru-RU" sz="1800" b="1" dirty="0" smtClean="0">
                <a:solidFill>
                  <a:srgbClr val="FF0000"/>
                </a:solidFill>
              </a:rPr>
              <a:t> сложные</a:t>
            </a:r>
            <a:endParaRPr lang="ru-RU" sz="1800" b="1" dirty="0">
              <a:solidFill>
                <a:srgbClr val="FF0000"/>
              </a:solidFill>
            </a:endParaRPr>
          </a:p>
        </p:txBody>
      </p:sp>
      <p:pic>
        <p:nvPicPr>
          <p:cNvPr id="4" name="Объект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611560" y="1340768"/>
            <a:ext cx="1828800" cy="1880616"/>
          </a:xfr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3573016"/>
            <a:ext cx="1949202" cy="2580743"/>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7866" y="1243238"/>
            <a:ext cx="2317622" cy="2329778"/>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3836" y="3582144"/>
            <a:ext cx="1687416" cy="2448917"/>
          </a:xfrm>
          <a:prstGeom prst="rect">
            <a:avLst/>
          </a:prstGeom>
        </p:spPr>
      </p:pic>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8008" y="1268760"/>
            <a:ext cx="1296199" cy="1945514"/>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48064" y="3196455"/>
            <a:ext cx="2957304" cy="2957304"/>
          </a:xfrm>
          <a:prstGeom prst="rect">
            <a:avLst/>
          </a:prstGeom>
        </p:spPr>
      </p:pic>
      <p:pic>
        <p:nvPicPr>
          <p:cNvPr id="10" name="Рисунок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95053" y="1283752"/>
            <a:ext cx="1549355" cy="193052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smtClean="0">
                <a:solidFill>
                  <a:srgbClr val="FF0000"/>
                </a:solidFill>
              </a:rPr>
              <a:t>АКТУАЛЬНОСТЬ ИЗУЧЕНИЯ ХОХЛОМСКОЙ РОСПИСИ В НАШЕ ВРЕМЯ.</a:t>
            </a:r>
            <a:endParaRPr lang="ru-RU" sz="2800" b="1" dirty="0">
              <a:solidFill>
                <a:srgbClr val="FF0000"/>
              </a:solidFill>
            </a:endParaRPr>
          </a:p>
        </p:txBody>
      </p:sp>
      <p:pic>
        <p:nvPicPr>
          <p:cNvPr id="5" name="Объект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550800" y="3491697"/>
            <a:ext cx="1966899" cy="1311266"/>
          </a:xfr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9335" y="4036755"/>
            <a:ext cx="1703462" cy="2330882"/>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6176" y="1083734"/>
            <a:ext cx="2335210" cy="2777314"/>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520" y="4437112"/>
            <a:ext cx="1872208" cy="1872208"/>
          </a:xfrm>
          <a:prstGeom prst="rect">
            <a:avLst/>
          </a:prstGeom>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flipV="1">
            <a:off x="1547665" y="4873835"/>
            <a:ext cx="2247492" cy="1493801"/>
          </a:xfrm>
          <a:prstGeom prst="rect">
            <a:avLst/>
          </a:prstGeom>
        </p:spPr>
      </p:pic>
      <p:pic>
        <p:nvPicPr>
          <p:cNvPr id="10" name="Рисунок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67944" y="4557143"/>
            <a:ext cx="2307229" cy="1780892"/>
          </a:xfrm>
          <a:prstGeom prst="rect">
            <a:avLst/>
          </a:prstGeom>
        </p:spPr>
      </p:pic>
      <p:pic>
        <p:nvPicPr>
          <p:cNvPr id="11" name="Рисунок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30603" y="1728818"/>
            <a:ext cx="2325573" cy="2325573"/>
          </a:xfrm>
          <a:prstGeom prst="rect">
            <a:avLst/>
          </a:prstGeom>
        </p:spPr>
      </p:pic>
      <p:pic>
        <p:nvPicPr>
          <p:cNvPr id="12" name="Рисунок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5504" y="1413514"/>
            <a:ext cx="3315099" cy="194347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16632"/>
            <a:ext cx="7467600" cy="4873752"/>
          </a:xfrm>
        </p:spPr>
        <p:txBody>
          <a:bodyPr>
            <a:normAutofit fontScale="25000" lnSpcReduction="20000"/>
          </a:bodyPr>
          <a:lstStyle/>
          <a:p>
            <a:pPr algn="ctr"/>
            <a:r>
              <a:rPr lang="ru-RU" sz="6400" dirty="0">
                <a:solidFill>
                  <a:srgbClr val="FF0000"/>
                </a:solidFill>
              </a:rPr>
              <a:t>План занятия:</a:t>
            </a:r>
          </a:p>
          <a:p>
            <a:endParaRPr lang="ru-RU" sz="6000" dirty="0"/>
          </a:p>
          <a:p>
            <a:r>
              <a:rPr lang="ru-RU" sz="6000" dirty="0"/>
              <a:t>Продолжительность занятия 45 мин</a:t>
            </a:r>
          </a:p>
          <a:p>
            <a:r>
              <a:rPr lang="ru-RU" sz="6000" dirty="0"/>
              <a:t>Возраст учащихся-9-12 лет</a:t>
            </a:r>
          </a:p>
          <a:p>
            <a:r>
              <a:rPr lang="ru-RU" sz="6000" dirty="0"/>
              <a:t>1 этап. </a:t>
            </a:r>
            <a:r>
              <a:rPr lang="ru-RU" sz="6000" dirty="0" err="1"/>
              <a:t>Органнизационный</a:t>
            </a:r>
            <a:r>
              <a:rPr lang="ru-RU" sz="6000" dirty="0"/>
              <a:t> момент-2 мин.</a:t>
            </a:r>
          </a:p>
          <a:p>
            <a:endParaRPr lang="ru-RU" sz="6000" dirty="0"/>
          </a:p>
          <a:p>
            <a:r>
              <a:rPr lang="ru-RU" sz="6000" dirty="0"/>
              <a:t>2 этап. Введение в тему занятия-3 мин.</a:t>
            </a:r>
          </a:p>
          <a:p>
            <a:endParaRPr lang="ru-RU" sz="6000" dirty="0"/>
          </a:p>
          <a:p>
            <a:r>
              <a:rPr lang="ru-RU" sz="6000" dirty="0"/>
              <a:t>3 этап. Объяснение темы занятия-8 мин.</a:t>
            </a:r>
          </a:p>
          <a:p>
            <a:r>
              <a:rPr lang="ru-RU" sz="6000" dirty="0"/>
              <a:t>-Беседа;</a:t>
            </a:r>
          </a:p>
          <a:p>
            <a:r>
              <a:rPr lang="ru-RU" sz="6000" dirty="0"/>
              <a:t>-Презентация;</a:t>
            </a:r>
          </a:p>
          <a:p>
            <a:r>
              <a:rPr lang="ru-RU" sz="6000" dirty="0"/>
              <a:t>-Анализ образца;</a:t>
            </a:r>
          </a:p>
          <a:p>
            <a:r>
              <a:rPr lang="ru-RU" sz="6000" dirty="0"/>
              <a:t>-План работы на занятии</a:t>
            </a:r>
          </a:p>
          <a:p>
            <a:endParaRPr lang="ru-RU" sz="6000" dirty="0"/>
          </a:p>
          <a:p>
            <a:r>
              <a:rPr lang="ru-RU" sz="6000" dirty="0"/>
              <a:t>4 этап. Практическая работа-15 мин.</a:t>
            </a:r>
          </a:p>
          <a:p>
            <a:r>
              <a:rPr lang="ru-RU" sz="6000" dirty="0"/>
              <a:t>-Правила техники </a:t>
            </a:r>
            <a:r>
              <a:rPr lang="ru-RU" sz="6000" dirty="0" err="1"/>
              <a:t>безопастности</a:t>
            </a:r>
            <a:r>
              <a:rPr lang="ru-RU" sz="6000" dirty="0"/>
              <a:t>;</a:t>
            </a:r>
          </a:p>
          <a:p>
            <a:r>
              <a:rPr lang="ru-RU" sz="6000" dirty="0"/>
              <a:t>-Изготовление изделия (индивидуальная работа).</a:t>
            </a:r>
          </a:p>
          <a:p>
            <a:r>
              <a:rPr lang="ru-RU" sz="6000" dirty="0"/>
              <a:t>5 этап. </a:t>
            </a:r>
          </a:p>
          <a:p>
            <a:r>
              <a:rPr lang="ru-RU" sz="6000" dirty="0"/>
              <a:t>-Физ. Минутка -3 мин.</a:t>
            </a:r>
          </a:p>
          <a:p>
            <a:r>
              <a:rPr lang="ru-RU" sz="6000" dirty="0"/>
              <a:t>6 этап.</a:t>
            </a:r>
          </a:p>
          <a:p>
            <a:r>
              <a:rPr lang="ru-RU" sz="6000" dirty="0"/>
              <a:t>-Практическая работа-10 мин.</a:t>
            </a:r>
          </a:p>
          <a:p>
            <a:r>
              <a:rPr lang="ru-RU" sz="6000" dirty="0"/>
              <a:t>7 этап.</a:t>
            </a:r>
          </a:p>
          <a:p>
            <a:r>
              <a:rPr lang="ru-RU" sz="6000" dirty="0"/>
              <a:t>-Подведение итогов -2 мин.</a:t>
            </a:r>
          </a:p>
          <a:p>
            <a:r>
              <a:rPr lang="ru-RU" sz="6000" dirty="0"/>
              <a:t>8 этап.</a:t>
            </a:r>
          </a:p>
          <a:p>
            <a:r>
              <a:rPr lang="ru-RU" sz="6000" dirty="0"/>
              <a:t>-Организационный момент -2 мин</a:t>
            </a:r>
            <a:r>
              <a:rPr lang="ru-RU" sz="4900" dirty="0"/>
              <a:t>.</a:t>
            </a:r>
          </a:p>
        </p:txBody>
      </p:sp>
    </p:spTree>
    <p:extLst>
      <p:ext uri="{BB962C8B-B14F-4D97-AF65-F5344CB8AC3E}">
        <p14:creationId xmlns:p14="http://schemas.microsoft.com/office/powerpoint/2010/main" val="401783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857256"/>
          </a:xfrm>
        </p:spPr>
        <p:txBody>
          <a:bodyPr>
            <a:normAutofit fontScale="90000"/>
          </a:bodyPr>
          <a:lstStyle/>
          <a:p>
            <a:pPr algn="ctr"/>
            <a:r>
              <a:rPr lang="ru-RU" sz="2800" b="1" dirty="0" smtClean="0">
                <a:solidFill>
                  <a:srgbClr val="FF0000"/>
                </a:solidFill>
                <a:effectLst>
                  <a:outerShdw blurRad="38100" dist="38100" dir="2700000" algn="tl">
                    <a:srgbClr val="000000">
                      <a:alpha val="43137"/>
                    </a:srgbClr>
                  </a:outerShdw>
                </a:effectLst>
              </a:rPr>
              <a:t>ВСПОМНИМ ЧТО СДЕЛАНО НАМИ НА ПРОШЛОМ  ЗАНЯТИИ</a:t>
            </a:r>
            <a:endParaRPr lang="ru-RU" sz="2800" b="1" dirty="0">
              <a:solidFill>
                <a:srgbClr val="FF0000"/>
              </a:solidFill>
              <a:effectLst>
                <a:outerShdw blurRad="38100" dist="38100" dir="2700000" algn="tl">
                  <a:srgbClr val="000000">
                    <a:alpha val="43137"/>
                  </a:srgbClr>
                </a:outerShdw>
              </a:effectLst>
            </a:endParaRPr>
          </a:p>
        </p:txBody>
      </p:sp>
      <p:pic>
        <p:nvPicPr>
          <p:cNvPr id="4" name="Объект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835696" y="1222803"/>
            <a:ext cx="5112568" cy="516020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88640"/>
            <a:ext cx="8219256" cy="3312368"/>
          </a:xfrm>
        </p:spPr>
        <p:txBody>
          <a:bodyPr>
            <a:normAutofit fontScale="25000" lnSpcReduction="20000"/>
          </a:bodyPr>
          <a:lstStyle/>
          <a:p>
            <a:pPr marL="0" indent="0">
              <a:buNone/>
            </a:pPr>
            <a:r>
              <a:rPr lang="ru-RU" sz="5600" dirty="0" smtClean="0">
                <a:solidFill>
                  <a:srgbClr val="FF0000"/>
                </a:solidFill>
              </a:rPr>
              <a:t>ПЛАН РАБОТЫ</a:t>
            </a:r>
            <a:r>
              <a:rPr lang="ru-RU" sz="4800" dirty="0" smtClean="0"/>
              <a:t> </a:t>
            </a:r>
          </a:p>
          <a:p>
            <a:pPr marL="0" indent="0">
              <a:buNone/>
            </a:pPr>
            <a:r>
              <a:rPr lang="ru-RU" sz="4800" dirty="0" smtClean="0"/>
              <a:t>Рассказ Учителя  </a:t>
            </a:r>
          </a:p>
          <a:p>
            <a:pPr marL="0" indent="0">
              <a:buNone/>
            </a:pPr>
            <a:r>
              <a:rPr lang="ru-RU" sz="4800" dirty="0" smtClean="0"/>
              <a:t> 1</a:t>
            </a:r>
            <a:r>
              <a:rPr lang="ru-RU" sz="4800" dirty="0"/>
              <a:t>. Какое геометрическое тело лежит</a:t>
            </a:r>
          </a:p>
          <a:p>
            <a:r>
              <a:rPr lang="ru-RU" sz="4800" dirty="0"/>
              <a:t> в основе рисунка?</a:t>
            </a:r>
          </a:p>
          <a:p>
            <a:r>
              <a:rPr lang="ru-RU" sz="4800" dirty="0"/>
              <a:t>2. Что необходимо исправить в рисунке?</a:t>
            </a:r>
          </a:p>
          <a:p>
            <a:r>
              <a:rPr lang="ru-RU" sz="4800" dirty="0"/>
              <a:t>3.Что Необходимо добавить?</a:t>
            </a:r>
          </a:p>
          <a:p>
            <a:r>
              <a:rPr lang="ru-RU" sz="4800" dirty="0"/>
              <a:t>4. Какие инструменты понадобятся</a:t>
            </a:r>
          </a:p>
          <a:p>
            <a:r>
              <a:rPr lang="ru-RU" sz="4800" dirty="0"/>
              <a:t> нам для работы</a:t>
            </a:r>
            <a:r>
              <a:rPr lang="ru-RU" sz="4800" dirty="0" smtClean="0"/>
              <a:t>?</a:t>
            </a:r>
          </a:p>
          <a:p>
            <a:pPr marL="0" indent="0">
              <a:buNone/>
            </a:pPr>
            <a:r>
              <a:rPr lang="ru-RU" sz="4800" dirty="0" smtClean="0"/>
              <a:t>      Планирование </a:t>
            </a:r>
            <a:r>
              <a:rPr lang="ru-RU" sz="4800" dirty="0"/>
              <a:t>работы:</a:t>
            </a:r>
          </a:p>
          <a:p>
            <a:r>
              <a:rPr lang="ru-RU" sz="4800" dirty="0"/>
              <a:t>1. Придумать и исполнить цветовое</a:t>
            </a:r>
          </a:p>
          <a:p>
            <a:r>
              <a:rPr lang="ru-RU" sz="4800" dirty="0"/>
              <a:t> решение птицы.</a:t>
            </a:r>
          </a:p>
          <a:p>
            <a:r>
              <a:rPr lang="ru-RU" sz="4800" dirty="0"/>
              <a:t>2. Выполнять работу в акварельной технике</a:t>
            </a:r>
          </a:p>
          <a:p>
            <a:r>
              <a:rPr lang="ru-RU" sz="4800" dirty="0"/>
              <a:t>3. Вырезать птицу</a:t>
            </a:r>
          </a:p>
          <a:p>
            <a:r>
              <a:rPr lang="ru-RU" sz="4800" dirty="0"/>
              <a:t>4. Прикрепить на макет дерева на</a:t>
            </a:r>
          </a:p>
          <a:p>
            <a:r>
              <a:rPr lang="ru-RU" sz="4800" dirty="0"/>
              <a:t> двустороннем скотче. </a:t>
            </a:r>
          </a:p>
          <a:p>
            <a:r>
              <a:rPr lang="ru-RU" sz="4800" dirty="0"/>
              <a:t>4. Практическая работа</a:t>
            </a:r>
          </a:p>
          <a:p>
            <a:r>
              <a:rPr lang="ru-RU" sz="4800" dirty="0"/>
              <a:t>1.Повторение правил техники безопасности.</a:t>
            </a:r>
          </a:p>
          <a:p>
            <a:r>
              <a:rPr lang="ru-RU" sz="4800" dirty="0"/>
              <a:t>Дети по очереди называют правила </a:t>
            </a:r>
          </a:p>
          <a:p>
            <a:r>
              <a:rPr lang="ru-RU" sz="4800" dirty="0"/>
              <a:t>техники безопасности при работе</a:t>
            </a:r>
          </a:p>
          <a:p>
            <a:r>
              <a:rPr lang="ru-RU" sz="4800" dirty="0"/>
              <a:t>с ножницами.</a:t>
            </a:r>
          </a:p>
          <a:p>
            <a:r>
              <a:rPr lang="ru-RU" sz="4800" dirty="0"/>
              <a:t>2. Изготовление изделия. Дети рисуют.</a:t>
            </a:r>
          </a:p>
          <a:p>
            <a:r>
              <a:rPr lang="ru-RU" sz="4400" dirty="0"/>
              <a:t>5. </a:t>
            </a:r>
            <a:r>
              <a:rPr lang="ru-RU" sz="4400" dirty="0" err="1"/>
              <a:t>Физминутка</a:t>
            </a:r>
            <a:r>
              <a:rPr lang="ru-RU" sz="4400" dirty="0"/>
              <a:t>.</a:t>
            </a:r>
          </a:p>
          <a:p>
            <a:r>
              <a:rPr lang="ru-RU" sz="4400" dirty="0"/>
              <a:t>6. Практическая работа.</a:t>
            </a:r>
          </a:p>
          <a:p>
            <a:r>
              <a:rPr lang="ru-RU" sz="4400" dirty="0"/>
              <a:t>3.Текущий Инструктаж. Педагог наблюдает</a:t>
            </a:r>
          </a:p>
          <a:p>
            <a:r>
              <a:rPr lang="ru-RU" sz="4400" dirty="0"/>
              <a:t> за работой, помогает в случае с затруднениями.</a:t>
            </a:r>
          </a:p>
          <a:p>
            <a:r>
              <a:rPr lang="ru-RU" sz="4400" dirty="0"/>
              <a:t>Вот и подошло к концу наше занятие. Ваши</a:t>
            </a:r>
          </a:p>
          <a:p>
            <a:r>
              <a:rPr lang="ru-RU" sz="4400" dirty="0"/>
              <a:t> рисунки стали яркими, сочными в стиле </a:t>
            </a:r>
          </a:p>
          <a:p>
            <a:r>
              <a:rPr lang="ru-RU" sz="4400" dirty="0"/>
              <a:t>хохломской росписи. </a:t>
            </a:r>
            <a:r>
              <a:rPr lang="ru-RU" sz="4400" dirty="0" smtClean="0"/>
              <a:t>Каждый из вас не только</a:t>
            </a:r>
          </a:p>
          <a:p>
            <a:r>
              <a:rPr lang="ru-RU" sz="4400" dirty="0" smtClean="0"/>
              <a:t> сделал рисунок, но и узнал много о народных </a:t>
            </a:r>
          </a:p>
          <a:p>
            <a:r>
              <a:rPr lang="ru-RU" sz="4400" dirty="0" smtClean="0"/>
              <a:t>промыслах, в частности о хохломе.</a:t>
            </a:r>
            <a:endParaRPr lang="ru-RU" sz="4400" dirty="0"/>
          </a:p>
          <a:p>
            <a:endParaRPr lang="ru-RU" dirty="0"/>
          </a:p>
          <a:p>
            <a:endParaRPr lang="ru-RU" dirty="0"/>
          </a:p>
        </p:txBody>
      </p:sp>
    </p:spTree>
    <p:extLst>
      <p:ext uri="{BB962C8B-B14F-4D97-AF65-F5344CB8AC3E}">
        <p14:creationId xmlns:p14="http://schemas.microsoft.com/office/powerpoint/2010/main" val="723800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Поток">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Поток">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TotalTime>
  <Words>1159</Words>
  <Application>Microsoft Office PowerPoint</Application>
  <PresentationFormat>Экран (4:3)</PresentationFormat>
  <Paragraphs>113</Paragraphs>
  <Slides>19</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19</vt:i4>
      </vt:variant>
    </vt:vector>
  </HeadingPairs>
  <TitlesOfParts>
    <vt:vector size="22" baseType="lpstr">
      <vt:lpstr>Эркер</vt:lpstr>
      <vt:lpstr>Поток</vt:lpstr>
      <vt:lpstr>1_Поток</vt:lpstr>
      <vt:lpstr>презентация открытого занятия  “райские птицы”  (в стиле хохломской росписи)  гбоудод ддт “ораниенбаум” преподаватель: Приходько И.В.</vt:lpstr>
      <vt:lpstr>НЕМНОГО ОБ ИСТОРИИ ОРНАМЕНТА</vt:lpstr>
      <vt:lpstr>КАКИЕ НАРОДНЫЕ ПРОМЫСЛЫ ВЫ ПОМНИТЕ? ВСПОМНИТЕ  ХАРАКТЕРНЫЕ ПРИЗНАКИ.</vt:lpstr>
      <vt:lpstr>КАКИЕ БЫВАЮТ ОРНАМЕНТЫ? Геометрические, растительные, звериные</vt:lpstr>
      <vt:lpstr>Орнаменты бывают: линейные, круговые, сложные</vt:lpstr>
      <vt:lpstr>АКТУАЛЬНОСТЬ ИЗУЧЕНИЯ ХОХЛОМСКОЙ РОСПИСИ В НАШЕ ВРЕМЯ.</vt:lpstr>
      <vt:lpstr>Презентация PowerPoint</vt:lpstr>
      <vt:lpstr>ВСПОМНИМ ЧТО СДЕЛАНО НАМИ НА ПРОШЛОМ  ЗАНЯТИИ</vt:lpstr>
      <vt:lpstr>Презентация PowerPoint</vt:lpstr>
      <vt:lpstr>НАША ЗАДАЧА СОЗДАТЬ КОЛОРИСТИЧЕСКОЕ РЕШЕНИЕ ПТИЦЫ В СТИЛЕ ХОХЛОМСКОЙ РОСПИСИ </vt:lpstr>
      <vt:lpstr>II.  ХОХЛОМСКАЯ РОСПИСЬ</vt:lpstr>
      <vt:lpstr>III. ХОХ ЛОМА(ОБРАЗЦЫ)</vt:lpstr>
      <vt:lpstr>Презентация PowerPoint</vt:lpstr>
      <vt:lpstr>Фотографии с открытого занятия</vt:lpstr>
      <vt:lpstr>Фотографии с открытого занятия</vt:lpstr>
      <vt:lpstr>Фотографии с открытого занятия</vt:lpstr>
      <vt:lpstr>Фотографии с открытого занятия</vt:lpstr>
      <vt:lpstr>Фотографии с открытого занятия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требования  к образовательным программам  дополнительного образования детей</dc:title>
  <dc:creator>Светлана</dc:creator>
  <cp:lastModifiedBy>Sergey</cp:lastModifiedBy>
  <cp:revision>56</cp:revision>
  <dcterms:created xsi:type="dcterms:W3CDTF">2012-05-13T07:19:29Z</dcterms:created>
  <dcterms:modified xsi:type="dcterms:W3CDTF">2013-11-25T15:22:12Z</dcterms:modified>
</cp:coreProperties>
</file>