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1" r:id="rId5"/>
    <p:sldId id="260" r:id="rId6"/>
    <p:sldId id="259" r:id="rId7"/>
    <p:sldId id="285" r:id="rId8"/>
    <p:sldId id="265" r:id="rId9"/>
    <p:sldId id="267" r:id="rId10"/>
    <p:sldId id="266" r:id="rId11"/>
    <p:sldId id="286" r:id="rId12"/>
    <p:sldId id="282" r:id="rId13"/>
    <p:sldId id="283" r:id="rId14"/>
    <p:sldId id="284" r:id="rId15"/>
    <p:sldId id="264" r:id="rId16"/>
    <p:sldId id="268" r:id="rId17"/>
    <p:sldId id="288" r:id="rId18"/>
    <p:sldId id="287" r:id="rId19"/>
    <p:sldId id="289" r:id="rId20"/>
    <p:sldId id="290" r:id="rId21"/>
    <p:sldId id="258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45D6"/>
    <a:srgbClr val="264264"/>
    <a:srgbClr val="0066FF"/>
    <a:srgbClr val="FAF781"/>
    <a:srgbClr val="F5F565"/>
    <a:srgbClr val="FFFFCC"/>
    <a:srgbClr val="BB4643"/>
    <a:srgbClr val="A74CFA"/>
    <a:srgbClr val="5581B7"/>
    <a:srgbClr val="64A88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6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86182" y="1142984"/>
            <a:ext cx="4886332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3857628"/>
            <a:ext cx="4471974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A1BE5-109D-4B85-84D7-6F467FC03231}" type="datetimeFigureOut">
              <a:rPr lang="ru-RU"/>
              <a:pPr>
                <a:defRPr/>
              </a:pPr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C1093-C19D-4A18-AA98-D7AF0572E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CC690-47CE-4426-AEF0-997570F611B8}" type="datetimeFigureOut">
              <a:rPr lang="ru-RU"/>
              <a:pPr>
                <a:defRPr/>
              </a:pPr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F8767-B0C0-427B-9BA3-8DCB940E89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F134E-0F68-4C33-BDC8-9FD60552BCDA}" type="datetimeFigureOut">
              <a:rPr lang="ru-RU"/>
              <a:pPr>
                <a:defRPr/>
              </a:pPr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53D8A-7D35-453E-94F3-6895C4FC0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A356C-90E0-4E1E-BEC2-79108F8E243F}" type="datetimeFigureOut">
              <a:rPr lang="ru-RU"/>
              <a:pPr>
                <a:defRPr/>
              </a:pPr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9E289-3296-4E1E-AC3B-B36AEE0B93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75486-E6A8-4337-9DA6-3D52117BD81F}" type="datetimeFigureOut">
              <a:rPr lang="ru-RU"/>
              <a:pPr>
                <a:defRPr/>
              </a:pPr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CED03-75BF-449B-A2BE-E47A4FF0B2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FF71B-B986-4AB8-A583-CD723AA4E386}" type="datetimeFigureOut">
              <a:rPr lang="ru-RU"/>
              <a:pPr>
                <a:defRPr/>
              </a:pPr>
              <a:t>05.01.2013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09450-C479-4635-9AF0-725E9141BC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71A83-6B10-4742-96D0-CE2D4EC515D6}" type="datetimeFigureOut">
              <a:rPr lang="ru-RU"/>
              <a:pPr>
                <a:defRPr/>
              </a:pPr>
              <a:t>05.01.2013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B4A87-6F9D-44D7-AC56-E750DEC07D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03E23-1AF7-4A9E-8834-8ED34222A686}" type="datetimeFigureOut">
              <a:rPr lang="ru-RU"/>
              <a:pPr>
                <a:defRPr/>
              </a:pPr>
              <a:t>05.01.2013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1CDDB-047D-4646-A3EB-4922F270E3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9603F-2FEB-4D61-9A23-32A9462769D9}" type="datetimeFigureOut">
              <a:rPr lang="ru-RU"/>
              <a:pPr>
                <a:defRPr/>
              </a:pPr>
              <a:t>05.01.2013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F5D50-D604-44EB-A63A-41719B0026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D2E0D-E207-4BD2-8BBD-921CAE6F6A91}" type="datetimeFigureOut">
              <a:rPr lang="ru-RU"/>
              <a:pPr>
                <a:defRPr/>
              </a:pPr>
              <a:t>05.01.2013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1E7B4-37C6-4FF4-AAF0-9D61FE3480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2DBAE-0736-4BC3-9FEF-5F6DD4284653}" type="datetimeFigureOut">
              <a:rPr lang="ru-RU"/>
              <a:pPr>
                <a:defRPr/>
              </a:pPr>
              <a:t>05.01.2013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E02CF-ABD5-4A83-90B6-90AAC2EE54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357188"/>
            <a:ext cx="81438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928813" y="1571625"/>
            <a:ext cx="70151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AB9B3A-F31C-4F71-B7A0-016F8107B237}" type="datetimeFigureOut">
              <a:rPr lang="ru-RU"/>
              <a:pPr>
                <a:defRPr/>
              </a:pPr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5E387C-E497-4FC3-AA36-FD849BF0AA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7780" cmpd="sng">
            <a:solidFill>
              <a:schemeClr val="accent1">
                <a:tint val="3000"/>
              </a:schemeClr>
            </a:solidFill>
            <a:prstDash val="solid"/>
            <a:miter lim="800000"/>
          </a:ln>
          <a:solidFill>
            <a:srgbClr val="002060"/>
          </a:solidFill>
          <a:effectLst>
            <a:outerShdw blurRad="55000" dist="50800" dir="5400000" algn="tl">
              <a:srgbClr val="000000">
                <a:alpha val="33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sus.gov/ipc/www/idb/informationGateway.php" TargetMode="External"/><Relationship Id="rId2" Type="http://schemas.openxmlformats.org/officeDocument/2006/relationships/hyperlink" Target="http://www.ecosystema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hyperlink" Target="http://demoscope.ru/wikely/ssp/rus_age_pir.ph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systema.ru/" TargetMode="External"/><Relationship Id="rId2" Type="http://schemas.openxmlformats.org/officeDocument/2006/relationships/hyperlink" Target="http://www.ibiblio.org/lunarbin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hyperlink" Target="http://www.klimadiagramme.de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3dnews.ru/_imgdata/img/2008/03/13/77053.jpg" TargetMode="External"/><Relationship Id="rId2" Type="http://schemas.openxmlformats.org/officeDocument/2006/relationships/hyperlink" Target="http://internet-net.ru/wp-content/uploads/2011/03/Informatsionnyie-tehnologii-300x214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5500702"/>
            <a:ext cx="3929090" cy="1357298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latin typeface="Calibri" pitchFamily="34" charset="0"/>
                <a:cs typeface="Gautami" pitchFamily="2"/>
              </a:rPr>
              <a:t>Из опыта работы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latin typeface="Calibri" pitchFamily="34" charset="0"/>
                <a:cs typeface="Gautami" pitchFamily="2"/>
              </a:rPr>
              <a:t>учителя географии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Gautami" pitchFamily="2"/>
              </a:rPr>
              <a:t>Федуркиной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Gautami" pitchFamily="2"/>
              </a:rPr>
              <a:t>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Gautami" pitchFamily="2"/>
              </a:rPr>
              <a:t>Татьяны Юрьевны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00430" y="714356"/>
            <a:ext cx="5429288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ПЕДАГОГИЧЕСКИЙ  СОВЕТ</a:t>
            </a:r>
          </a:p>
          <a:p>
            <a:pPr algn="ctr"/>
            <a:endParaRPr lang="ru-RU" sz="11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«ОПТИМИЗАЦИЯ  УЧЕБНОГО  ПРОЦЕССА  ЧЕРЕЗ  ИСПОЛЬЗОВАНИЕ ИНФОРМАЦИОННО-КОММУНИКАЦИОННЫХ ТЕХНОЛОГИЙ»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6116" y="2500306"/>
            <a:ext cx="607223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«ПРАКТИКО-ОРИЕНТИРОВАННАЯ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РАБОТА 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 ОБУЧЕНИИ ГЕОГРАФИИ 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 ИСПОЛЬЗОВАНИЕМ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ИНФОРМАЦИОННО-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КОММУНИКАЦИОННЫХ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ТЕХНОЛОГИЙ»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3306" y="142852"/>
            <a:ext cx="5500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264264"/>
                </a:solidFill>
                <a:latin typeface="+mn-lt"/>
              </a:rPr>
              <a:t>Муниципальное казённое общеобразовательное учреждение – средняя общеобразовательная школа № 38 города Тулы</a:t>
            </a:r>
            <a:endParaRPr lang="ru-RU" sz="1400" b="1" dirty="0">
              <a:solidFill>
                <a:srgbClr val="264264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gray">
          <a:xfrm>
            <a:off x="928662" y="214290"/>
            <a:ext cx="7858180" cy="107157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endParaRPr lang="ru-RU" dirty="0" smtClean="0"/>
          </a:p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00100" y="214290"/>
            <a:ext cx="75009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Основные направления дистанционного  образования 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gray">
          <a:xfrm>
            <a:off x="928662" y="1500174"/>
            <a:ext cx="7643866" cy="1076322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79216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9216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>
            <a:outerShdw dist="99190" dir="2388334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/>
            <a:endParaRPr lang="ru-RU"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ltGray">
          <a:xfrm>
            <a:off x="2143108" y="1500174"/>
            <a:ext cx="5573712" cy="1017587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2285984" y="4643446"/>
            <a:ext cx="2428892" cy="2071702"/>
            <a:chOff x="884" y="2523"/>
            <a:chExt cx="862" cy="862"/>
          </a:xfrm>
        </p:grpSpPr>
        <p:sp>
          <p:nvSpPr>
            <p:cNvPr id="8" name="Oval 41"/>
            <p:cNvSpPr>
              <a:spLocks noChangeArrowheads="1"/>
            </p:cNvSpPr>
            <p:nvPr/>
          </p:nvSpPr>
          <p:spPr bwMode="gray"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tint val="0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" name="Oval 42"/>
            <p:cNvSpPr>
              <a:spLocks noChangeArrowheads="1"/>
            </p:cNvSpPr>
            <p:nvPr/>
          </p:nvSpPr>
          <p:spPr bwMode="gray"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CC66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0" name="Oval 43"/>
            <p:cNvSpPr>
              <a:spLocks noChangeArrowheads="1"/>
            </p:cNvSpPr>
            <p:nvPr/>
          </p:nvSpPr>
          <p:spPr bwMode="gray">
            <a:xfrm>
              <a:off x="940" y="2579"/>
              <a:ext cx="750" cy="750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54118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1" name="Oval 44"/>
            <p:cNvSpPr>
              <a:spLocks noChangeArrowheads="1"/>
            </p:cNvSpPr>
            <p:nvPr/>
          </p:nvSpPr>
          <p:spPr bwMode="gray">
            <a:xfrm>
              <a:off x="941" y="2579"/>
              <a:ext cx="749" cy="750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63529"/>
                    <a:invGamma/>
                  </a:srgbClr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2" name="Oval 45"/>
            <p:cNvSpPr>
              <a:spLocks noChangeArrowheads="1"/>
            </p:cNvSpPr>
            <p:nvPr/>
          </p:nvSpPr>
          <p:spPr bwMode="gray">
            <a:xfrm>
              <a:off x="981" y="2617"/>
              <a:ext cx="674" cy="674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3" name="Oval 46"/>
            <p:cNvSpPr>
              <a:spLocks noChangeArrowheads="1"/>
            </p:cNvSpPr>
            <p:nvPr/>
          </p:nvSpPr>
          <p:spPr bwMode="gray">
            <a:xfrm>
              <a:off x="992" y="2628"/>
              <a:ext cx="653" cy="65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4" name="Oval 47"/>
            <p:cNvSpPr>
              <a:spLocks noChangeArrowheads="1"/>
            </p:cNvSpPr>
            <p:nvPr/>
          </p:nvSpPr>
          <p:spPr bwMode="gray">
            <a:xfrm>
              <a:off x="1000" y="2632"/>
              <a:ext cx="637" cy="63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C0C0C0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5" name="Oval 48"/>
            <p:cNvSpPr>
              <a:spLocks noChangeArrowheads="1"/>
            </p:cNvSpPr>
            <p:nvPr/>
          </p:nvSpPr>
          <p:spPr bwMode="gray">
            <a:xfrm>
              <a:off x="1007" y="2638"/>
              <a:ext cx="606" cy="595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79216"/>
                    <a:invGamma/>
                  </a:srgbClr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6" name="Oval 49"/>
            <p:cNvSpPr>
              <a:spLocks noChangeArrowheads="1"/>
            </p:cNvSpPr>
            <p:nvPr/>
          </p:nvSpPr>
          <p:spPr bwMode="gray">
            <a:xfrm>
              <a:off x="1042" y="2655"/>
              <a:ext cx="539" cy="48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grpSp>
        <p:nvGrpSpPr>
          <p:cNvPr id="28" name="Group 18"/>
          <p:cNvGrpSpPr>
            <a:grpSpLocks/>
          </p:cNvGrpSpPr>
          <p:nvPr/>
        </p:nvGrpSpPr>
        <p:grpSpPr bwMode="auto">
          <a:xfrm>
            <a:off x="5500694" y="4643446"/>
            <a:ext cx="2571768" cy="2071702"/>
            <a:chOff x="3022" y="1007"/>
            <a:chExt cx="1055" cy="1055"/>
          </a:xfrm>
        </p:grpSpPr>
        <p:sp>
          <p:nvSpPr>
            <p:cNvPr id="29" name="Oval 19"/>
            <p:cNvSpPr>
              <a:spLocks noChangeArrowheads="1"/>
            </p:cNvSpPr>
            <p:nvPr/>
          </p:nvSpPr>
          <p:spPr bwMode="gray">
            <a:xfrm>
              <a:off x="3022" y="1007"/>
              <a:ext cx="1055" cy="1055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tint val="0"/>
                    <a:invGamma/>
                  </a:srgbClr>
                </a:gs>
                <a:gs pos="50000">
                  <a:srgbClr val="3399FF"/>
                </a:gs>
                <a:gs pos="100000">
                  <a:srgbClr val="3399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0" name="Oval 20"/>
            <p:cNvSpPr>
              <a:spLocks noChangeArrowheads="1"/>
            </p:cNvSpPr>
            <p:nvPr/>
          </p:nvSpPr>
          <p:spPr bwMode="gray">
            <a:xfrm>
              <a:off x="3022" y="1007"/>
              <a:ext cx="1055" cy="1055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alpha val="32001"/>
                  </a:srgbClr>
                </a:gs>
                <a:gs pos="100000">
                  <a:srgbClr val="3399FF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1" name="Oval 21"/>
            <p:cNvSpPr>
              <a:spLocks noChangeArrowheads="1"/>
            </p:cNvSpPr>
            <p:nvPr/>
          </p:nvSpPr>
          <p:spPr bwMode="gray">
            <a:xfrm>
              <a:off x="3093" y="1064"/>
              <a:ext cx="915" cy="916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54118"/>
                    <a:invGamma/>
                  </a:srgbClr>
                </a:gs>
                <a:gs pos="50000">
                  <a:srgbClr val="3399FF"/>
                </a:gs>
                <a:gs pos="100000">
                  <a:srgbClr val="3399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2" name="Oval 22"/>
            <p:cNvSpPr>
              <a:spLocks noChangeArrowheads="1"/>
            </p:cNvSpPr>
            <p:nvPr/>
          </p:nvSpPr>
          <p:spPr bwMode="gray">
            <a:xfrm>
              <a:off x="3094" y="1066"/>
              <a:ext cx="915" cy="916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63529"/>
                    <a:invGamma/>
                  </a:srgbClr>
                </a:gs>
                <a:gs pos="100000">
                  <a:srgbClr val="3399FF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3" name="Oval 23"/>
            <p:cNvSpPr>
              <a:spLocks noChangeArrowheads="1"/>
            </p:cNvSpPr>
            <p:nvPr/>
          </p:nvSpPr>
          <p:spPr bwMode="gray">
            <a:xfrm>
              <a:off x="3137" y="1115"/>
              <a:ext cx="824" cy="823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4" name="Group 24"/>
            <p:cNvGrpSpPr>
              <a:grpSpLocks/>
            </p:cNvGrpSpPr>
            <p:nvPr/>
          </p:nvGrpSpPr>
          <p:grpSpPr bwMode="auto">
            <a:xfrm>
              <a:off x="3153" y="1125"/>
              <a:ext cx="799" cy="800"/>
              <a:chOff x="4166" y="1706"/>
              <a:chExt cx="1252" cy="1252"/>
            </a:xfrm>
          </p:grpSpPr>
          <p:sp>
            <p:nvSpPr>
              <p:cNvPr id="35" name="Oval 25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6" name="Oval 26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7" name="Oval 27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8" name="Oval 28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50" name="Line 52"/>
          <p:cNvSpPr>
            <a:spLocks noChangeShapeType="1"/>
          </p:cNvSpPr>
          <p:nvPr/>
        </p:nvSpPr>
        <p:spPr bwMode="ltGray">
          <a:xfrm>
            <a:off x="3500430" y="2714620"/>
            <a:ext cx="0" cy="1928826"/>
          </a:xfrm>
          <a:prstGeom prst="line">
            <a:avLst/>
          </a:prstGeom>
          <a:noFill/>
          <a:ln w="57150" cap="rnd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>
            <a:outerShdw dist="56796" dir="3806097" algn="ctr" rotWithShape="0">
              <a:srgbClr val="B2B2B2">
                <a:alpha val="50000"/>
              </a:srgbClr>
            </a:outerShdw>
          </a:effectLst>
        </p:spPr>
        <p:txBody>
          <a:bodyPr vert="eaVert" wrap="none" lIns="92075" tIns="46038" rIns="92075" bIns="46038" anchor="ctr"/>
          <a:lstStyle/>
          <a:p>
            <a:endParaRPr lang="ru-RU"/>
          </a:p>
        </p:txBody>
      </p:sp>
      <p:sp>
        <p:nvSpPr>
          <p:cNvPr id="53" name="Line 52"/>
          <p:cNvSpPr>
            <a:spLocks noChangeShapeType="1"/>
          </p:cNvSpPr>
          <p:nvPr/>
        </p:nvSpPr>
        <p:spPr bwMode="ltGray">
          <a:xfrm>
            <a:off x="6786578" y="2714620"/>
            <a:ext cx="0" cy="1928826"/>
          </a:xfrm>
          <a:prstGeom prst="line">
            <a:avLst/>
          </a:prstGeom>
          <a:noFill/>
          <a:ln w="57150" cap="rnd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>
            <a:outerShdw dist="56796" dir="3806097" algn="ctr" rotWithShape="0">
              <a:srgbClr val="B2B2B2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vert="eaVert" wrap="none" lIns="92075" tIns="46038" rIns="92075" bIns="46038" anchor="ctr"/>
          <a:lstStyle/>
          <a:p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2071670" y="1571612"/>
            <a:ext cx="5572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Участие в дистанционных олимпиадах, конкурсах, проектах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500298" y="5214950"/>
            <a:ext cx="2000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Молодежный географический чемпионат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857884" y="5072074"/>
            <a:ext cx="1928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Игровой конкурс «Человек и природа»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3" name="Picture 6" descr="picture"/>
          <p:cNvPicPr preferRelativeResize="0"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4810" y="2714620"/>
            <a:ext cx="1462068" cy="207170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67" name="Picture 7" descr="picture"/>
          <p:cNvPicPr preferRelativeResize="0"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00958" y="2714620"/>
            <a:ext cx="1441481" cy="208914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1026" name="Picture 2" descr="D:\ТАНЕЧКА\ДЛЯ ШКОЛЫ\Методика\Фотографии\Фото учеников\SDC1376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2786058"/>
            <a:ext cx="1928794" cy="1973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AutoShape 3"/>
          <p:cNvSpPr>
            <a:spLocks noChangeArrowheads="1"/>
          </p:cNvSpPr>
          <p:nvPr/>
        </p:nvSpPr>
        <p:spPr bwMode="ltGray">
          <a:xfrm flipH="1">
            <a:off x="1714480" y="714356"/>
            <a:ext cx="7429520" cy="6143644"/>
          </a:xfrm>
          <a:prstGeom prst="rightArrow">
            <a:avLst>
              <a:gd name="adj1" fmla="val 79306"/>
              <a:gd name="adj2" fmla="val 32395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2708" name="AutoShape 4"/>
          <p:cNvSpPr>
            <a:spLocks noChangeArrowheads="1"/>
          </p:cNvSpPr>
          <p:nvPr/>
        </p:nvSpPr>
        <p:spPr bwMode="blackWhite">
          <a:xfrm>
            <a:off x="3071802" y="1571612"/>
            <a:ext cx="6072198" cy="642942"/>
          </a:xfrm>
          <a:prstGeom prst="roundRect">
            <a:avLst>
              <a:gd name="adj" fmla="val 9106"/>
            </a:avLst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Открытая московская олимпиада  школьников МГУ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«Ломоносов» по географии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709" name="AutoShape 5"/>
          <p:cNvSpPr>
            <a:spLocks noChangeArrowheads="1"/>
          </p:cNvSpPr>
          <p:nvPr/>
        </p:nvSpPr>
        <p:spPr bwMode="blackWhite">
          <a:xfrm>
            <a:off x="2857488" y="2428868"/>
            <a:ext cx="6286512" cy="571504"/>
          </a:xfrm>
          <a:prstGeom prst="roundRect">
            <a:avLst>
              <a:gd name="adj" fmla="val 9106"/>
            </a:avLst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Открытая московская олимпиада  школьников МГУ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«Ломоносов» по геологии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710" name="AutoShape 6"/>
          <p:cNvSpPr>
            <a:spLocks noChangeArrowheads="1"/>
          </p:cNvSpPr>
          <p:nvPr/>
        </p:nvSpPr>
        <p:spPr bwMode="blackWhite">
          <a:xfrm>
            <a:off x="2857488" y="3214686"/>
            <a:ext cx="6286512" cy="357190"/>
          </a:xfrm>
          <a:prstGeom prst="roundRect">
            <a:avLst>
              <a:gd name="adj" fmla="val 9106"/>
            </a:avLst>
          </a:prstGeom>
          <a:solidFill>
            <a:srgbClr val="FAF781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Олимпиада школьников по географии «Юные таланты»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gray">
          <a:xfrm>
            <a:off x="1142976" y="0"/>
            <a:ext cx="7796266" cy="714356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  <a:alpha val="28000"/>
            </a:schemeClr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дистанционных олимпиадах,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конкурсах, проектах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blackWhite">
          <a:xfrm>
            <a:off x="2857488" y="3786190"/>
            <a:ext cx="6286512" cy="357190"/>
          </a:xfrm>
          <a:prstGeom prst="roundRect">
            <a:avLst>
              <a:gd name="adj" fmla="val 9106"/>
            </a:avLst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Олимпиада  школьников СПбГУ по географии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blackWhite">
          <a:xfrm>
            <a:off x="2857488" y="4357694"/>
            <a:ext cx="6286512" cy="571504"/>
          </a:xfrm>
          <a:prstGeom prst="roundRect">
            <a:avLst>
              <a:gd name="adj" fmla="val 9106"/>
            </a:avLst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Межрегиональная олимпиада школьников  МГПУ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географии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blackWhite">
          <a:xfrm>
            <a:off x="2857488" y="5143512"/>
            <a:ext cx="6286512" cy="357190"/>
          </a:xfrm>
          <a:prstGeom prst="roundRect">
            <a:avLst>
              <a:gd name="adj" fmla="val 9106"/>
            </a:avLst>
          </a:prstGeom>
          <a:solidFill>
            <a:srgbClr val="FAF781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Олимпиада школьников по географии РГПУ им. Герцена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blackWhite">
          <a:xfrm>
            <a:off x="3071802" y="5715016"/>
            <a:ext cx="6072198" cy="357190"/>
          </a:xfrm>
          <a:prstGeom prst="roundRect">
            <a:avLst>
              <a:gd name="adj" fmla="val 9106"/>
            </a:avLst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Олимпиада  школьников РГГМУ  (СПб)  по географии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4" descr="b35_M_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857496"/>
            <a:ext cx="1714512" cy="1714512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249504"/>
            <a:ext cx="2071702" cy="1379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gray">
          <a:xfrm>
            <a:off x="1571604" y="142852"/>
            <a:ext cx="6572296" cy="571504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endParaRPr lang="ru-RU" dirty="0" smtClean="0"/>
          </a:p>
          <a:p>
            <a:pPr algn="ctr"/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000232" y="214290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Ресурсы сети Интернет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142852"/>
            <a:ext cx="518925" cy="6070251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ПРАКТИКИ РАБОТЫ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4" name="Group 10"/>
          <p:cNvGrpSpPr>
            <a:grpSpLocks/>
          </p:cNvGrpSpPr>
          <p:nvPr/>
        </p:nvGrpSpPr>
        <p:grpSpPr bwMode="auto">
          <a:xfrm>
            <a:off x="5357818" y="1000108"/>
            <a:ext cx="2752736" cy="2143140"/>
            <a:chOff x="4320" y="1152"/>
            <a:chExt cx="414" cy="402"/>
          </a:xfrm>
          <a:solidFill>
            <a:schemeClr val="accent4">
              <a:lumMod val="20000"/>
              <a:lumOff val="80000"/>
              <a:alpha val="75000"/>
            </a:schemeClr>
          </a:solidFill>
        </p:grpSpPr>
        <p:sp>
          <p:nvSpPr>
            <p:cNvPr id="35" name="AutoShape 11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pFill/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" name="Freeform 12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4" name="Group 10"/>
          <p:cNvGrpSpPr>
            <a:grpSpLocks/>
          </p:cNvGrpSpPr>
          <p:nvPr/>
        </p:nvGrpSpPr>
        <p:grpSpPr bwMode="auto">
          <a:xfrm>
            <a:off x="1785918" y="928670"/>
            <a:ext cx="2933711" cy="1714512"/>
            <a:chOff x="4320" y="1152"/>
            <a:chExt cx="414" cy="402"/>
          </a:xfrm>
          <a:solidFill>
            <a:schemeClr val="accent4">
              <a:lumMod val="20000"/>
              <a:lumOff val="80000"/>
              <a:alpha val="75000"/>
            </a:schemeClr>
          </a:solidFill>
        </p:grpSpPr>
        <p:sp>
          <p:nvSpPr>
            <p:cNvPr id="45" name="AutoShape 11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pFill/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" name="Freeform 12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857356" y="1000108"/>
            <a:ext cx="2857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 карт.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Карты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Google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Yandex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Google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Планета Земля.</a:t>
            </a:r>
          </a:p>
          <a:p>
            <a:pPr algn="ctr"/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429256" y="1071546"/>
            <a:ext cx="264320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Единая коллекция цифровых образовательных ресурсов (ЦОР).</a:t>
            </a:r>
          </a:p>
          <a:p>
            <a:pPr algn="ctr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//school-collection.edu.ru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18" y="3214686"/>
            <a:ext cx="2786082" cy="271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4000504"/>
            <a:ext cx="4000496" cy="250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" name="Freeform 4"/>
          <p:cNvSpPr>
            <a:spLocks/>
          </p:cNvSpPr>
          <p:nvPr/>
        </p:nvSpPr>
        <p:spPr bwMode="gray">
          <a:xfrm>
            <a:off x="2928926" y="2643182"/>
            <a:ext cx="366713" cy="571504"/>
          </a:xfrm>
          <a:custGeom>
            <a:avLst/>
            <a:gdLst/>
            <a:ahLst/>
            <a:cxnLst>
              <a:cxn ang="0">
                <a:pos x="37" y="1"/>
              </a:cxn>
              <a:cxn ang="0">
                <a:pos x="45" y="472"/>
              </a:cxn>
              <a:cxn ang="0">
                <a:pos x="0" y="474"/>
              </a:cxn>
              <a:cxn ang="0">
                <a:pos x="72" y="604"/>
              </a:cxn>
              <a:cxn ang="0">
                <a:pos x="142" y="474"/>
              </a:cxn>
              <a:cxn ang="0">
                <a:pos x="100" y="474"/>
              </a:cxn>
              <a:cxn ang="0">
                <a:pos x="99" y="0"/>
              </a:cxn>
              <a:cxn ang="0">
                <a:pos x="37" y="1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01600" dir="6780000" algn="ctr" rotWithShape="0">
              <a:srgbClr val="000000">
                <a:alpha val="43137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5" name="Freeform 4"/>
          <p:cNvSpPr>
            <a:spLocks/>
          </p:cNvSpPr>
          <p:nvPr/>
        </p:nvSpPr>
        <p:spPr bwMode="gray">
          <a:xfrm>
            <a:off x="6572264" y="3214686"/>
            <a:ext cx="366713" cy="785818"/>
          </a:xfrm>
          <a:custGeom>
            <a:avLst/>
            <a:gdLst/>
            <a:ahLst/>
            <a:cxnLst>
              <a:cxn ang="0">
                <a:pos x="37" y="1"/>
              </a:cxn>
              <a:cxn ang="0">
                <a:pos x="45" y="472"/>
              </a:cxn>
              <a:cxn ang="0">
                <a:pos x="0" y="474"/>
              </a:cxn>
              <a:cxn ang="0">
                <a:pos x="72" y="604"/>
              </a:cxn>
              <a:cxn ang="0">
                <a:pos x="142" y="474"/>
              </a:cxn>
              <a:cxn ang="0">
                <a:pos x="100" y="474"/>
              </a:cxn>
              <a:cxn ang="0">
                <a:pos x="99" y="0"/>
              </a:cxn>
              <a:cxn ang="0">
                <a:pos x="37" y="1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01600" dir="6780000" algn="ctr" rotWithShape="0">
              <a:srgbClr val="000000">
                <a:alpha val="43137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gray">
          <a:xfrm>
            <a:off x="1571604" y="142852"/>
            <a:ext cx="6572296" cy="571504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endParaRPr lang="ru-RU" dirty="0" smtClean="0"/>
          </a:p>
          <a:p>
            <a:pPr algn="ctr"/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000232" y="214290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Ресурсы сети Интернет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142852"/>
            <a:ext cx="518925" cy="6070251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ПРАКТИКИ РАБОТЫ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142976" y="928670"/>
            <a:ext cx="3571900" cy="2714644"/>
            <a:chOff x="4320" y="1152"/>
            <a:chExt cx="414" cy="402"/>
          </a:xfrm>
          <a:solidFill>
            <a:schemeClr val="accent4">
              <a:lumMod val="20000"/>
              <a:lumOff val="80000"/>
              <a:alpha val="75000"/>
            </a:schemeClr>
          </a:solidFill>
        </p:grpSpPr>
        <p:sp>
          <p:nvSpPr>
            <p:cNvPr id="35" name="AutoShape 11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pFill/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" name="Freeform 12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286380" y="928670"/>
            <a:ext cx="3429024" cy="3571900"/>
            <a:chOff x="4320" y="1152"/>
            <a:chExt cx="414" cy="402"/>
          </a:xfrm>
          <a:solidFill>
            <a:schemeClr val="accent4">
              <a:lumMod val="20000"/>
              <a:lumOff val="80000"/>
              <a:alpha val="75000"/>
            </a:schemeClr>
          </a:solidFill>
        </p:grpSpPr>
        <p:sp>
          <p:nvSpPr>
            <p:cNvPr id="45" name="AutoShape 11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pFill/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6" name="Freeform 12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214414" y="1000109"/>
            <a:ext cx="34290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 экологического центра «Экосистема». Большое количество информации о природе в виде текстов, фотографий, графиков, схем, карт.</a:t>
            </a:r>
          </a:p>
          <a:p>
            <a:pPr algn="ctr"/>
            <a:r>
              <a:rPr lang="en-US" sz="2000" b="1" u="sng" dirty="0" smtClean="0">
                <a:solidFill>
                  <a:srgbClr val="2845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www.ecosystema.ru</a:t>
            </a:r>
            <a:endParaRPr lang="ru-RU" sz="2000" b="1" u="sng" dirty="0" smtClean="0">
              <a:solidFill>
                <a:srgbClr val="2845D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u="sng" dirty="0" smtClean="0">
              <a:hlinkClick r:id="rId2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3" name="Freeform 4"/>
          <p:cNvSpPr>
            <a:spLocks/>
          </p:cNvSpPr>
          <p:nvPr/>
        </p:nvSpPr>
        <p:spPr bwMode="gray">
          <a:xfrm>
            <a:off x="2714612" y="3714752"/>
            <a:ext cx="366713" cy="428628"/>
          </a:xfrm>
          <a:custGeom>
            <a:avLst/>
            <a:gdLst/>
            <a:ahLst/>
            <a:cxnLst>
              <a:cxn ang="0">
                <a:pos x="37" y="1"/>
              </a:cxn>
              <a:cxn ang="0">
                <a:pos x="45" y="472"/>
              </a:cxn>
              <a:cxn ang="0">
                <a:pos x="0" y="474"/>
              </a:cxn>
              <a:cxn ang="0">
                <a:pos x="72" y="604"/>
              </a:cxn>
              <a:cxn ang="0">
                <a:pos x="142" y="474"/>
              </a:cxn>
              <a:cxn ang="0">
                <a:pos x="100" y="474"/>
              </a:cxn>
              <a:cxn ang="0">
                <a:pos x="99" y="0"/>
              </a:cxn>
              <a:cxn ang="0">
                <a:pos x="37" y="1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01600" dir="6780000" algn="ctr" rotWithShape="0">
              <a:srgbClr val="000000">
                <a:alpha val="43137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5" name="Freeform 4"/>
          <p:cNvSpPr>
            <a:spLocks/>
          </p:cNvSpPr>
          <p:nvPr/>
        </p:nvSpPr>
        <p:spPr bwMode="gray">
          <a:xfrm>
            <a:off x="6786578" y="4572008"/>
            <a:ext cx="366713" cy="500066"/>
          </a:xfrm>
          <a:custGeom>
            <a:avLst/>
            <a:gdLst/>
            <a:ahLst/>
            <a:cxnLst>
              <a:cxn ang="0">
                <a:pos x="37" y="1"/>
              </a:cxn>
              <a:cxn ang="0">
                <a:pos x="45" y="472"/>
              </a:cxn>
              <a:cxn ang="0">
                <a:pos x="0" y="474"/>
              </a:cxn>
              <a:cxn ang="0">
                <a:pos x="72" y="604"/>
              </a:cxn>
              <a:cxn ang="0">
                <a:pos x="142" y="474"/>
              </a:cxn>
              <a:cxn ang="0">
                <a:pos x="100" y="474"/>
              </a:cxn>
              <a:cxn ang="0">
                <a:pos x="99" y="0"/>
              </a:cxn>
              <a:cxn ang="0">
                <a:pos x="37" y="1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01600" dir="6780000" algn="ctr" rotWithShape="0">
              <a:srgbClr val="000000">
                <a:alpha val="43137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357818" y="928671"/>
            <a:ext cx="32861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Интерактивные сервисы построения половозрастных пирамид в соответствии с выбором интересующего года (1950-2050). Статистические данные</a:t>
            </a:r>
          </a:p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://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www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.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census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.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gov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\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ipc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/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www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/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idb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/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informationGateway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.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php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://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demoscope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.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ru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/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wikely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/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ssp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/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rus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_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age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_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pir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.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php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86512" y="5122834"/>
            <a:ext cx="1500198" cy="173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57224" y="4214818"/>
            <a:ext cx="3886227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gray">
          <a:xfrm>
            <a:off x="1571604" y="142852"/>
            <a:ext cx="6572296" cy="642942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endParaRPr lang="ru-RU" dirty="0" smtClean="0"/>
          </a:p>
          <a:p>
            <a:pPr algn="ctr"/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000232" y="214291"/>
            <a:ext cx="5929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Ресурсы сети Интернет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142852"/>
            <a:ext cx="518925" cy="6070251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ПРАКТИКИ РАБОТЫ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785786" y="857232"/>
            <a:ext cx="4000528" cy="3425825"/>
            <a:chOff x="4320" y="1152"/>
            <a:chExt cx="483" cy="378"/>
          </a:xfrm>
          <a:solidFill>
            <a:schemeClr val="accent4">
              <a:lumMod val="20000"/>
              <a:lumOff val="80000"/>
              <a:alpha val="75000"/>
            </a:schemeClr>
          </a:solidFill>
        </p:grpSpPr>
        <p:sp>
          <p:nvSpPr>
            <p:cNvPr id="35" name="AutoShape 11"/>
            <p:cNvSpPr>
              <a:spLocks noChangeArrowheads="1"/>
            </p:cNvSpPr>
            <p:nvPr/>
          </p:nvSpPr>
          <p:spPr bwMode="gray">
            <a:xfrm>
              <a:off x="4320" y="1152"/>
              <a:ext cx="483" cy="378"/>
            </a:xfrm>
            <a:prstGeom prst="roundRect">
              <a:avLst>
                <a:gd name="adj" fmla="val 11921"/>
              </a:avLst>
            </a:prstGeom>
            <a:grpFill/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" name="Freeform 12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000628" y="857232"/>
            <a:ext cx="4000528" cy="3500462"/>
            <a:chOff x="4320" y="1152"/>
            <a:chExt cx="414" cy="402"/>
          </a:xfrm>
          <a:solidFill>
            <a:schemeClr val="accent4">
              <a:lumMod val="20000"/>
              <a:lumOff val="80000"/>
              <a:alpha val="75000"/>
            </a:schemeClr>
          </a:solidFill>
        </p:grpSpPr>
        <p:sp>
          <p:nvSpPr>
            <p:cNvPr id="45" name="AutoShape 11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pFill/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6" name="Freeform 12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857224" y="928670"/>
            <a:ext cx="392909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Текущая оценка численности населения, вклада рождаемости, смертности и миграции, десятков демографических и экономических показателей, оценка на любую дату с 1970 по 2037 год.</a:t>
            </a:r>
          </a:p>
          <a:p>
            <a:pPr algn="ctr"/>
            <a:r>
              <a:rPr lang="en-US" sz="2000" b="1" u="sng" dirty="0" smtClean="0">
                <a:solidFill>
                  <a:srgbClr val="2845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</a:t>
            </a:r>
            <a:r>
              <a:rPr lang="ru-RU" sz="2000" b="1" u="sng" dirty="0" smtClean="0">
                <a:solidFill>
                  <a:srgbClr val="2845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://</a:t>
            </a:r>
            <a:r>
              <a:rPr lang="en-US" sz="2000" b="1" u="sng" dirty="0" smtClean="0">
                <a:solidFill>
                  <a:srgbClr val="2845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</a:t>
            </a:r>
            <a:r>
              <a:rPr lang="ru-RU" sz="2000" b="1" u="sng" dirty="0" smtClean="0">
                <a:solidFill>
                  <a:srgbClr val="2845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000" b="1" u="sng" dirty="0" err="1" smtClean="0">
                <a:solidFill>
                  <a:srgbClr val="2845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woldometers</a:t>
            </a:r>
            <a:r>
              <a:rPr lang="ru-RU" sz="2000" b="1" u="sng" dirty="0" smtClean="0">
                <a:solidFill>
                  <a:srgbClr val="2845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000" b="1" u="sng" dirty="0" smtClean="0">
                <a:solidFill>
                  <a:srgbClr val="2845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</a:t>
            </a:r>
            <a:r>
              <a:rPr lang="ru-RU" sz="2000" b="1" u="sng" dirty="0" smtClean="0">
                <a:solidFill>
                  <a:srgbClr val="2845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</a:p>
          <a:p>
            <a:pPr algn="ctr"/>
            <a:r>
              <a:rPr lang="en-US" sz="2000" b="1" u="sng" dirty="0" smtClean="0">
                <a:solidFill>
                  <a:srgbClr val="2845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</a:t>
            </a:r>
            <a:r>
              <a:rPr lang="ru-RU" sz="2000" b="1" u="sng" dirty="0" smtClean="0">
                <a:solidFill>
                  <a:srgbClr val="2845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://</a:t>
            </a:r>
            <a:r>
              <a:rPr lang="en-US" sz="2000" b="1" u="sng" dirty="0" smtClean="0">
                <a:solidFill>
                  <a:srgbClr val="2845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www</a:t>
            </a:r>
            <a:r>
              <a:rPr lang="ru-RU" sz="2000" b="1" u="sng" dirty="0" smtClean="0">
                <a:solidFill>
                  <a:srgbClr val="2845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.</a:t>
            </a:r>
            <a:r>
              <a:rPr lang="en-US" sz="2000" b="1" u="sng" dirty="0" err="1" smtClean="0">
                <a:solidFill>
                  <a:srgbClr val="2845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ibiblio</a:t>
            </a:r>
            <a:r>
              <a:rPr lang="ru-RU" sz="2000" b="1" u="sng" dirty="0" smtClean="0">
                <a:solidFill>
                  <a:srgbClr val="2845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.</a:t>
            </a:r>
            <a:r>
              <a:rPr lang="en-US" sz="2000" b="1" u="sng" dirty="0" smtClean="0">
                <a:solidFill>
                  <a:srgbClr val="2845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org</a:t>
            </a:r>
            <a:r>
              <a:rPr lang="ru-RU" sz="2000" b="1" u="sng" dirty="0" smtClean="0">
                <a:solidFill>
                  <a:srgbClr val="2845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/</a:t>
            </a:r>
            <a:r>
              <a:rPr lang="en-US" sz="2000" b="1" u="sng" dirty="0" err="1" smtClean="0">
                <a:solidFill>
                  <a:srgbClr val="2845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lunarbin</a:t>
            </a:r>
            <a:endParaRPr lang="ru-RU" sz="2000" b="1" dirty="0" smtClean="0">
              <a:solidFill>
                <a:srgbClr val="2845D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u="sng" dirty="0" smtClean="0">
              <a:hlinkClick r:id="rId3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3" name="Freeform 4"/>
          <p:cNvSpPr>
            <a:spLocks/>
          </p:cNvSpPr>
          <p:nvPr/>
        </p:nvSpPr>
        <p:spPr bwMode="gray">
          <a:xfrm>
            <a:off x="2428860" y="4286256"/>
            <a:ext cx="366713" cy="500066"/>
          </a:xfrm>
          <a:custGeom>
            <a:avLst/>
            <a:gdLst/>
            <a:ahLst/>
            <a:cxnLst>
              <a:cxn ang="0">
                <a:pos x="37" y="1"/>
              </a:cxn>
              <a:cxn ang="0">
                <a:pos x="45" y="472"/>
              </a:cxn>
              <a:cxn ang="0">
                <a:pos x="0" y="474"/>
              </a:cxn>
              <a:cxn ang="0">
                <a:pos x="72" y="604"/>
              </a:cxn>
              <a:cxn ang="0">
                <a:pos x="142" y="474"/>
              </a:cxn>
              <a:cxn ang="0">
                <a:pos x="100" y="474"/>
              </a:cxn>
              <a:cxn ang="0">
                <a:pos x="99" y="0"/>
              </a:cxn>
              <a:cxn ang="0">
                <a:pos x="37" y="1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01600" dir="6780000" algn="ctr" rotWithShape="0">
              <a:srgbClr val="000000">
                <a:alpha val="43137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5" name="Freeform 4"/>
          <p:cNvSpPr>
            <a:spLocks/>
          </p:cNvSpPr>
          <p:nvPr/>
        </p:nvSpPr>
        <p:spPr bwMode="gray">
          <a:xfrm>
            <a:off x="6786578" y="4357694"/>
            <a:ext cx="366713" cy="500066"/>
          </a:xfrm>
          <a:custGeom>
            <a:avLst/>
            <a:gdLst/>
            <a:ahLst/>
            <a:cxnLst>
              <a:cxn ang="0">
                <a:pos x="37" y="1"/>
              </a:cxn>
              <a:cxn ang="0">
                <a:pos x="45" y="472"/>
              </a:cxn>
              <a:cxn ang="0">
                <a:pos x="0" y="474"/>
              </a:cxn>
              <a:cxn ang="0">
                <a:pos x="72" y="604"/>
              </a:cxn>
              <a:cxn ang="0">
                <a:pos x="142" y="474"/>
              </a:cxn>
              <a:cxn ang="0">
                <a:pos x="100" y="474"/>
              </a:cxn>
              <a:cxn ang="0">
                <a:pos x="99" y="0"/>
              </a:cxn>
              <a:cxn ang="0">
                <a:pos x="37" y="1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01600" dir="678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woPt" dir="t"/>
          </a:scene3d>
          <a:sp3d prstMaterial="dkEdge"/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000628" y="928671"/>
            <a:ext cx="392909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Расчет климатических характеристик и погодных показателей за выбранный период времени, а так же по данным для определенной точки. Информация представлена в виде карт и графиков.</a:t>
            </a:r>
          </a:p>
          <a:p>
            <a:pPr algn="ctr"/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</a:t>
            </a: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://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www</a:t>
            </a: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.</a:t>
            </a: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klimadiagramme</a:t>
            </a: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.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de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000" b="1" u="sng" dirty="0" smtClean="0">
                <a:solidFill>
                  <a:srgbClr val="2845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</a:t>
            </a:r>
            <a:r>
              <a:rPr lang="ru-RU" sz="2000" b="1" u="sng" dirty="0" smtClean="0">
                <a:solidFill>
                  <a:srgbClr val="2845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://</a:t>
            </a:r>
            <a:r>
              <a:rPr lang="en-US" sz="2000" b="1" u="sng" dirty="0" err="1" smtClean="0">
                <a:solidFill>
                  <a:srgbClr val="2845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meteocenter</a:t>
            </a:r>
            <a:r>
              <a:rPr lang="ru-RU" sz="2000" b="1" u="sng" dirty="0" smtClean="0">
                <a:solidFill>
                  <a:srgbClr val="2845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000" b="1" u="sng" dirty="0" smtClean="0">
                <a:solidFill>
                  <a:srgbClr val="2845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</a:t>
            </a:r>
            <a:r>
              <a:rPr lang="ru-RU" sz="2000" b="1" u="sng" dirty="0" smtClean="0">
                <a:solidFill>
                  <a:srgbClr val="2845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</a:p>
          <a:p>
            <a:pPr algn="ctr"/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00675" y="4857760"/>
            <a:ext cx="3200383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42976" y="4857760"/>
            <a:ext cx="3200384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gray">
          <a:xfrm>
            <a:off x="1643042" y="214290"/>
            <a:ext cx="6572296" cy="857256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endParaRPr lang="ru-RU" dirty="0" smtClean="0"/>
          </a:p>
          <a:p>
            <a:pPr algn="ctr"/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43240" y="3214686"/>
            <a:ext cx="2384930" cy="17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29322" y="5000636"/>
            <a:ext cx="2643206" cy="165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71934" y="4429132"/>
            <a:ext cx="2428892" cy="151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72264" y="3500438"/>
            <a:ext cx="2428860" cy="151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 descr="C:\ТАНЕЧКА\ДЛЯ ШКОЛЫ\Методика\Фотографии\Фото мои\SDC1376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85984" y="5572140"/>
            <a:ext cx="2199640" cy="1285860"/>
          </a:xfrm>
          <a:prstGeom prst="rect">
            <a:avLst/>
          </a:prstGeom>
          <a:noFill/>
        </p:spPr>
      </p:pic>
      <p:pic>
        <p:nvPicPr>
          <p:cNvPr id="19459" name="Picture 3" descr="C:\ТАНЕЧКА\ДЛЯ ШКОЛЫ\Геология\Фото\Фото ЗИВов\DSC0100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2910" y="3214686"/>
            <a:ext cx="2357454" cy="176809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148954" y="357166"/>
            <a:ext cx="5619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Работа с различными сайтами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42852"/>
            <a:ext cx="518925" cy="6070251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ПРАКТИКИ РАБОТЫ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D:\ТАНЕЧКА\ДЛЯ ШКОЛЫ\Методика\Фотографии\Фото учеников\SDC13762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071802" y="1357298"/>
            <a:ext cx="2894010" cy="1866895"/>
          </a:xfrm>
          <a:prstGeom prst="rect">
            <a:avLst/>
          </a:prstGeom>
          <a:noFill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857884" y="1500174"/>
            <a:ext cx="2286016" cy="202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992810" y="1214422"/>
            <a:ext cx="222186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gray">
          <a:xfrm>
            <a:off x="1000100" y="142852"/>
            <a:ext cx="7786742" cy="71438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endParaRPr lang="ru-RU" dirty="0" smtClean="0"/>
          </a:p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43255" y="142852"/>
            <a:ext cx="6700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Работа в программе 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PowerPoint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1071546"/>
            <a:ext cx="2857488" cy="178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85918" y="2714620"/>
            <a:ext cx="2928958" cy="183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71802" y="4500570"/>
            <a:ext cx="3000396" cy="187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6" y="1000108"/>
            <a:ext cx="2971819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00760" y="2857496"/>
            <a:ext cx="3000364" cy="187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7" name="Picture 7" descr="C:\ТАНЕЧКА\ДЛЯ ШКОЛЫ\МАСТЕР-КЛАСС 2012\3188b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858016" y="4857760"/>
            <a:ext cx="1437565" cy="1846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1071538" y="2428868"/>
            <a:ext cx="7215238" cy="1214446"/>
            <a:chOff x="912" y="2016"/>
            <a:chExt cx="3984" cy="912"/>
          </a:xfrm>
        </p:grpSpPr>
        <p:sp>
          <p:nvSpPr>
            <p:cNvPr id="6" name="AutoShape 11"/>
            <p:cNvSpPr>
              <a:spLocks noChangeArrowheads="1"/>
            </p:cNvSpPr>
            <p:nvPr/>
          </p:nvSpPr>
          <p:spPr bwMode="gray">
            <a:xfrm>
              <a:off x="912" y="201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991" y="2100"/>
              <a:ext cx="1380" cy="721"/>
              <a:chOff x="991" y="2100"/>
              <a:chExt cx="1380" cy="721"/>
            </a:xfrm>
          </p:grpSpPr>
          <p:sp>
            <p:nvSpPr>
              <p:cNvPr id="9" name="AutoShape 13"/>
              <p:cNvSpPr>
                <a:spLocks noChangeArrowheads="1"/>
              </p:cNvSpPr>
              <p:nvPr/>
            </p:nvSpPr>
            <p:spPr bwMode="gray">
              <a:xfrm>
                <a:off x="991" y="2100"/>
                <a:ext cx="1380" cy="721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5">
                      <a:lumMod val="75000"/>
                    </a:schemeClr>
                  </a:gs>
                  <a:gs pos="100000">
                    <a:schemeClr val="accent5">
                      <a:lumMod val="75000"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" name="Freeform 14"/>
              <p:cNvSpPr>
                <a:spLocks/>
              </p:cNvSpPr>
              <p:nvPr/>
            </p:nvSpPr>
            <p:spPr bwMode="gray">
              <a:xfrm>
                <a:off x="1047" y="2148"/>
                <a:ext cx="383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40000"/>
                      <a:lumOff val="6000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" name="Text Box 16"/>
            <p:cNvSpPr txBox="1">
              <a:spLocks noChangeArrowheads="1"/>
            </p:cNvSpPr>
            <p:nvPr/>
          </p:nvSpPr>
          <p:spPr bwMode="gray">
            <a:xfrm>
              <a:off x="2411" y="2141"/>
              <a:ext cx="2389" cy="5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2400" dirty="0" smtClean="0">
                  <a:solidFill>
                    <a:srgbClr val="000000"/>
                  </a:solidFill>
                </a:rPr>
                <a:t>Возможность изменения или дополнения информации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2" name="Group 17"/>
          <p:cNvGrpSpPr>
            <a:grpSpLocks/>
          </p:cNvGrpSpPr>
          <p:nvPr/>
        </p:nvGrpSpPr>
        <p:grpSpPr bwMode="auto">
          <a:xfrm>
            <a:off x="1928794" y="3857392"/>
            <a:ext cx="6715172" cy="1200816"/>
            <a:chOff x="912" y="2975"/>
            <a:chExt cx="3984" cy="1022"/>
          </a:xfrm>
        </p:grpSpPr>
        <p:sp>
          <p:nvSpPr>
            <p:cNvPr id="13" name="AutoShape 18"/>
            <p:cNvSpPr>
              <a:spLocks noChangeArrowheads="1"/>
            </p:cNvSpPr>
            <p:nvPr/>
          </p:nvSpPr>
          <p:spPr bwMode="gray">
            <a:xfrm>
              <a:off x="912" y="2975"/>
              <a:ext cx="3984" cy="973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48627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4" name="Group 19"/>
            <p:cNvGrpSpPr>
              <a:grpSpLocks/>
            </p:cNvGrpSpPr>
            <p:nvPr/>
          </p:nvGrpSpPr>
          <p:grpSpPr bwMode="auto">
            <a:xfrm>
              <a:off x="999" y="3120"/>
              <a:ext cx="1354" cy="746"/>
              <a:chOff x="999" y="3120"/>
              <a:chExt cx="1354" cy="746"/>
            </a:xfrm>
          </p:grpSpPr>
          <p:sp>
            <p:nvSpPr>
              <p:cNvPr id="16" name="AutoShape 20"/>
              <p:cNvSpPr>
                <a:spLocks noChangeArrowheads="1"/>
              </p:cNvSpPr>
              <p:nvPr/>
            </p:nvSpPr>
            <p:spPr bwMode="gray">
              <a:xfrm>
                <a:off x="999" y="3120"/>
                <a:ext cx="1354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folHlink">
                      <a:gamma/>
                      <a:tint val="63529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Freeform 21"/>
              <p:cNvSpPr>
                <a:spLocks/>
              </p:cNvSpPr>
              <p:nvPr/>
            </p:nvSpPr>
            <p:spPr bwMode="gray">
              <a:xfrm>
                <a:off x="1047" y="3168"/>
                <a:ext cx="383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48627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" name="Text Box 23"/>
            <p:cNvSpPr txBox="1">
              <a:spLocks noChangeArrowheads="1"/>
            </p:cNvSpPr>
            <p:nvPr/>
          </p:nvSpPr>
          <p:spPr bwMode="gray">
            <a:xfrm>
              <a:off x="2395" y="2975"/>
              <a:ext cx="2501" cy="10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dirty="0" smtClean="0">
                  <a:solidFill>
                    <a:srgbClr val="000000"/>
                  </a:solidFill>
                </a:rPr>
                <a:t>Создание собственного образовательного продукта, индивидуальное решение проблемы на основе предложенного материала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roup 3"/>
          <p:cNvGrpSpPr>
            <a:grpSpLocks/>
          </p:cNvGrpSpPr>
          <p:nvPr/>
        </p:nvGrpSpPr>
        <p:grpSpPr bwMode="auto">
          <a:xfrm>
            <a:off x="714348" y="1071546"/>
            <a:ext cx="7290802" cy="1143008"/>
            <a:chOff x="912" y="1008"/>
            <a:chExt cx="3984" cy="912"/>
          </a:xfrm>
        </p:grpSpPr>
        <p:sp>
          <p:nvSpPr>
            <p:cNvPr id="20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1" name="Group 5"/>
            <p:cNvGrpSpPr>
              <a:grpSpLocks/>
            </p:cNvGrpSpPr>
            <p:nvPr/>
          </p:nvGrpSpPr>
          <p:grpSpPr bwMode="auto">
            <a:xfrm>
              <a:off x="948" y="1092"/>
              <a:ext cx="1171" cy="746"/>
              <a:chOff x="948" y="1092"/>
              <a:chExt cx="1171" cy="746"/>
            </a:xfrm>
          </p:grpSpPr>
          <p:sp>
            <p:nvSpPr>
              <p:cNvPr id="23" name="AutoShape 6"/>
              <p:cNvSpPr>
                <a:spLocks noChangeArrowheads="1"/>
              </p:cNvSpPr>
              <p:nvPr/>
            </p:nvSpPr>
            <p:spPr bwMode="gray">
              <a:xfrm>
                <a:off x="948" y="1092"/>
                <a:ext cx="1171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" name="Freeform 7"/>
              <p:cNvSpPr>
                <a:spLocks/>
              </p:cNvSpPr>
              <p:nvPr/>
            </p:nvSpPr>
            <p:spPr bwMode="gray">
              <a:xfrm>
                <a:off x="1047" y="1140"/>
                <a:ext cx="383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Text Box 8"/>
              <p:cNvSpPr txBox="1">
                <a:spLocks noChangeArrowheads="1"/>
              </p:cNvSpPr>
              <p:nvPr/>
            </p:nvSpPr>
            <p:spPr bwMode="gray">
              <a:xfrm>
                <a:off x="948" y="1295"/>
                <a:ext cx="1171" cy="23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ru-RU" sz="16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Black" pitchFamily="34" charset="0"/>
                  </a:rPr>
                  <a:t>АДАПТИВНОСТЬ</a:t>
                </a:r>
                <a:endParaRPr lang="en-US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Black" pitchFamily="34" charset="0"/>
                </a:endParaRPr>
              </a:p>
            </p:txBody>
          </p:sp>
        </p:grpSp>
        <p:sp>
          <p:nvSpPr>
            <p:cNvPr id="22" name="Text Box 9"/>
            <p:cNvSpPr txBox="1">
              <a:spLocks noChangeArrowheads="1"/>
            </p:cNvSpPr>
            <p:nvPr/>
          </p:nvSpPr>
          <p:spPr bwMode="gray">
            <a:xfrm>
              <a:off x="2197" y="1149"/>
              <a:ext cx="2603" cy="5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2400" dirty="0" smtClean="0">
                  <a:solidFill>
                    <a:srgbClr val="000000"/>
                  </a:solidFill>
                </a:rPr>
                <a:t>Создание благоприятных условий в процессе обучения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7" name="Rectangle 3"/>
          <p:cNvSpPr>
            <a:spLocks noChangeArrowheads="1"/>
          </p:cNvSpPr>
          <p:nvPr/>
        </p:nvSpPr>
        <p:spPr bwMode="gray">
          <a:xfrm>
            <a:off x="1214414" y="142852"/>
            <a:ext cx="7572428" cy="642942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79216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9216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>
            <a:outerShdw dist="99190" dir="2388334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/>
            <a:endParaRPr lang="ru-RU">
              <a:cs typeface="Arial" pitchFamily="34" charset="0"/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ltGray">
          <a:xfrm>
            <a:off x="2000232" y="285728"/>
            <a:ext cx="6215106" cy="428628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000232" y="285728"/>
            <a:ext cx="62417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Интерактивные свойства презентаций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gray">
          <a:xfrm>
            <a:off x="1214414" y="2928934"/>
            <a:ext cx="250033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ПРОДУКТИВНОСТЬ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gray">
          <a:xfrm>
            <a:off x="2143108" y="4357694"/>
            <a:ext cx="214314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КРЕАТИВНОСТЬ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3372" y="5214950"/>
            <a:ext cx="2428892" cy="150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3372" y="4598399"/>
            <a:ext cx="3066045" cy="225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1000100" y="857232"/>
            <a:ext cx="7429552" cy="785818"/>
            <a:chOff x="1296" y="1824"/>
            <a:chExt cx="2976" cy="432"/>
          </a:xfrm>
          <a:solidFill>
            <a:schemeClr val="bg2">
              <a:lumMod val="50000"/>
            </a:schemeClr>
          </a:solidFill>
        </p:grpSpPr>
        <p:sp>
          <p:nvSpPr>
            <p:cNvPr id="9" name="AutoShape 4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AutoShape 4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Text Box 45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3" name="Group 46"/>
          <p:cNvGrpSpPr>
            <a:grpSpLocks/>
          </p:cNvGrpSpPr>
          <p:nvPr/>
        </p:nvGrpSpPr>
        <p:grpSpPr bwMode="auto">
          <a:xfrm>
            <a:off x="1000100" y="1785926"/>
            <a:ext cx="7429552" cy="857256"/>
            <a:chOff x="1296" y="1824"/>
            <a:chExt cx="2976" cy="432"/>
          </a:xfrm>
        </p:grpSpPr>
        <p:sp>
          <p:nvSpPr>
            <p:cNvPr id="14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Text Box 5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8" name="Group 51"/>
          <p:cNvGrpSpPr>
            <a:grpSpLocks/>
          </p:cNvGrpSpPr>
          <p:nvPr/>
        </p:nvGrpSpPr>
        <p:grpSpPr bwMode="auto">
          <a:xfrm>
            <a:off x="1071538" y="2786058"/>
            <a:ext cx="7358114" cy="928694"/>
            <a:chOff x="1296" y="1824"/>
            <a:chExt cx="2976" cy="432"/>
          </a:xfrm>
          <a:solidFill>
            <a:schemeClr val="accent4">
              <a:lumMod val="75000"/>
            </a:schemeClr>
          </a:solidFill>
        </p:grpSpPr>
        <p:sp>
          <p:nvSpPr>
            <p:cNvPr id="19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Text Box 55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23" name="Group 56"/>
          <p:cNvGrpSpPr>
            <a:grpSpLocks/>
          </p:cNvGrpSpPr>
          <p:nvPr/>
        </p:nvGrpSpPr>
        <p:grpSpPr bwMode="auto">
          <a:xfrm>
            <a:off x="1785918" y="3643314"/>
            <a:ext cx="6643734" cy="928694"/>
            <a:chOff x="1296" y="1824"/>
            <a:chExt cx="2976" cy="432"/>
          </a:xfrm>
          <a:solidFill>
            <a:schemeClr val="accent1">
              <a:lumMod val="75000"/>
            </a:schemeClr>
          </a:solidFill>
        </p:grpSpPr>
        <p:sp>
          <p:nvSpPr>
            <p:cNvPr id="24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Text Box 6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28" name="Rectangle 3"/>
          <p:cNvSpPr>
            <a:spLocks noChangeArrowheads="1"/>
          </p:cNvSpPr>
          <p:nvPr/>
        </p:nvSpPr>
        <p:spPr bwMode="gray">
          <a:xfrm>
            <a:off x="1214414" y="142852"/>
            <a:ext cx="7572428" cy="642942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79216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9216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>
            <a:outerShdw dist="99190" dir="2388334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/>
            <a:endParaRPr lang="ru-RU">
              <a:cs typeface="Arial" pitchFamily="34" charset="0"/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ltGray">
          <a:xfrm>
            <a:off x="2000232" y="214290"/>
            <a:ext cx="6215106" cy="500066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ТИПЫ  ПРЕЗЕНТАЦИЙ  ПО  ФУНКЦИЯМ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428860" y="1000108"/>
            <a:ext cx="55721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как иллюстрация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000232" y="2000241"/>
            <a:ext cx="65008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как дополнительная информация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214546" y="2928934"/>
            <a:ext cx="6286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как структурирование материала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786050" y="3786190"/>
            <a:ext cx="55721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Презентация как организация деятельности 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3"/>
          <p:cNvSpPr>
            <a:spLocks noEditPoints="1"/>
          </p:cNvSpPr>
          <p:nvPr/>
        </p:nvSpPr>
        <p:spPr bwMode="gray">
          <a:xfrm>
            <a:off x="1500166" y="1857364"/>
            <a:ext cx="2428892" cy="4857784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rgbClr val="AECFFC"/>
              </a:gs>
              <a:gs pos="100000">
                <a:schemeClr val="hlink"/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gray">
          <a:xfrm>
            <a:off x="142844" y="142852"/>
            <a:ext cx="3929090" cy="1500198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79216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9216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>
            <a:outerShdw dist="99190" dir="2388334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/>
            <a:endParaRPr lang="ru-RU">
              <a:cs typeface="Arial" pitchFamily="34" charset="0"/>
            </a:endParaRPr>
          </a:p>
        </p:txBody>
      </p:sp>
      <p:grpSp>
        <p:nvGrpSpPr>
          <p:cNvPr id="46" name="Group 4"/>
          <p:cNvGrpSpPr>
            <a:grpSpLocks/>
          </p:cNvGrpSpPr>
          <p:nvPr/>
        </p:nvGrpSpPr>
        <p:grpSpPr bwMode="auto">
          <a:xfrm>
            <a:off x="3500430" y="857232"/>
            <a:ext cx="5357850" cy="5643602"/>
            <a:chOff x="528" y="1084"/>
            <a:chExt cx="2590" cy="2468"/>
          </a:xfrm>
        </p:grpSpPr>
        <p:sp>
          <p:nvSpPr>
            <p:cNvPr id="47" name="AutoShape 5"/>
            <p:cNvSpPr>
              <a:spLocks noChangeArrowheads="1"/>
            </p:cNvSpPr>
            <p:nvPr/>
          </p:nvSpPr>
          <p:spPr bwMode="gray">
            <a:xfrm rot="5432887">
              <a:off x="2183" y="1830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ru-RU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ДАЙДЖЕСТ</a:t>
              </a:r>
              <a:endPara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" name="AutoShape 6"/>
            <p:cNvSpPr>
              <a:spLocks noChangeArrowheads="1"/>
            </p:cNvSpPr>
            <p:nvPr/>
          </p:nvSpPr>
          <p:spPr bwMode="gray">
            <a:xfrm rot="5432887">
              <a:off x="1735" y="1111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ru-RU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КЛАСТЕР</a:t>
              </a:r>
              <a:endPara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" name="AutoShape 7"/>
            <p:cNvSpPr>
              <a:spLocks noChangeArrowheads="1"/>
            </p:cNvSpPr>
            <p:nvPr/>
          </p:nvSpPr>
          <p:spPr bwMode="gray">
            <a:xfrm rot="5432887">
              <a:off x="1783" y="2581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ru-RU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СОЦИАЛЬНАЯ</a:t>
              </a:r>
            </a:p>
            <a:p>
              <a:pPr algn="ctr" eaLnBrk="0" hangingPunct="0"/>
              <a:r>
                <a:rPr lang="ru-RU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РЕКЛАМА</a:t>
              </a:r>
              <a:endPara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" name="AutoShape 8"/>
            <p:cNvSpPr>
              <a:spLocks noChangeArrowheads="1"/>
            </p:cNvSpPr>
            <p:nvPr/>
          </p:nvSpPr>
          <p:spPr bwMode="gray">
            <a:xfrm rot="5400000">
              <a:off x="1337" y="1858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solidFill>
              <a:schemeClr val="folHlink"/>
            </a:soli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ru-RU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СЧАСТЛИВЫЙ</a:t>
              </a:r>
            </a:p>
            <a:p>
              <a:pPr algn="ctr" eaLnBrk="0" hangingPunct="0"/>
              <a:r>
                <a:rPr lang="ru-RU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КОНЕЦ</a:t>
              </a:r>
              <a:endPara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" name="AutoShape 9"/>
            <p:cNvSpPr>
              <a:spLocks noChangeArrowheads="1"/>
            </p:cNvSpPr>
            <p:nvPr/>
          </p:nvSpPr>
          <p:spPr bwMode="gray">
            <a:xfrm rot="5432887">
              <a:off x="907" y="1150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ru-RU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АЙСБЕРГ</a:t>
              </a:r>
              <a:endPara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2" name="AutoShape 10"/>
            <p:cNvSpPr>
              <a:spLocks noChangeArrowheads="1"/>
            </p:cNvSpPr>
            <p:nvPr/>
          </p:nvSpPr>
          <p:spPr bwMode="gray">
            <a:xfrm rot="5432887">
              <a:off x="940" y="2617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ru-RU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ЭМОЦИЯ</a:t>
              </a:r>
              <a:endPara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3" name="AutoShape 11"/>
            <p:cNvSpPr>
              <a:spLocks noChangeArrowheads="1"/>
            </p:cNvSpPr>
            <p:nvPr/>
          </p:nvSpPr>
          <p:spPr bwMode="gray">
            <a:xfrm rot="5432887">
              <a:off x="501" y="1899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ru-RU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КОНСТРУКТОР</a:t>
              </a:r>
              <a:endPara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4" name="Rectangle 4"/>
          <p:cNvSpPr>
            <a:spLocks noChangeArrowheads="1"/>
          </p:cNvSpPr>
          <p:nvPr/>
        </p:nvSpPr>
        <p:spPr bwMode="ltGray">
          <a:xfrm>
            <a:off x="428596" y="214290"/>
            <a:ext cx="3429024" cy="1285884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ТВОРЧЕСКИХ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28794" y="1857364"/>
            <a:ext cx="2285825" cy="3892549"/>
            <a:chOff x="720" y="1296"/>
            <a:chExt cx="1394" cy="2542"/>
          </a:xfrm>
        </p:grpSpPr>
        <p:sp>
          <p:nvSpPr>
            <p:cNvPr id="3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" name="AutoShape 5"/>
            <p:cNvSpPr>
              <a:spLocks noChangeArrowheads="1"/>
            </p:cNvSpPr>
            <p:nvPr/>
          </p:nvSpPr>
          <p:spPr bwMode="gray">
            <a:xfrm>
              <a:off x="720" y="1529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AutoShape 7"/>
            <p:cNvSpPr>
              <a:spLocks noChangeArrowheads="1"/>
            </p:cNvSpPr>
            <p:nvPr/>
          </p:nvSpPr>
          <p:spPr bwMode="gray">
            <a:xfrm>
              <a:off x="764" y="152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12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3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4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5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6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10" name="Text Box 16"/>
            <p:cNvSpPr txBox="1">
              <a:spLocks noChangeArrowheads="1"/>
            </p:cNvSpPr>
            <p:nvPr/>
          </p:nvSpPr>
          <p:spPr bwMode="gray">
            <a:xfrm>
              <a:off x="1276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0000"/>
                  </a:solidFill>
                </a:rPr>
                <a:t>1</a:t>
              </a:r>
              <a:endParaRPr lang="en-US" dirty="0"/>
            </a:p>
          </p:txBody>
        </p:sp>
        <p:sp>
          <p:nvSpPr>
            <p:cNvPr id="11" name="Text Box 17"/>
            <p:cNvSpPr txBox="1">
              <a:spLocks noChangeArrowheads="1"/>
            </p:cNvSpPr>
            <p:nvPr/>
          </p:nvSpPr>
          <p:spPr bwMode="gray">
            <a:xfrm>
              <a:off x="720" y="1776"/>
              <a:ext cx="1394" cy="9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endParaRPr lang="ru-RU" b="1" dirty="0" smtClean="0"/>
            </a:p>
            <a:p>
              <a:pPr algn="ctr"/>
              <a:r>
                <a:rPr lang="ru-RU" b="1" dirty="0" err="1" smtClean="0"/>
                <a:t>совершенствова-ние</a:t>
              </a:r>
              <a:r>
                <a:rPr lang="ru-RU" b="1" dirty="0" smtClean="0"/>
                <a:t> информационно-технической базы</a:t>
              </a:r>
              <a:endParaRPr lang="en-US" b="1" dirty="0"/>
            </a:p>
          </p:txBody>
        </p:sp>
      </p:grpSp>
      <p:grpSp>
        <p:nvGrpSpPr>
          <p:cNvPr id="32" name="Group 32"/>
          <p:cNvGrpSpPr>
            <a:grpSpLocks/>
          </p:cNvGrpSpPr>
          <p:nvPr/>
        </p:nvGrpSpPr>
        <p:grpSpPr bwMode="auto">
          <a:xfrm>
            <a:off x="6643702" y="2571744"/>
            <a:ext cx="2286016" cy="3535359"/>
            <a:chOff x="3692" y="1296"/>
            <a:chExt cx="1367" cy="2542"/>
          </a:xfrm>
        </p:grpSpPr>
        <p:sp>
          <p:nvSpPr>
            <p:cNvPr id="33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" name="AutoShape 36"/>
            <p:cNvSpPr>
              <a:spLocks noChangeArrowheads="1"/>
            </p:cNvSpPr>
            <p:nvPr/>
          </p:nvSpPr>
          <p:spPr bwMode="gray">
            <a:xfrm>
              <a:off x="3738" y="1450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7" name="Group 37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42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43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4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5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6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8" name="Text Box 43"/>
            <p:cNvSpPr txBox="1">
              <a:spLocks noChangeArrowheads="1"/>
            </p:cNvSpPr>
            <p:nvPr/>
          </p:nvSpPr>
          <p:spPr bwMode="gray">
            <a:xfrm>
              <a:off x="4252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39" name="Text Box 44"/>
            <p:cNvSpPr txBox="1">
              <a:spLocks noChangeArrowheads="1"/>
            </p:cNvSpPr>
            <p:nvPr/>
          </p:nvSpPr>
          <p:spPr bwMode="gray">
            <a:xfrm>
              <a:off x="3744" y="1656"/>
              <a:ext cx="1296" cy="17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/>
                <a:t>широкое применение ИКТ в обучении, воспитании учащихся, </a:t>
              </a:r>
            </a:p>
            <a:p>
              <a:pPr algn="ctr"/>
              <a:r>
                <a:rPr lang="ru-RU" b="1" dirty="0" smtClean="0"/>
                <a:t>в управлении школой</a:t>
              </a:r>
              <a:endParaRPr lang="en-US" b="1" dirty="0"/>
            </a:p>
          </p:txBody>
        </p:sp>
        <p:sp>
          <p:nvSpPr>
            <p:cNvPr id="40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7" name="Group 18"/>
          <p:cNvGrpSpPr>
            <a:grpSpLocks/>
          </p:cNvGrpSpPr>
          <p:nvPr/>
        </p:nvGrpSpPr>
        <p:grpSpPr bwMode="auto">
          <a:xfrm>
            <a:off x="4286248" y="2214554"/>
            <a:ext cx="2286016" cy="3714776"/>
            <a:chOff x="2208" y="1296"/>
            <a:chExt cx="1365" cy="2542"/>
          </a:xfrm>
        </p:grpSpPr>
        <p:sp>
          <p:nvSpPr>
            <p:cNvPr id="48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" name="AutoShape 22"/>
            <p:cNvSpPr>
              <a:spLocks noChangeArrowheads="1"/>
            </p:cNvSpPr>
            <p:nvPr/>
          </p:nvSpPr>
          <p:spPr bwMode="gray">
            <a:xfrm>
              <a:off x="2208" y="1540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53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54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55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56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57" name="Text Box 28"/>
            <p:cNvSpPr txBox="1">
              <a:spLocks noChangeArrowheads="1"/>
            </p:cNvSpPr>
            <p:nvPr/>
          </p:nvSpPr>
          <p:spPr bwMode="gray">
            <a:xfrm>
              <a:off x="2764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58" name="Text Box 29"/>
            <p:cNvSpPr txBox="1">
              <a:spLocks noChangeArrowheads="1"/>
            </p:cNvSpPr>
            <p:nvPr/>
          </p:nvSpPr>
          <p:spPr bwMode="gray">
            <a:xfrm>
              <a:off x="2256" y="1776"/>
              <a:ext cx="1296" cy="10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b="1" dirty="0" smtClean="0"/>
                <a:t>повышение квалификации педагогов в сфере </a:t>
              </a:r>
              <a:r>
                <a:rPr lang="ru-RU" b="1" dirty="0" err="1" smtClean="0"/>
                <a:t>ИКТ-компетенций</a:t>
              </a:r>
              <a:endParaRPr lang="en-US" b="1" dirty="0"/>
            </a:p>
          </p:txBody>
        </p:sp>
        <p:sp>
          <p:nvSpPr>
            <p:cNvPr id="59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1" name="AutoShape 4"/>
          <p:cNvSpPr>
            <a:spLocks noChangeArrowheads="1"/>
          </p:cNvSpPr>
          <p:nvPr/>
        </p:nvSpPr>
        <p:spPr bwMode="gray">
          <a:xfrm>
            <a:off x="2143108" y="142852"/>
            <a:ext cx="6215106" cy="1643074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endParaRPr lang="ru-RU" dirty="0" smtClean="0"/>
          </a:p>
          <a:p>
            <a:pPr algn="ctr"/>
            <a:endParaRPr lang="en-US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428860" y="180054"/>
            <a:ext cx="564357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</a:rPr>
              <a:t>Главные направления информатизации современной школы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5602" name="Picture 2" descr="C:\ТАНЕЧКА\ДЛЯ ШКОЛЫ\МАСТЕР-КЛАСС 2012\ucell_22_09_2008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16" y="5429264"/>
            <a:ext cx="1847030" cy="1214422"/>
          </a:xfrm>
          <a:prstGeom prst="rect">
            <a:avLst/>
          </a:prstGeom>
          <a:noFill/>
        </p:spPr>
      </p:pic>
      <p:pic>
        <p:nvPicPr>
          <p:cNvPr id="25603" name="Picture 3" descr="C:\ТАНЕЧКА\ДЛЯ ШКОЛЫ\МАСТЕР-КЛАСС 2012\mat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08" y="5000636"/>
            <a:ext cx="1766763" cy="1324293"/>
          </a:xfrm>
          <a:prstGeom prst="rect">
            <a:avLst/>
          </a:prstGeom>
          <a:noFill/>
        </p:spPr>
      </p:pic>
      <p:pic>
        <p:nvPicPr>
          <p:cNvPr id="62" name="Picture 2" descr="picture"/>
          <p:cNvPicPr preferRelativeResize="0"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4572008"/>
            <a:ext cx="1714512" cy="228599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gray">
          <a:xfrm>
            <a:off x="1214414" y="142852"/>
            <a:ext cx="7572428" cy="642942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79216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9216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>
            <a:outerShdw dist="99190" dir="2388334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/>
            <a:endParaRPr lang="ru-RU">
              <a:cs typeface="Arial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ltGray">
          <a:xfrm>
            <a:off x="1714480" y="214290"/>
            <a:ext cx="6500858" cy="500066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 ОЦЕНКИ РАБОТЫ УЧАЩИХСЯ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357423" y="1000108"/>
          <a:ext cx="6405586" cy="5486400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1357321"/>
                <a:gridCol w="5048265"/>
              </a:tblGrid>
              <a:tr h="1229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ОЦЕНКА</a:t>
                      </a:r>
                    </a:p>
                  </a:txBody>
                  <a:tcPr marL="39523" marR="39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КРИТЕРИИ</a:t>
                      </a:r>
                    </a:p>
                  </a:txBody>
                  <a:tcPr marL="39523" marR="39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919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39523" marR="39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marR="71755"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Оформление логично, эстетично, не противоречит содержанию презентации.</a:t>
                      </a:r>
                    </a:p>
                  </a:txBody>
                  <a:tcPr marL="39523" marR="39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9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 marR="71755"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Стиль, дизайн не отвлекает от содержания презентации. </a:t>
                      </a:r>
                    </a:p>
                  </a:txBody>
                  <a:tcPr marL="39523" marR="39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8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 marR="71755"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Презентация логично и уместно поддерживает выступление (сюжетные фотографии, таблицы, схемы, диаграммы, тезисы, цитаты).</a:t>
                      </a:r>
                    </a:p>
                  </a:txBody>
                  <a:tcPr marL="39523" marR="39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959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39523" marR="39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Оформление выполнено с нарушением  логики подачи материала.</a:t>
                      </a:r>
                    </a:p>
                  </a:txBody>
                  <a:tcPr marL="39523" marR="39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9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1755"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Стиль, дизайн отвлекает от содержания презентации. </a:t>
                      </a:r>
                    </a:p>
                  </a:txBody>
                  <a:tcPr marL="39523" marR="39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9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 marR="71755"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Фрагментарно используются  фотографии и  графические способы представления результатов.</a:t>
                      </a:r>
                    </a:p>
                  </a:txBody>
                  <a:tcPr marL="39523" marR="39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919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39523" marR="39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Оформление нелогично, безвкусно, плохо соответствует содержанию.</a:t>
                      </a:r>
                    </a:p>
                  </a:txBody>
                  <a:tcPr marL="39523" marR="39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9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1755"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Нет единого стиля.</a:t>
                      </a:r>
                    </a:p>
                  </a:txBody>
                  <a:tcPr marL="39523" marR="39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9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 marR="71755"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Демонстрационный материал использован неэффективно.</a:t>
                      </a:r>
                    </a:p>
                  </a:txBody>
                  <a:tcPr marL="39523" marR="39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928802"/>
            <a:ext cx="2274737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8143932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Источники изображений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75" y="1571625"/>
            <a:ext cx="65151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u="sng" dirty="0" smtClean="0">
                <a:hlinkClick r:id="rId2"/>
              </a:rPr>
              <a:t>http://internet-net.ru/wp-content/uploads/2011/03/Informatsionnyie-tehnologii-300x214.jpg</a:t>
            </a:r>
            <a:r>
              <a:rPr lang="en-US" sz="2400" dirty="0" smtClean="0"/>
              <a:t> </a:t>
            </a:r>
            <a:endParaRPr lang="ru-RU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hlinkClick r:id="rId3"/>
              </a:rPr>
              <a:t>http://www.3dnews.ru/_imgdata/img/2008/03/13/77053.jpg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5124" name="Рисунок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813" y="1643063"/>
            <a:ext cx="15017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00101" y="214290"/>
            <a:ext cx="7929617" cy="1301750"/>
            <a:chOff x="912" y="1008"/>
            <a:chExt cx="3984" cy="912"/>
          </a:xfrm>
        </p:grpSpPr>
        <p:sp>
          <p:nvSpPr>
            <p:cNvPr id="3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948" y="1108"/>
              <a:ext cx="1328" cy="751"/>
              <a:chOff x="948" y="1108"/>
              <a:chExt cx="1328" cy="751"/>
            </a:xfrm>
          </p:grpSpPr>
          <p:sp>
            <p:nvSpPr>
              <p:cNvPr id="6" name="AutoShape 6"/>
              <p:cNvSpPr>
                <a:spLocks noChangeArrowheads="1"/>
              </p:cNvSpPr>
              <p:nvPr/>
            </p:nvSpPr>
            <p:spPr bwMode="gray">
              <a:xfrm>
                <a:off x="948" y="1108"/>
                <a:ext cx="1256" cy="751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" name="Freeform 7"/>
              <p:cNvSpPr>
                <a:spLocks/>
              </p:cNvSpPr>
              <p:nvPr/>
            </p:nvSpPr>
            <p:spPr bwMode="gray">
              <a:xfrm>
                <a:off x="1047" y="1140"/>
                <a:ext cx="383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" name="Text Box 8"/>
              <p:cNvSpPr txBox="1">
                <a:spLocks noChangeArrowheads="1"/>
              </p:cNvSpPr>
              <p:nvPr/>
            </p:nvSpPr>
            <p:spPr bwMode="gray">
              <a:xfrm>
                <a:off x="948" y="1158"/>
                <a:ext cx="1328" cy="64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ru-RU" b="1" i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Информационно-коммуникационные технологии (ИКТ)</a:t>
                </a:r>
                <a:endPara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" name="Text Box 9"/>
            <p:cNvSpPr txBox="1">
              <a:spLocks noChangeArrowheads="1"/>
            </p:cNvSpPr>
            <p:nvPr/>
          </p:nvSpPr>
          <p:spPr bwMode="gray">
            <a:xfrm>
              <a:off x="2204" y="1058"/>
              <a:ext cx="2692" cy="8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dirty="0" smtClean="0"/>
                <a:t>процесс подготовки и передачи информации обучаемому, средством осуществления которых является компьютер</a:t>
              </a:r>
            </a:p>
            <a:p>
              <a:pPr algn="ctr" eaLnBrk="0" hangingPunct="0"/>
              <a:endPara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1214414" y="1714557"/>
            <a:ext cx="7787764" cy="1754222"/>
            <a:chOff x="912" y="1966"/>
            <a:chExt cx="4059" cy="1229"/>
          </a:xfrm>
        </p:grpSpPr>
        <p:sp>
          <p:nvSpPr>
            <p:cNvPr id="10" name="AutoShape 11"/>
            <p:cNvSpPr>
              <a:spLocks noChangeArrowheads="1"/>
            </p:cNvSpPr>
            <p:nvPr/>
          </p:nvSpPr>
          <p:spPr bwMode="gray">
            <a:xfrm>
              <a:off x="912" y="201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1" name="Group 12"/>
            <p:cNvGrpSpPr>
              <a:grpSpLocks/>
            </p:cNvGrpSpPr>
            <p:nvPr/>
          </p:nvGrpSpPr>
          <p:grpSpPr bwMode="auto">
            <a:xfrm>
              <a:off x="999" y="2100"/>
              <a:ext cx="1142" cy="746"/>
              <a:chOff x="999" y="2100"/>
              <a:chExt cx="1142" cy="746"/>
            </a:xfrm>
          </p:grpSpPr>
          <p:sp>
            <p:nvSpPr>
              <p:cNvPr id="13" name="AutoShape 13"/>
              <p:cNvSpPr>
                <a:spLocks noChangeArrowheads="1"/>
              </p:cNvSpPr>
              <p:nvPr/>
            </p:nvSpPr>
            <p:spPr bwMode="gray">
              <a:xfrm>
                <a:off x="999" y="2100"/>
                <a:ext cx="1142" cy="746"/>
              </a:xfrm>
              <a:prstGeom prst="roundRect">
                <a:avLst>
                  <a:gd name="adj" fmla="val 11921"/>
                </a:avLst>
              </a:prstGeom>
              <a:solidFill>
                <a:srgbClr val="64A883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gray">
              <a:xfrm>
                <a:off x="1047" y="2148"/>
                <a:ext cx="383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Text Box 15"/>
              <p:cNvSpPr txBox="1">
                <a:spLocks noChangeArrowheads="1"/>
              </p:cNvSpPr>
              <p:nvPr/>
            </p:nvSpPr>
            <p:spPr bwMode="gray">
              <a:xfrm>
                <a:off x="1024" y="2266"/>
                <a:ext cx="1080" cy="45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ru-RU" b="1" i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ИКТ-грамотность</a:t>
                </a:r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gray">
            <a:xfrm>
              <a:off x="2141" y="1966"/>
              <a:ext cx="2830" cy="12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dirty="0" smtClean="0"/>
                <a:t>знания о том, что такое персональный компьютер, программные продукты, компьютерные сети (в том числе Интернет), каковы их функции и возможности, а также ограничения, связанные с их использованием</a:t>
              </a:r>
            </a:p>
            <a:p>
              <a:pPr algn="ctr" eaLnBrk="0" hangingPunct="0"/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6" name="Group 17"/>
          <p:cNvGrpSpPr>
            <a:grpSpLocks/>
          </p:cNvGrpSpPr>
          <p:nvPr/>
        </p:nvGrpSpPr>
        <p:grpSpPr bwMode="auto">
          <a:xfrm>
            <a:off x="1928793" y="3357702"/>
            <a:ext cx="7000922" cy="1477315"/>
            <a:chOff x="912" y="2936"/>
            <a:chExt cx="4067" cy="1035"/>
          </a:xfrm>
        </p:grpSpPr>
        <p:sp>
          <p:nvSpPr>
            <p:cNvPr id="17" name="AutoShape 18"/>
            <p:cNvSpPr>
              <a:spLocks noChangeArrowheads="1"/>
            </p:cNvSpPr>
            <p:nvPr/>
          </p:nvSpPr>
          <p:spPr bwMode="gray">
            <a:xfrm>
              <a:off x="912" y="2936"/>
              <a:ext cx="3984" cy="10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48627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8" name="Group 19"/>
            <p:cNvGrpSpPr>
              <a:grpSpLocks/>
            </p:cNvGrpSpPr>
            <p:nvPr/>
          </p:nvGrpSpPr>
          <p:grpSpPr bwMode="auto">
            <a:xfrm>
              <a:off x="954" y="3120"/>
              <a:ext cx="1370" cy="746"/>
              <a:chOff x="954" y="3120"/>
              <a:chExt cx="1370" cy="746"/>
            </a:xfrm>
          </p:grpSpPr>
          <p:sp>
            <p:nvSpPr>
              <p:cNvPr id="20" name="AutoShape 20"/>
              <p:cNvSpPr>
                <a:spLocks noChangeArrowheads="1"/>
              </p:cNvSpPr>
              <p:nvPr/>
            </p:nvSpPr>
            <p:spPr bwMode="gray">
              <a:xfrm>
                <a:off x="954" y="3120"/>
                <a:ext cx="1370" cy="746"/>
              </a:xfrm>
              <a:prstGeom prst="roundRect">
                <a:avLst>
                  <a:gd name="adj" fmla="val 11921"/>
                </a:avLst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" name="Freeform 21"/>
              <p:cNvSpPr>
                <a:spLocks/>
              </p:cNvSpPr>
              <p:nvPr/>
            </p:nvSpPr>
            <p:spPr bwMode="gray">
              <a:xfrm>
                <a:off x="1047" y="3168"/>
                <a:ext cx="383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48627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Text Box 22"/>
              <p:cNvSpPr txBox="1">
                <a:spLocks noChangeArrowheads="1"/>
              </p:cNvSpPr>
              <p:nvPr/>
            </p:nvSpPr>
            <p:spPr bwMode="gray">
              <a:xfrm>
                <a:off x="954" y="3186"/>
                <a:ext cx="1370" cy="45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ru-RU" b="1" i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ИКТ-компетентность</a:t>
                </a:r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9" name="Text Box 23"/>
            <p:cNvSpPr txBox="1">
              <a:spLocks noChangeArrowheads="1"/>
            </p:cNvSpPr>
            <p:nvPr/>
          </p:nvSpPr>
          <p:spPr bwMode="gray">
            <a:xfrm>
              <a:off x="2323" y="2936"/>
              <a:ext cx="2656" cy="103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dirty="0" smtClean="0"/>
                <a:t>не только использование различных информационных инструментов (ИКТ-грамотность), но и эффективное применение их в педагогической деятельности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3" name="Group 17"/>
          <p:cNvGrpSpPr>
            <a:grpSpLocks/>
          </p:cNvGrpSpPr>
          <p:nvPr/>
        </p:nvGrpSpPr>
        <p:grpSpPr bwMode="auto">
          <a:xfrm>
            <a:off x="2500298" y="5143512"/>
            <a:ext cx="6286544" cy="1500198"/>
            <a:chOff x="912" y="3036"/>
            <a:chExt cx="3984" cy="912"/>
          </a:xfrm>
        </p:grpSpPr>
        <p:sp>
          <p:nvSpPr>
            <p:cNvPr id="24" name="AutoShape 18"/>
            <p:cNvSpPr>
              <a:spLocks noChangeArrowheads="1"/>
            </p:cNvSpPr>
            <p:nvPr/>
          </p:nvSpPr>
          <p:spPr bwMode="gray">
            <a:xfrm>
              <a:off x="912" y="303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48627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5" name="Group 19"/>
            <p:cNvGrpSpPr>
              <a:grpSpLocks/>
            </p:cNvGrpSpPr>
            <p:nvPr/>
          </p:nvGrpSpPr>
          <p:grpSpPr bwMode="auto">
            <a:xfrm>
              <a:off x="957" y="3120"/>
              <a:ext cx="1494" cy="746"/>
              <a:chOff x="957" y="3120"/>
              <a:chExt cx="1494" cy="746"/>
            </a:xfrm>
          </p:grpSpPr>
          <p:sp>
            <p:nvSpPr>
              <p:cNvPr id="27" name="AutoShape 20"/>
              <p:cNvSpPr>
                <a:spLocks noChangeArrowheads="1"/>
              </p:cNvSpPr>
              <p:nvPr/>
            </p:nvSpPr>
            <p:spPr bwMode="gray">
              <a:xfrm>
                <a:off x="957" y="3120"/>
                <a:ext cx="1449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folHlink">
                      <a:gamma/>
                      <a:tint val="63529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" name="Freeform 21"/>
              <p:cNvSpPr>
                <a:spLocks/>
              </p:cNvSpPr>
              <p:nvPr/>
            </p:nvSpPr>
            <p:spPr bwMode="gray">
              <a:xfrm>
                <a:off x="1047" y="3168"/>
                <a:ext cx="383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48627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Text Box 22"/>
              <p:cNvSpPr txBox="1">
                <a:spLocks noChangeArrowheads="1"/>
              </p:cNvSpPr>
              <p:nvPr/>
            </p:nvSpPr>
            <p:spPr bwMode="gray">
              <a:xfrm>
                <a:off x="957" y="3186"/>
                <a:ext cx="1494" cy="64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ru-RU" b="1" i="1" dirty="0" smtClean="0">
                    <a:solidFill>
                      <a:schemeClr val="bg1"/>
                    </a:solidFill>
                  </a:rPr>
                  <a:t>Практико-ориентированная деятельность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6" name="Text Box 23"/>
            <p:cNvSpPr txBox="1">
              <a:spLocks noChangeArrowheads="1"/>
            </p:cNvSpPr>
            <p:nvPr/>
          </p:nvSpPr>
          <p:spPr bwMode="gray">
            <a:xfrm>
              <a:off x="2451" y="3036"/>
              <a:ext cx="2445" cy="8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dirty="0" smtClean="0"/>
                <a:t>решение практических задач,  с целью приобрести новые знания и опыт в интересующей сфере и сразу же применить их на практике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ТАНЕЧКА\ДЛЯ ШКОЛЫ\МАСТЕР-КЛАСС 2012\smart-board-800-series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86050" y="2143116"/>
            <a:ext cx="3500462" cy="4238623"/>
          </a:xfrm>
          <a:prstGeom prst="rect">
            <a:avLst/>
          </a:prstGeom>
          <a:noFill/>
        </p:spPr>
      </p:pic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857224" y="214290"/>
            <a:ext cx="8286776" cy="1500198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endParaRPr lang="ru-RU" dirty="0" smtClean="0"/>
          </a:p>
          <a:p>
            <a:pPr algn="ctr"/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42852"/>
            <a:ext cx="80724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География является одним из школьных предметов, который имеет большие возможности для осуществления процессов информатизации</a:t>
            </a:r>
            <a:endParaRPr lang="ru-RU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3555" name="Picture 3" descr="C:\ТАНЕЧКА\ДЛЯ ШКОЛЫ\МАСТЕР-КЛАСС 2012\9378652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86578" y="1857364"/>
            <a:ext cx="1677936" cy="1857388"/>
          </a:xfrm>
          <a:prstGeom prst="rect">
            <a:avLst/>
          </a:prstGeom>
          <a:noFill/>
        </p:spPr>
      </p:pic>
      <p:pic>
        <p:nvPicPr>
          <p:cNvPr id="8" name="Picture 1" descr="C:\ТАНЕЧКА\ДЛЯ ШКОЛЫ\МАСТЕР-КЛАСС 2012\demo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72132" y="3857628"/>
            <a:ext cx="3428992" cy="2842688"/>
          </a:xfrm>
          <a:prstGeom prst="rect">
            <a:avLst/>
          </a:prstGeom>
          <a:noFill/>
        </p:spPr>
      </p:pic>
      <p:pic>
        <p:nvPicPr>
          <p:cNvPr id="10" name="Picture 4" descr="C:\ТАНЕЧКА\ДЛЯ ШКОЛЫ\МАСТЕР-КЛАСС 2012\0407125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1857364"/>
            <a:ext cx="2833662" cy="2547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/>
          <p:cNvSpPr>
            <a:spLocks noChangeArrowheads="1"/>
          </p:cNvSpPr>
          <p:nvPr/>
        </p:nvSpPr>
        <p:spPr bwMode="gray">
          <a:xfrm>
            <a:off x="1714480" y="142852"/>
            <a:ext cx="6572296" cy="1285884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endParaRPr lang="ru-RU" dirty="0" smtClean="0"/>
          </a:p>
          <a:p>
            <a:pPr algn="ctr"/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57356" y="243657"/>
            <a:ext cx="628654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</a:rPr>
              <a:t>Этапы подготовки урока с использование ИКТ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blackWhite">
          <a:xfrm>
            <a:off x="785786" y="1643050"/>
            <a:ext cx="8072494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100000">
                <a:srgbClr val="BB4643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Технологический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(определяю способ использования ИКТ:</a:t>
            </a:r>
          </a:p>
          <a:p>
            <a:pPr algn="ctr" eaLnBrk="0" hangingPunct="0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работа учащихся за компьютером (занятия в компьютерном классе)</a:t>
            </a:r>
          </a:p>
          <a:p>
            <a:pPr algn="ctr" eaLnBrk="0" hangingPunct="0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или работа в классе с использованием проектора)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blackWhite">
          <a:xfrm>
            <a:off x="1428728" y="2857496"/>
            <a:ext cx="7429552" cy="1143008"/>
          </a:xfrm>
          <a:prstGeom prst="roundRect">
            <a:avLst>
              <a:gd name="adj" fmla="val 9106"/>
            </a:avLst>
          </a:prstGeom>
          <a:gradFill rotWithShape="1">
            <a:gsLst>
              <a:gs pos="100000">
                <a:srgbClr val="699D5F"/>
              </a:gs>
              <a:gs pos="100000">
                <a:srgbClr val="699D5F">
                  <a:gamma/>
                  <a:tint val="69804"/>
                  <a:invGamma/>
                </a:srgb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Содержательно-организационный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(выбор темы урока,</a:t>
            </a:r>
          </a:p>
          <a:p>
            <a:pPr algn="ctr" eaLnBrk="0" hangingPunct="0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определяю цели и задачи, планирую деятельность</a:t>
            </a:r>
          </a:p>
          <a:p>
            <a:pPr algn="ctr" eaLnBrk="0" hangingPunct="0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учителя и учащихся, оцениваю эффективность использования </a:t>
            </a:r>
          </a:p>
          <a:p>
            <a:pPr algn="ctr" eaLnBrk="0" hangingPunct="0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выбранных методов и форм изучения материала)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AutoShape 6"/>
          <p:cNvSpPr>
            <a:spLocks noChangeArrowheads="1"/>
          </p:cNvSpPr>
          <p:nvPr/>
        </p:nvSpPr>
        <p:spPr bwMode="blackWhite">
          <a:xfrm>
            <a:off x="2357422" y="5429264"/>
            <a:ext cx="6500858" cy="1204914"/>
          </a:xfrm>
          <a:prstGeom prst="roundRect">
            <a:avLst>
              <a:gd name="adj" fmla="val 9106"/>
            </a:avLst>
          </a:prstGeom>
          <a:gradFill rotWithShape="1">
            <a:gsLst>
              <a:gs pos="100000">
                <a:schemeClr val="bg2">
                  <a:lumMod val="25000"/>
                  <a:alpha val="76000"/>
                </a:schemeClr>
              </a:gs>
              <a:gs pos="100000">
                <a:schemeClr val="hlink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Аналитико-рефлексивный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(анализ деятельности </a:t>
            </a:r>
          </a:p>
          <a:p>
            <a:pPr algn="ctr" eaLnBrk="0" hangingPunct="0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учащихся  на всех этапах урока, обоснование </a:t>
            </a:r>
          </a:p>
          <a:p>
            <a:pPr algn="ctr" eaLnBrk="0" hangingPunct="0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эффективности  использования компьютерных </a:t>
            </a:r>
          </a:p>
          <a:p>
            <a:pPr algn="ctr" eaLnBrk="0" hangingPunct="0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средств,  оценка качества знаний  учащихся)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blackWhite">
          <a:xfrm>
            <a:off x="2071670" y="4214818"/>
            <a:ext cx="678661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100000">
                <a:schemeClr val="accent5">
                  <a:lumMod val="50000"/>
                  <a:alpha val="87000"/>
                </a:schemeClr>
              </a:gs>
              <a:gs pos="100000">
                <a:schemeClr val="hlink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Процессуальный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(проведение урока и реализация </a:t>
            </a:r>
          </a:p>
          <a:p>
            <a:pPr algn="ctr" eaLnBrk="0" hangingPunct="0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замыслов на основе использования ИКТ)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Oval 19"/>
          <p:cNvSpPr>
            <a:spLocks noChangeArrowheads="1"/>
          </p:cNvSpPr>
          <p:nvPr/>
        </p:nvSpPr>
        <p:spPr bwMode="gray">
          <a:xfrm>
            <a:off x="642910" y="1357298"/>
            <a:ext cx="642158" cy="641421"/>
          </a:xfrm>
          <a:prstGeom prst="ellipse">
            <a:avLst/>
          </a:prstGeom>
          <a:gradFill rotWithShape="1"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folHlink">
                  <a:gamma/>
                  <a:shade val="24314"/>
                  <a:invGamma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Oval 19"/>
          <p:cNvSpPr>
            <a:spLocks noChangeArrowheads="1"/>
          </p:cNvSpPr>
          <p:nvPr/>
        </p:nvSpPr>
        <p:spPr bwMode="gray">
          <a:xfrm>
            <a:off x="1142976" y="2714620"/>
            <a:ext cx="642158" cy="641421"/>
          </a:xfrm>
          <a:prstGeom prst="ellipse">
            <a:avLst/>
          </a:prstGeom>
          <a:gradFill rotWithShape="1"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folHlink">
                  <a:gamma/>
                  <a:shade val="24314"/>
                  <a:invGamma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0" name="Oval 19"/>
          <p:cNvSpPr>
            <a:spLocks noChangeArrowheads="1"/>
          </p:cNvSpPr>
          <p:nvPr/>
        </p:nvSpPr>
        <p:spPr bwMode="gray">
          <a:xfrm>
            <a:off x="1785918" y="4071942"/>
            <a:ext cx="642158" cy="641421"/>
          </a:xfrm>
          <a:prstGeom prst="ellipse">
            <a:avLst/>
          </a:prstGeom>
          <a:gradFill rotWithShape="1"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folHlink">
                  <a:gamma/>
                  <a:shade val="24314"/>
                  <a:invGamma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Oval 19"/>
          <p:cNvSpPr>
            <a:spLocks noChangeArrowheads="1"/>
          </p:cNvSpPr>
          <p:nvPr/>
        </p:nvSpPr>
        <p:spPr bwMode="gray">
          <a:xfrm>
            <a:off x="2000232" y="5214950"/>
            <a:ext cx="642158" cy="641421"/>
          </a:xfrm>
          <a:prstGeom prst="ellipse">
            <a:avLst/>
          </a:prstGeom>
          <a:gradFill rotWithShape="1"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folHlink">
                  <a:gamma/>
                  <a:shade val="24314"/>
                  <a:invGamma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gray">
          <a:xfrm>
            <a:off x="1571604" y="142852"/>
            <a:ext cx="6572296" cy="928694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endParaRPr lang="ru-RU" dirty="0" smtClean="0"/>
          </a:p>
          <a:p>
            <a:pPr algn="ctr"/>
            <a:endParaRPr lang="en-US" dirty="0"/>
          </a:p>
        </p:txBody>
      </p:sp>
      <p:grpSp>
        <p:nvGrpSpPr>
          <p:cNvPr id="14" name="Group 15"/>
          <p:cNvGrpSpPr>
            <a:grpSpLocks/>
          </p:cNvGrpSpPr>
          <p:nvPr/>
        </p:nvGrpSpPr>
        <p:grpSpPr bwMode="auto">
          <a:xfrm>
            <a:off x="5000628" y="1239822"/>
            <a:ext cx="3571900" cy="3298825"/>
            <a:chOff x="576" y="1852"/>
            <a:chExt cx="1446" cy="2078"/>
          </a:xfrm>
        </p:grpSpPr>
        <p:sp>
          <p:nvSpPr>
            <p:cNvPr id="15" name="AutoShape 16"/>
            <p:cNvSpPr>
              <a:spLocks noChangeArrowheads="1"/>
            </p:cNvSpPr>
            <p:nvPr/>
          </p:nvSpPr>
          <p:spPr bwMode="auto">
            <a:xfrm>
              <a:off x="576" y="1942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88900">
              <a:solidFill>
                <a:srgbClr val="2845D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AutoShape 17"/>
            <p:cNvSpPr>
              <a:spLocks noChangeArrowheads="1"/>
            </p:cNvSpPr>
            <p:nvPr/>
          </p:nvSpPr>
          <p:spPr bwMode="gray">
            <a:xfrm>
              <a:off x="712" y="1852"/>
              <a:ext cx="1174" cy="52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AutoShape 18"/>
            <p:cNvSpPr>
              <a:spLocks noChangeArrowheads="1"/>
            </p:cNvSpPr>
            <p:nvPr/>
          </p:nvSpPr>
          <p:spPr bwMode="auto">
            <a:xfrm flipH="1">
              <a:off x="1773" y="1897"/>
              <a:ext cx="45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AutoShape 19"/>
            <p:cNvSpPr>
              <a:spLocks noChangeArrowheads="1"/>
            </p:cNvSpPr>
            <p:nvPr/>
          </p:nvSpPr>
          <p:spPr bwMode="auto">
            <a:xfrm flipH="1">
              <a:off x="776" y="1897"/>
              <a:ext cx="46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gray">
            <a:xfrm>
              <a:off x="786" y="1881"/>
              <a:ext cx="1051" cy="4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Уроки «Кирилла и </a:t>
              </a:r>
              <a:r>
                <a:rPr lang="ru-RU" sz="2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Мефодия</a:t>
              </a:r>
              <a:r>
                <a:rPr lang="ru-RU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»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624" y="2106"/>
              <a:ext cx="1344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/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2" name="Group 15"/>
          <p:cNvGrpSpPr>
            <a:grpSpLocks/>
          </p:cNvGrpSpPr>
          <p:nvPr/>
        </p:nvGrpSpPr>
        <p:grpSpPr bwMode="auto">
          <a:xfrm>
            <a:off x="1071538" y="1285860"/>
            <a:ext cx="3571900" cy="3298825"/>
            <a:chOff x="576" y="1852"/>
            <a:chExt cx="1446" cy="2078"/>
          </a:xfrm>
        </p:grpSpPr>
        <p:sp>
          <p:nvSpPr>
            <p:cNvPr id="23" name="AutoShape 16"/>
            <p:cNvSpPr>
              <a:spLocks noChangeArrowheads="1"/>
            </p:cNvSpPr>
            <p:nvPr/>
          </p:nvSpPr>
          <p:spPr bwMode="auto">
            <a:xfrm>
              <a:off x="576" y="1942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88900">
              <a:solidFill>
                <a:srgbClr val="2845D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AutoShape 17"/>
            <p:cNvSpPr>
              <a:spLocks noChangeArrowheads="1"/>
            </p:cNvSpPr>
            <p:nvPr/>
          </p:nvSpPr>
          <p:spPr bwMode="gray">
            <a:xfrm>
              <a:off x="712" y="1852"/>
              <a:ext cx="1174" cy="4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5" name="AutoShape 18"/>
            <p:cNvSpPr>
              <a:spLocks noChangeArrowheads="1"/>
            </p:cNvSpPr>
            <p:nvPr/>
          </p:nvSpPr>
          <p:spPr bwMode="auto">
            <a:xfrm flipH="1">
              <a:off x="1773" y="1897"/>
              <a:ext cx="45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AutoShape 19"/>
            <p:cNvSpPr>
              <a:spLocks noChangeArrowheads="1"/>
            </p:cNvSpPr>
            <p:nvPr/>
          </p:nvSpPr>
          <p:spPr bwMode="auto">
            <a:xfrm flipH="1">
              <a:off x="776" y="1897"/>
              <a:ext cx="46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Text Box 20"/>
            <p:cNvSpPr txBox="1">
              <a:spLocks noChangeArrowheads="1"/>
            </p:cNvSpPr>
            <p:nvPr/>
          </p:nvSpPr>
          <p:spPr bwMode="gray">
            <a:xfrm>
              <a:off x="786" y="1881"/>
              <a:ext cx="1021" cy="4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2000" b="1" dirty="0" smtClean="0">
                  <a:solidFill>
                    <a:schemeClr val="bg1"/>
                  </a:solidFill>
                </a:rPr>
                <a:t>Образовательная коллекция  1С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Text Box 21"/>
            <p:cNvSpPr txBox="1">
              <a:spLocks noChangeArrowheads="1"/>
            </p:cNvSpPr>
            <p:nvPr/>
          </p:nvSpPr>
          <p:spPr bwMode="auto">
            <a:xfrm>
              <a:off x="624" y="2106"/>
              <a:ext cx="1344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/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1214414" y="2071678"/>
            <a:ext cx="33575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электронные версии учебников но всем курсам школьной географии, а также практикумы, тесты, словари, анимационные и видеофрагменты </a:t>
            </a:r>
            <a:endParaRPr lang="ru-RU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929190" y="2000240"/>
            <a:ext cx="37147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комплект из 5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-дисков, включающий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медиаиллюстрации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интерактивные карты, видеофрагменты, интерактивные тренажеры, тесты и проверочные работы</a:t>
            </a:r>
            <a:endParaRPr lang="ru-RU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00232" y="214290"/>
            <a:ext cx="5929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Образовательные  ресурсы на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компакт-дисках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142852"/>
            <a:ext cx="518925" cy="6070251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ПРАКТИКИ РАБОТЫ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1" name="Picture 1" descr="C:\ТАНЕЧКА\ДЛЯ ШКОЛЫ\МАСТЕР-КЛАСС 2012\100SSCAM\SDC137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08" y="4786322"/>
            <a:ext cx="2286016" cy="1928826"/>
          </a:xfrm>
          <a:prstGeom prst="rect">
            <a:avLst/>
          </a:prstGeom>
          <a:noFill/>
        </p:spPr>
      </p:pic>
      <p:pic>
        <p:nvPicPr>
          <p:cNvPr id="20482" name="Picture 2" descr="C:\ТАНЕЧКА\ДЛЯ ШКОЛЫ\МАСТЕР-КЛАСС 2012\100SSCAM\SDC1377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70" y="4714884"/>
            <a:ext cx="2357454" cy="1997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gray">
          <a:xfrm>
            <a:off x="1571604" y="142852"/>
            <a:ext cx="6572296" cy="928694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endParaRPr lang="ru-RU" dirty="0" smtClean="0"/>
          </a:p>
          <a:p>
            <a:pPr algn="ctr"/>
            <a:endParaRPr lang="en-US" dirty="0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071802" y="1285860"/>
            <a:ext cx="3571900" cy="3298825"/>
            <a:chOff x="576" y="1852"/>
            <a:chExt cx="1446" cy="2078"/>
          </a:xfrm>
        </p:grpSpPr>
        <p:sp>
          <p:nvSpPr>
            <p:cNvPr id="15" name="AutoShape 16"/>
            <p:cNvSpPr>
              <a:spLocks noChangeArrowheads="1"/>
            </p:cNvSpPr>
            <p:nvPr/>
          </p:nvSpPr>
          <p:spPr bwMode="auto">
            <a:xfrm>
              <a:off x="576" y="1942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88900">
              <a:solidFill>
                <a:srgbClr val="2845D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AutoShape 17"/>
            <p:cNvSpPr>
              <a:spLocks noChangeArrowheads="1"/>
            </p:cNvSpPr>
            <p:nvPr/>
          </p:nvSpPr>
          <p:spPr bwMode="gray">
            <a:xfrm>
              <a:off x="712" y="1852"/>
              <a:ext cx="1174" cy="67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AutoShape 18"/>
            <p:cNvSpPr>
              <a:spLocks noChangeArrowheads="1"/>
            </p:cNvSpPr>
            <p:nvPr/>
          </p:nvSpPr>
          <p:spPr bwMode="auto">
            <a:xfrm flipH="1">
              <a:off x="1773" y="1897"/>
              <a:ext cx="45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AutoShape 19"/>
            <p:cNvSpPr>
              <a:spLocks noChangeArrowheads="1"/>
            </p:cNvSpPr>
            <p:nvPr/>
          </p:nvSpPr>
          <p:spPr bwMode="auto">
            <a:xfrm flipH="1">
              <a:off x="776" y="1897"/>
              <a:ext cx="46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gray">
            <a:xfrm>
              <a:off x="786" y="1881"/>
              <a:ext cx="1051" cy="6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Цифровые картографические пособия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624" y="2106"/>
              <a:ext cx="1344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/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3143240" y="2357430"/>
            <a:ext cx="342902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Интерактивные карты по географии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1С:Конструктор интерактивных карт.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Национальный атлас России на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DVD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142852"/>
            <a:ext cx="518925" cy="6070251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ПРАКТИКИ РАБОТЫ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010" name="Picture 2" descr="C:\ТАНЕЧКА\ДЛЯ ШКОЛЫ\МАСТЕР-КЛАСС 2012\100SSCAM\SDC1377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65483" y="4643446"/>
            <a:ext cx="2762269" cy="207170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000232" y="142853"/>
            <a:ext cx="5929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Картографические образовательные  ресурсы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gray">
          <a:xfrm>
            <a:off x="1643042" y="214290"/>
            <a:ext cx="6572296" cy="785818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endParaRPr lang="ru-RU" dirty="0" smtClean="0"/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14546" y="357166"/>
            <a:ext cx="5488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ДИСТАНЦИОННОЕ  ОБРАЗОВАНИЕ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2071670" y="1428736"/>
            <a:ext cx="2384425" cy="538163"/>
            <a:chOff x="555" y="1126"/>
            <a:chExt cx="1502" cy="339"/>
          </a:xfrm>
        </p:grpSpPr>
        <p:sp>
          <p:nvSpPr>
            <p:cNvPr id="6" name="AutoShape 24"/>
            <p:cNvSpPr>
              <a:spLocks noChangeArrowheads="1"/>
            </p:cNvSpPr>
            <p:nvPr/>
          </p:nvSpPr>
          <p:spPr bwMode="gray">
            <a:xfrm>
              <a:off x="555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3607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AutoShape 25"/>
            <p:cNvSpPr>
              <a:spLocks noChangeArrowheads="1"/>
            </p:cNvSpPr>
            <p:nvPr/>
          </p:nvSpPr>
          <p:spPr bwMode="gray">
            <a:xfrm>
              <a:off x="574" y="1145"/>
              <a:ext cx="1464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alpha val="89999"/>
                  </a:schemeClr>
                </a:gs>
                <a:gs pos="5000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>
                    <a:alpha val="89999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УЧЕНИКУ</a:t>
              </a:r>
              <a:endPara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" name="AutoShape 27"/>
          <p:cNvSpPr>
            <a:spLocks noChangeArrowheads="1"/>
          </p:cNvSpPr>
          <p:nvPr/>
        </p:nvSpPr>
        <p:spPr bwMode="gray">
          <a:xfrm flipV="1">
            <a:off x="2285984" y="2143116"/>
            <a:ext cx="1981200" cy="13716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gray">
          <a:xfrm rot="5400000">
            <a:off x="1857356" y="3857628"/>
            <a:ext cx="2857520" cy="2428892"/>
          </a:xfrm>
          <a:prstGeom prst="roundRect">
            <a:avLst>
              <a:gd name="adj" fmla="val 19894"/>
            </a:avLst>
          </a:prstGeom>
          <a:solidFill>
            <a:schemeClr val="accent4">
              <a:lumMod val="20000"/>
              <a:lumOff val="80000"/>
            </a:schemeClr>
          </a:solidFill>
          <a:ln w="381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14" name="Group 19"/>
          <p:cNvGrpSpPr>
            <a:grpSpLocks/>
          </p:cNvGrpSpPr>
          <p:nvPr/>
        </p:nvGrpSpPr>
        <p:grpSpPr bwMode="auto">
          <a:xfrm>
            <a:off x="6000760" y="1500174"/>
            <a:ext cx="2384425" cy="538163"/>
            <a:chOff x="3969" y="1126"/>
            <a:chExt cx="1502" cy="339"/>
          </a:xfrm>
        </p:grpSpPr>
        <p:sp>
          <p:nvSpPr>
            <p:cNvPr id="15" name="AutoShape 20"/>
            <p:cNvSpPr>
              <a:spLocks noChangeArrowheads="1"/>
            </p:cNvSpPr>
            <p:nvPr/>
          </p:nvSpPr>
          <p:spPr bwMode="gray">
            <a:xfrm>
              <a:off x="3969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AEAEA">
                    <a:gamma/>
                    <a:shade val="3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AutoShape 21"/>
            <p:cNvSpPr>
              <a:spLocks noChangeArrowheads="1"/>
            </p:cNvSpPr>
            <p:nvPr/>
          </p:nvSpPr>
          <p:spPr bwMode="gray">
            <a:xfrm>
              <a:off x="3988" y="1145"/>
              <a:ext cx="1464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alpha val="89999"/>
                  </a:schemeClr>
                </a:gs>
                <a:gs pos="50000">
                  <a:schemeClr val="folHlink">
                    <a:gamma/>
                    <a:tint val="33725"/>
                    <a:invGamma/>
                  </a:schemeClr>
                </a:gs>
                <a:gs pos="100000">
                  <a:schemeClr val="folHlink">
                    <a:alpha val="89999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УЧИТЕЛЮ</a:t>
              </a:r>
              <a:endPara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7" name="AutoShape 29"/>
          <p:cNvSpPr>
            <a:spLocks noChangeArrowheads="1"/>
          </p:cNvSpPr>
          <p:nvPr/>
        </p:nvSpPr>
        <p:spPr bwMode="gray">
          <a:xfrm flipV="1">
            <a:off x="6215074" y="2143116"/>
            <a:ext cx="1981200" cy="13716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11"/>
          <p:cNvSpPr>
            <a:spLocks noChangeArrowheads="1"/>
          </p:cNvSpPr>
          <p:nvPr/>
        </p:nvSpPr>
        <p:spPr bwMode="gray">
          <a:xfrm rot="5400000">
            <a:off x="5679289" y="3536157"/>
            <a:ext cx="2928958" cy="3143272"/>
          </a:xfrm>
          <a:prstGeom prst="roundRect">
            <a:avLst>
              <a:gd name="adj" fmla="val 19894"/>
            </a:avLst>
          </a:prstGeom>
          <a:solidFill>
            <a:schemeClr val="accent4">
              <a:lumMod val="20000"/>
              <a:lumOff val="80000"/>
            </a:schemeClr>
          </a:solidFill>
          <a:ln w="381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643570" y="3643314"/>
            <a:ext cx="30718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даёт новые возможности </a:t>
            </a:r>
          </a:p>
          <a:p>
            <a:pPr algn="ctr"/>
            <a:r>
              <a:rPr lang="ru-RU" dirty="0" smtClean="0"/>
              <a:t>в стимулировании познавательной активности учащихся к исследовательской деятельности, осуществления качественных консультаций по самообразованию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2071670" y="3718679"/>
            <a:ext cx="23574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открывает новые пути в развитии мышления, предоставляет новые возможности для активного обучения, созидательной деятельности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8433" name="Picture 1" descr="C:\ТАНЕЧКА\ДЛЯ ШКОЛЫ\МАСТЕР-КЛАСС 2012\ima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9124" y="2214554"/>
            <a:ext cx="1577588" cy="128588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gray">
          <a:xfrm>
            <a:off x="1000100" y="0"/>
            <a:ext cx="7715304" cy="1000108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endParaRPr lang="ru-RU" dirty="0" smtClean="0"/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2976" y="0"/>
            <a:ext cx="75009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Основные направления дистанционного  образования 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gray">
          <a:xfrm>
            <a:off x="928662" y="1428736"/>
            <a:ext cx="7643866" cy="1076322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79216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9216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>
            <a:outerShdw dist="99190" dir="2388334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/>
            <a:endParaRPr lang="ru-RU"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ltGray">
          <a:xfrm>
            <a:off x="2071670" y="1428736"/>
            <a:ext cx="5573712" cy="1017587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071670" y="1428736"/>
            <a:ext cx="5572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Дистанционное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обучение в системе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Moodle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email"/>
          <a:srcRect r="-1237"/>
          <a:stretch>
            <a:fillRect/>
          </a:stretch>
        </p:blipFill>
        <p:spPr bwMode="auto">
          <a:xfrm>
            <a:off x="2285984" y="2643182"/>
            <a:ext cx="585791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29454" y="3571876"/>
            <a:ext cx="2039952" cy="166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5214950"/>
            <a:ext cx="2357454" cy="1421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email"/>
          <a:srcRect r="-329"/>
          <a:stretch>
            <a:fillRect/>
          </a:stretch>
        </p:blipFill>
        <p:spPr bwMode="auto">
          <a:xfrm>
            <a:off x="2285984" y="5000636"/>
            <a:ext cx="214314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ИНФОРМАТИ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ИНФОРМАТИКА</Template>
  <TotalTime>929</TotalTime>
  <Words>877</Words>
  <Application>Microsoft Office PowerPoint</Application>
  <PresentationFormat>Экран (4:3)</PresentationFormat>
  <Paragraphs>162</Paragraphs>
  <Slides>21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Презентация ИНФОРМАТИКА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Источники изображений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Танечка</cp:lastModifiedBy>
  <cp:revision>180</cp:revision>
  <dcterms:created xsi:type="dcterms:W3CDTF">2011-07-24T06:23:31Z</dcterms:created>
  <dcterms:modified xsi:type="dcterms:W3CDTF">2013-01-05T10:37:52Z</dcterms:modified>
</cp:coreProperties>
</file>