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71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643640031107223"/>
          <c:y val="4.4861391929187228E-2"/>
          <c:w val="0.51164997893781794"/>
          <c:h val="0.7765299769645696"/>
        </c:manualLayout>
      </c:layout>
      <c:bar3D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поддерживают введение формы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Ряд 1</c:v>
                </c:pt>
                <c:pt idx="1">
                  <c:v>Столбец2</c:v>
                </c:pt>
                <c:pt idx="2">
                  <c:v>Столбец1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против введения школьной формы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Ряд 1</c:v>
                </c:pt>
                <c:pt idx="1">
                  <c:v>Столбец2</c:v>
                </c:pt>
                <c:pt idx="2">
                  <c:v>Столбец1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1">
                  <c:v>77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</c:strCache>
            </c:strRef>
          </c:tx>
          <c:cat>
            <c:strRef>
              <c:f>Лист1!$B$1:$D$1</c:f>
              <c:strCache>
                <c:ptCount val="3"/>
                <c:pt idx="0">
                  <c:v>Ряд 1</c:v>
                </c:pt>
                <c:pt idx="1">
                  <c:v>Столбец2</c:v>
                </c:pt>
                <c:pt idx="2">
                  <c:v>Столбец1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</c:strCache>
            </c:strRef>
          </c:tx>
          <c:cat>
            <c:strRef>
              <c:f>Лист1!$B$1:$D$1</c:f>
              <c:strCache>
                <c:ptCount val="3"/>
                <c:pt idx="0">
                  <c:v>Ряд 1</c:v>
                </c:pt>
                <c:pt idx="1">
                  <c:v>Столбец2</c:v>
                </c:pt>
                <c:pt idx="2">
                  <c:v>Столбец1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</c:numCache>
            </c:numRef>
          </c:val>
        </c:ser>
        <c:shape val="cylinder"/>
        <c:axId val="56504704"/>
        <c:axId val="56506240"/>
        <c:axId val="0"/>
      </c:bar3DChart>
      <c:catAx>
        <c:axId val="56504704"/>
        <c:scaling>
          <c:orientation val="minMax"/>
        </c:scaling>
        <c:delete val="1"/>
        <c:axPos val="b"/>
        <c:tickLblPos val="none"/>
        <c:crossAx val="56506240"/>
        <c:crosses val="autoZero"/>
        <c:auto val="1"/>
        <c:lblAlgn val="ctr"/>
        <c:lblOffset val="100"/>
      </c:catAx>
      <c:valAx>
        <c:axId val="56506240"/>
        <c:scaling>
          <c:orientation val="minMax"/>
        </c:scaling>
        <c:axPos val="l"/>
        <c:majorGridlines/>
        <c:numFmt formatCode="General" sourceLinked="1"/>
        <c:tickLblPos val="nextTo"/>
        <c:crossAx val="56504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форма инструмент давления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не является инструментом давления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0.77</c:v>
                </c:pt>
              </c:numCache>
            </c:numRef>
          </c:val>
        </c:ser>
        <c:shape val="cone"/>
        <c:axId val="36974592"/>
        <c:axId val="36976896"/>
        <c:axId val="0"/>
      </c:bar3DChart>
      <c:catAx>
        <c:axId val="36974592"/>
        <c:scaling>
          <c:orientation val="minMax"/>
        </c:scaling>
        <c:axPos val="b"/>
        <c:numFmt formatCode="0%" sourceLinked="1"/>
        <c:tickLblPos val="nextTo"/>
        <c:crossAx val="36976896"/>
        <c:crosses val="autoZero"/>
        <c:auto val="1"/>
        <c:lblAlgn val="ctr"/>
        <c:lblOffset val="100"/>
      </c:catAx>
      <c:valAx>
        <c:axId val="36976896"/>
        <c:scaling>
          <c:orientation val="minMax"/>
        </c:scaling>
        <c:axPos val="l"/>
        <c:majorGridlines/>
        <c:numFmt formatCode="0%" sourceLinked="1"/>
        <c:tickLblPos val="nextTo"/>
        <c:crossAx val="36974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0.10208</cdr:x>
      <cdr:y>0.83925</cdr:y>
    </cdr:from>
    <cdr:to>
      <cdr:x>0.60374</cdr:x>
      <cdr:y>0.98244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0070" y="5064562"/>
          <a:ext cx="309634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       Да   </a:t>
          </a:r>
          <a:r>
            <a:rPr lang="ru-RU" sz="1100" dirty="0" smtClean="0"/>
            <a:t>             </a:t>
          </a:r>
          <a:r>
            <a:rPr lang="ru-RU" sz="1400" dirty="0" smtClean="0"/>
            <a:t> нет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DCACA-FAEE-4828-8077-0CDD82D29454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0A5F6-041E-444B-B58C-652F72B387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0A5F6-041E-444B-B58C-652F72B3873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7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7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959AC7-D86C-4617-9B52-B47AC9F8F3B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E1EBD6-881C-48A2-B366-04E2B7075A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Материалы практической</a:t>
            </a:r>
            <a:br>
              <a:rPr lang="ru-RU" dirty="0" smtClean="0"/>
            </a:br>
            <a:r>
              <a:rPr lang="ru-RU" dirty="0" smtClean="0"/>
              <a:t>конференции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 ШКОЛЬНАЯ ФОРМА: ЗА И ПРОТИВ»</a:t>
            </a:r>
          </a:p>
          <a:p>
            <a:endParaRPr lang="ru-RU" dirty="0"/>
          </a:p>
          <a:p>
            <a:r>
              <a:rPr lang="ru-RU" dirty="0" smtClean="0"/>
              <a:t>МБОУ СОШ № 83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3016" y="7524328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материалы являются интеллектуальной собственностью Ермаковой А.А.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42900" y="1974851"/>
          <a:ext cx="6172200" cy="603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29 учеников ( 34% опрошенных) будут испытывать психологический дискомфорт от необходимости носить школьную форму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социологического опроса учителей</a:t>
            </a:r>
          </a:p>
          <a:p>
            <a:r>
              <a:rPr lang="ru-RU" dirty="0" smtClean="0"/>
              <a:t>Всего опрошено – 16 учителей</a:t>
            </a:r>
          </a:p>
          <a:p>
            <a:r>
              <a:rPr lang="ru-RU" dirty="0" smtClean="0"/>
              <a:t>13 из них поддерживают введение школьной формы</a:t>
            </a:r>
          </a:p>
          <a:p>
            <a:r>
              <a:rPr lang="ru-RU" dirty="0" smtClean="0"/>
              <a:t>Никто из учителей не считает, что школьная форма нарушает право ребенка на проявление индивидуальности или умаляет его личное достоинство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ходе исследования было выяснено мнение 27 родителей</a:t>
            </a:r>
          </a:p>
          <a:p>
            <a:r>
              <a:rPr lang="ru-RU" dirty="0" smtClean="0"/>
              <a:t>67 % родителей не возражают против введения школьной формы</a:t>
            </a:r>
          </a:p>
          <a:p>
            <a:r>
              <a:rPr lang="ru-RU" dirty="0" smtClean="0"/>
              <a:t>7 человек ( 26%) считают, что форма нарушает право ребенка на свободу и собственное мнение и умаляет его право на индивидуальность</a:t>
            </a:r>
          </a:p>
          <a:p>
            <a:r>
              <a:rPr lang="ru-RU" dirty="0" smtClean="0"/>
              <a:t>Больше половины (52%) родителей готовы принять участие в обсуждении необходимости введения формы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рма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4724" y="443542"/>
            <a:ext cx="5130570" cy="825691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 на основе полученных в ходе опроса данных можно сделать вывод о том, не считают ,что школьная форма нарушает права ребенка и поддерживают предложение о введении школьной формы поддерживают большинство родителей и учителей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Только ¼ учащихся одобряют введение формы, при этом большинство не считают, что ношение школьной формы является умалением прав ребенка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4427984"/>
            <a:ext cx="5829300" cy="2439681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Результаты социологического опроса, проводившегося в школе в рамках подготовки к проведению практической конференции «ШКОЛЬНАЯ ФОРМА: ЗА И ПРОТИВ» в декабре </a:t>
            </a:r>
            <a:r>
              <a:rPr lang="ru-RU" dirty="0" smtClean="0"/>
              <a:t>2012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Данное социологическое исследование проводилось с целью выяснения мнения учащихся, родителей и учителей школы по поводу предложения о введении школьной формы для ответа на вопрос : « Является ли введении школьной формы нарушением прав ребенка?»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опросе приняли участие – 86 учащихся</a:t>
            </a:r>
          </a:p>
          <a:p>
            <a:r>
              <a:rPr lang="ru-RU" dirty="0" smtClean="0"/>
              <a:t>7 класс – 23</a:t>
            </a:r>
          </a:p>
          <a:p>
            <a:r>
              <a:rPr lang="ru-RU" dirty="0" smtClean="0"/>
              <a:t>8 класс – 18</a:t>
            </a:r>
          </a:p>
          <a:p>
            <a:r>
              <a:rPr lang="ru-RU" dirty="0" smtClean="0"/>
              <a:t>10 класс – 18</a:t>
            </a:r>
          </a:p>
          <a:p>
            <a:r>
              <a:rPr lang="ru-RU" dirty="0" smtClean="0"/>
              <a:t>11 класс - 27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рма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63" y="2293409"/>
            <a:ext cx="3571875" cy="5397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Результаты социологического опроса учащихся</a:t>
            </a:r>
          </a:p>
          <a:p>
            <a:endParaRPr lang="ru-RU" dirty="0" smtClean="0"/>
          </a:p>
          <a:p>
            <a:r>
              <a:rPr lang="ru-RU" dirty="0" smtClean="0"/>
              <a:t>1) поддерживаете ли вы предложение о введении в российских школах обязательной единообразной школьной формы?</a:t>
            </a:r>
          </a:p>
          <a:p>
            <a:r>
              <a:rPr lang="ru-RU" dirty="0" smtClean="0"/>
              <a:t>Из 86 учеников -  20 ответили « да»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0658" y="2171734"/>
          <a:ext cx="6172200" cy="603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2) считаете ли вы что стандартная школьная форма лишает ребенка права проявлять свою индивидуальность?</a:t>
            </a:r>
          </a:p>
          <a:p>
            <a:r>
              <a:rPr lang="ru-RU" dirty="0" smtClean="0"/>
              <a:t>66 учащихся из 86 ответили « нет»</a:t>
            </a:r>
          </a:p>
          <a:p>
            <a:r>
              <a:rPr lang="ru-RU" dirty="0" smtClean="0"/>
              <a:t>Таким образом 77 % считают что форма не ограничивает возможность проявления собственной индивидуальности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вопрос о том является ли школьная форма инструментом психологического или морального давления на ребенка, ответ «да, является» дали 28 человек из 86( что составляет 33% опрошенных)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374</Words>
  <Application>Microsoft Office PowerPoint</Application>
  <PresentationFormat>Экран (4:3)</PresentationFormat>
  <Paragraphs>33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Материалы практической конференции </vt:lpstr>
      <vt:lpstr>Результаты социологического опроса, проводившегося в школе в рамках подготовки к проведению практической конференции «ШКОЛЬНАЯ ФОРМА: ЗА И ПРОТИВ» в декабре 2012 года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практической конференции</dc:title>
  <dc:creator>Пользователь</dc:creator>
  <cp:lastModifiedBy>Пользователь</cp:lastModifiedBy>
  <cp:revision>14</cp:revision>
  <dcterms:created xsi:type="dcterms:W3CDTF">2012-12-11T17:37:13Z</dcterms:created>
  <dcterms:modified xsi:type="dcterms:W3CDTF">2012-12-11T19:54:21Z</dcterms:modified>
</cp:coreProperties>
</file>