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82" r:id="rId2"/>
    <p:sldId id="283" r:id="rId3"/>
    <p:sldId id="280" r:id="rId4"/>
    <p:sldId id="281" r:id="rId5"/>
    <p:sldId id="262" r:id="rId6"/>
    <p:sldId id="263" r:id="rId7"/>
    <p:sldId id="257" r:id="rId8"/>
    <p:sldId id="264" r:id="rId9"/>
    <p:sldId id="259" r:id="rId10"/>
    <p:sldId id="271" r:id="rId11"/>
    <p:sldId id="260" r:id="rId12"/>
    <p:sldId id="265" r:id="rId13"/>
    <p:sldId id="266" r:id="rId14"/>
    <p:sldId id="267" r:id="rId15"/>
    <p:sldId id="268" r:id="rId16"/>
    <p:sldId id="275" r:id="rId17"/>
    <p:sldId id="270" r:id="rId18"/>
    <p:sldId id="272" r:id="rId19"/>
    <p:sldId id="277" r:id="rId20"/>
    <p:sldId id="273" r:id="rId21"/>
    <p:sldId id="274" r:id="rId22"/>
    <p:sldId id="278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75" d="100"/>
          <a:sy n="75" d="100"/>
        </p:scale>
        <p:origin x="-1236" y="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12.10.2011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69848"/>
            <a:ext cx="8534400" cy="726904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Права ребенка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 рамках Парламентского урока</a:t>
            </a:r>
          </a:p>
          <a:p>
            <a:pPr algn="ctr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Я – ребенок!              Я – гражданин!»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Статьи 20-26. Право на помощь детям – сиротам, беженцам,</a:t>
            </a:r>
            <a:endParaRPr lang="ru-RU" dirty="0"/>
          </a:p>
        </p:txBody>
      </p:sp>
      <p:pic>
        <p:nvPicPr>
          <p:cNvPr id="4" name="Содержимое 3" descr="s9479011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1412776"/>
            <a:ext cx="4248472" cy="4968551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неполноценным в умственном и физическом отношении.</a:t>
            </a:r>
            <a:endParaRPr lang="ru-RU" dirty="0"/>
          </a:p>
        </p:txBody>
      </p:sp>
      <p:pic>
        <p:nvPicPr>
          <p:cNvPr id="4" name="Содержимое 3" descr="9419129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1" y="1412776"/>
            <a:ext cx="4320480" cy="496855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Статьи 28-31. Право ребенка на образование,</a:t>
            </a:r>
            <a:endParaRPr lang="ru-RU" dirty="0"/>
          </a:p>
        </p:txBody>
      </p:sp>
      <p:pic>
        <p:nvPicPr>
          <p:cNvPr id="4" name="Содержимое 3" descr="01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1412776"/>
            <a:ext cx="4176464" cy="4968551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право детей на отдых и досуг.</a:t>
            </a:r>
            <a:endParaRPr lang="ru-RU" dirty="0"/>
          </a:p>
        </p:txBody>
      </p:sp>
      <p:pic>
        <p:nvPicPr>
          <p:cNvPr id="4" name="Содержимое 3" descr="4332740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1412776"/>
            <a:ext cx="4248471" cy="4968551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Статьи 32-36. Право на защиту от экономической,</a:t>
            </a:r>
            <a:endParaRPr lang="ru-RU" dirty="0"/>
          </a:p>
        </p:txBody>
      </p:sp>
      <p:pic>
        <p:nvPicPr>
          <p:cNvPr id="4" name="Содержимое 3" descr="6839018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1412777"/>
            <a:ext cx="4320479" cy="4968552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 жестокого обращения, </a:t>
            </a:r>
            <a:endParaRPr lang="ru-RU" dirty="0"/>
          </a:p>
        </p:txBody>
      </p:sp>
      <p:pic>
        <p:nvPicPr>
          <p:cNvPr id="4" name="Содержимое 3" descr="5631900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3" y="1412776"/>
            <a:ext cx="4392488" cy="4968552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 сексуальной</a:t>
            </a:r>
            <a:endParaRPr lang="ru-RU" dirty="0"/>
          </a:p>
        </p:txBody>
      </p:sp>
      <p:pic>
        <p:nvPicPr>
          <p:cNvPr id="4" name="Содержимое 3" descr="s0631939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1412777"/>
            <a:ext cx="4392488" cy="4968551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 незаконного употребления наркотических средств</a:t>
            </a:r>
            <a:endParaRPr lang="ru-RU" dirty="0"/>
          </a:p>
        </p:txBody>
      </p:sp>
      <p:pic>
        <p:nvPicPr>
          <p:cNvPr id="4" name="Содержимое 3" descr="20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1412776"/>
            <a:ext cx="4392488" cy="4968552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 похищения и торговли детей</a:t>
            </a:r>
            <a:endParaRPr lang="ru-RU" dirty="0"/>
          </a:p>
        </p:txBody>
      </p:sp>
      <p:pic>
        <p:nvPicPr>
          <p:cNvPr id="4" name="Содержимое 3" descr="31382902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1412776"/>
            <a:ext cx="4464496" cy="4968552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любой другой эксплуатации,</a:t>
            </a:r>
            <a:endParaRPr lang="ru-RU" dirty="0"/>
          </a:p>
        </p:txBody>
      </p:sp>
      <p:pic>
        <p:nvPicPr>
          <p:cNvPr id="4" name="Содержимое 3" descr="s2577184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1412776"/>
            <a:ext cx="4608512" cy="4961284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0"/>
            <a:ext cx="8503920" cy="5838400"/>
          </a:xfrm>
        </p:spPr>
        <p:txBody>
          <a:bodyPr>
            <a:normAutofit/>
          </a:bodyPr>
          <a:lstStyle/>
          <a:p>
            <a:pPr algn="ctr"/>
            <a:endParaRPr lang="ru-RU" sz="2800" dirty="0" smtClean="0"/>
          </a:p>
          <a:p>
            <a:pPr algn="ctr"/>
            <a:endParaRPr lang="ru-RU" sz="2800" dirty="0" smtClean="0"/>
          </a:p>
          <a:p>
            <a:pPr algn="ctr"/>
            <a:endParaRPr lang="ru-RU" sz="2800" dirty="0" smtClean="0"/>
          </a:p>
          <a:p>
            <a:pPr algn="ctr"/>
            <a:r>
              <a:rPr lang="ru-RU" sz="3600" dirty="0" smtClean="0"/>
              <a:t>20 ноября 1989 года </a:t>
            </a:r>
          </a:p>
          <a:p>
            <a:pPr algn="ctr">
              <a:buNone/>
            </a:pPr>
            <a:r>
              <a:rPr lang="ru-RU" sz="3600" dirty="0" smtClean="0"/>
              <a:t>Генеральная Ассамблея ООН             </a:t>
            </a:r>
          </a:p>
          <a:p>
            <a:pPr algn="ctr">
              <a:buNone/>
            </a:pPr>
            <a:r>
              <a:rPr lang="ru-RU" sz="3600" dirty="0" smtClean="0"/>
              <a:t>приняла Конвенцию о правах ребенка</a:t>
            </a:r>
          </a:p>
          <a:p>
            <a:pPr algn="ctr">
              <a:buNone/>
            </a:pPr>
            <a:endParaRPr lang="ru-RU" dirty="0" smtClean="0"/>
          </a:p>
          <a:p>
            <a:pPr algn="ctr"/>
            <a:r>
              <a:rPr lang="ru-RU" dirty="0" smtClean="0"/>
              <a:t>Исполнительный Совет ЮНИСЕФ в июне 1992 года предложил 20 ноября отмечать </a:t>
            </a:r>
            <a:r>
              <a:rPr lang="ru-RU" sz="3600" dirty="0" smtClean="0"/>
              <a:t> Всемирный день детей</a:t>
            </a:r>
            <a:endParaRPr lang="ru-RU" sz="3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Статья 37-40. Право на защиту при совершении правонарушения</a:t>
            </a:r>
            <a:endParaRPr lang="ru-RU" dirty="0"/>
          </a:p>
        </p:txBody>
      </p:sp>
      <p:pic>
        <p:nvPicPr>
          <p:cNvPr id="4" name="Содержимое 3" descr="s4144576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412776"/>
            <a:ext cx="4968552" cy="4968552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6091824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70294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СИНКВЕЙН к слову «РЕБЕНОК»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Ребенок</a:t>
            </a:r>
          </a:p>
          <a:p>
            <a:r>
              <a:rPr lang="ru-RU" sz="4000" dirty="0" smtClean="0"/>
              <a:t>Маленький, своенравный</a:t>
            </a:r>
          </a:p>
          <a:p>
            <a:r>
              <a:rPr lang="ru-RU" sz="4000" dirty="0" smtClean="0"/>
              <a:t>Рождается, растет, воспитывается</a:t>
            </a:r>
          </a:p>
          <a:p>
            <a:r>
              <a:rPr lang="ru-RU" sz="4000" dirty="0" smtClean="0"/>
              <a:t>Существо, которое наполняет жизнь смыслом</a:t>
            </a:r>
          </a:p>
          <a:p>
            <a:r>
              <a:rPr lang="ru-RU" sz="4000" dirty="0" smtClean="0"/>
              <a:t>Личность </a:t>
            </a:r>
            <a:endParaRPr lang="ru-RU" sz="4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Какие права есть у тебя?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Достаточно ли прав у детей (да, нет, не знаю).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Какую роль играют права в жизни человека? (очень большую, не очень большую, маленькую, никакой, не знаю).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Можешь ли ты добиться, чтобы твои права уважали (да, нет, не всегда, не знаю).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Как защищаются права ребенка в нашей стране? (хорошо, плохо, никак, не знаю)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pPr algn="ctr"/>
            <a:r>
              <a:rPr lang="ru-RU" sz="5400" b="0" dirty="0" smtClean="0">
                <a:effectLst/>
                <a:latin typeface="Times New Roman" pitchFamily="18" charset="0"/>
                <a:cs typeface="Times New Roman" pitchFamily="18" charset="0"/>
              </a:rPr>
              <a:t>Анкета для обучающихся</a:t>
            </a:r>
            <a:endParaRPr lang="ru-RU" sz="54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435811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Кто больше всего нуждается в защите своих прав?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Какие права ты включил (а) бы в школьную конституцию, если бы ее составляли?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Как ты считаешь, в каком возрасте надо говорить детям о правах ребенка? 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  Какие права есть у детей?</a:t>
            </a:r>
            <a:endParaRPr lang="ru-RU" dirty="0"/>
          </a:p>
        </p:txBody>
      </p:sp>
      <p:pic>
        <p:nvPicPr>
          <p:cNvPr id="10" name="Содержимое 9" descr="DSCN209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643050"/>
            <a:ext cx="4038600" cy="33843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Содержимое 10" descr="DSCN206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60032" y="2564904"/>
            <a:ext cx="4038600" cy="36476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Валентина Аркадьевна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6314" y="1571612"/>
            <a:ext cx="4139952" cy="35283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Какие права Вы считаете главными для человека?</a:t>
            </a:r>
            <a:endParaRPr lang="ru-RU" dirty="0"/>
          </a:p>
        </p:txBody>
      </p:sp>
      <p:pic>
        <p:nvPicPr>
          <p:cNvPr id="7" name="Содержимое 6" descr="Аделя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85720" y="2500306"/>
            <a:ext cx="4244280" cy="35036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Айгуль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571612"/>
            <a:ext cx="4316288" cy="34316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одержимое 5" descr="дилра ягфаровна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56876" y="2786058"/>
            <a:ext cx="4244280" cy="35756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Кто больше всего нуждается в защите своих прав?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асаф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708920"/>
            <a:ext cx="4038600" cy="33169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одержимое 5" descr="ляйсан фаруховна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32040" y="1831714"/>
            <a:ext cx="4038600" cy="32403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Как Вы считаете, в каком возрасте надо говорить детям о правах человека?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учителя и ученики назвали основные права ребенка, а именно: на жизнь, на бесплатное образование, медицинскую помощь, на защиту в семье и со стороны государства, высказывать собственное мнение и другие. Кроме того, ученики отметили и то, что нужно усиливать защиту детей- сирот и не забывать, что права должны сочетаться с обязанностями. Шестиклассники разошлись в мнении о том, в каком возрасте надо говорить детям о правах ребенка: большинство склонились к возрасту 5-7 лет.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0" i="1" dirty="0" smtClean="0">
                <a:effectLst/>
                <a:latin typeface="Times New Roman" pitchFamily="18" charset="0"/>
                <a:cs typeface="Times New Roman" pitchFamily="18" charset="0"/>
              </a:rPr>
              <a:t>Выводы</a:t>
            </a:r>
            <a:r>
              <a:rPr lang="ru-RU" sz="32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0" i="1" dirty="0" smtClean="0">
                <a:effectLst/>
                <a:latin typeface="Times New Roman" pitchFamily="18" charset="0"/>
                <a:cs typeface="Times New Roman" pitchFamily="18" charset="0"/>
              </a:rPr>
              <a:t>экспертов</a:t>
            </a:r>
            <a:r>
              <a:rPr lang="ru-RU" sz="3200" b="0" dirty="0" smtClean="0">
                <a:effectLst/>
                <a:latin typeface="Times New Roman" pitchFamily="18" charset="0"/>
                <a:cs typeface="Times New Roman" pitchFamily="18" charset="0"/>
              </a:rPr>
              <a:t> по анализу результатов социального опроса учащихся и учителей</a:t>
            </a:r>
            <a:endParaRPr lang="ru-RU" sz="32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КОНВЕНЦИЯ (лат.</a:t>
            </a:r>
            <a:r>
              <a:rPr lang="en-US" dirty="0" smtClean="0"/>
              <a:t> </a:t>
            </a:r>
            <a:r>
              <a:rPr lang="en-US" dirty="0" err="1" smtClean="0"/>
              <a:t>Conventio</a:t>
            </a:r>
            <a:r>
              <a:rPr lang="en-US" dirty="0" smtClean="0"/>
              <a:t> – </a:t>
            </a:r>
            <a:r>
              <a:rPr lang="ru-RU" dirty="0" smtClean="0"/>
              <a:t>договор, соглашение 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Конвенция – соглашение по специальному вопросу, имеющее обязательную силу для тех государств, которые  к нему присоединились (подписали, ратифицировали).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Содержит 54 статьи, носит универсальный характер.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Содержит 4 основных требования.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- выживание;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- развитие;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- защита;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- обеспечение активного участия в жизни общества;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11560" y="2204864"/>
            <a:ext cx="8229600" cy="3661867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70% учеников благодарят депутатов за то, что у них уже есть: красивая, благоустроенная школа, компьютерное и информационное обеспечение.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50% учеников просит обратить внимание на обеспечение школ обычными и электронными учебниками.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70% учеников – увеличение количества бесплатных спортивных и других секций, кружков.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 fontScale="90000"/>
          </a:bodyPr>
          <a:lstStyle/>
          <a:p>
            <a:pPr algn="ctr"/>
            <a:r>
              <a:rPr lang="ru-RU" b="0" i="1" dirty="0" smtClean="0">
                <a:effectLst/>
                <a:latin typeface="Times New Roman" pitchFamily="18" charset="0"/>
                <a:cs typeface="Times New Roman" pitchFamily="18" charset="0"/>
              </a:rPr>
              <a:t>Выводы экспертов </a:t>
            </a:r>
            <a:r>
              <a:rPr lang="ru-RU" sz="3200" b="0" dirty="0" smtClean="0">
                <a:effectLst/>
                <a:latin typeface="Times New Roman" pitchFamily="18" charset="0"/>
                <a:cs typeface="Times New Roman" pitchFamily="18" charset="0"/>
              </a:rPr>
              <a:t>по анализу сочинения шестиклассников на тему «Мои пожелания новому составу </a:t>
            </a:r>
            <a:r>
              <a:rPr lang="ru-RU" sz="3200" b="0" dirty="0" err="1" smtClean="0">
                <a:effectLst/>
                <a:latin typeface="Times New Roman" pitchFamily="18" charset="0"/>
                <a:cs typeface="Times New Roman" pitchFamily="18" charset="0"/>
              </a:rPr>
              <a:t>ГосударственнойДумы</a:t>
            </a:r>
            <a:r>
              <a:rPr lang="ru-RU" sz="3200" b="0" dirty="0" smtClean="0">
                <a:effectLst/>
                <a:latin typeface="Times New Roman" pitchFamily="18" charset="0"/>
                <a:cs typeface="Times New Roman" pitchFamily="18" charset="0"/>
              </a:rPr>
              <a:t> по вопросам образования»</a:t>
            </a:r>
            <a:r>
              <a:rPr lang="ru-RU" b="0" i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ru-RU" b="0" i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30% - сделать питание бесплатным, хотя бы для детей – сирот, инвалидов, с одним родителем.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90% - сделать жизнь детей как в школе, так и вне ее безопасной.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10% - создать канал-телемост для общения с учениками других школ, с депутатами Госдумы.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5% - считают, что в Госдуме заседают умные, грамотные депутаты, которые сами знают свое дело,  наше участие не обязательно.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Право на жизнь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Право на участие в выборах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Право на свободное передвижение и выбор места жительства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Право на вступление в брак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Право на имя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Право на труд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Право на образование                        да (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Право на собственность                    нет (-)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0" dirty="0" smtClean="0">
                <a:effectLst/>
                <a:latin typeface="Times New Roman" pitchFamily="18" charset="0"/>
                <a:cs typeface="Times New Roman" pitchFamily="18" charset="0"/>
              </a:rPr>
              <a:t>Определите права </a:t>
            </a:r>
            <a:r>
              <a:rPr lang="ru-RU" sz="4800" b="0" i="1" dirty="0" smtClean="0">
                <a:effectLst/>
                <a:latin typeface="Times New Roman" pitchFamily="18" charset="0"/>
                <a:cs typeface="Times New Roman" pitchFamily="18" charset="0"/>
              </a:rPr>
              <a:t>взрослых</a:t>
            </a:r>
            <a:r>
              <a:rPr lang="ru-RU" sz="4800" b="0" dirty="0" smtClean="0">
                <a:effectLst/>
                <a:latin typeface="Times New Roman" pitchFamily="18" charset="0"/>
                <a:cs typeface="Times New Roman" pitchFamily="18" charset="0"/>
              </a:rPr>
              <a:t> и права</a:t>
            </a:r>
            <a:r>
              <a:rPr lang="ru-RU" sz="4800" b="0" i="1" dirty="0" smtClean="0">
                <a:effectLst/>
                <a:latin typeface="Times New Roman" pitchFamily="18" charset="0"/>
                <a:cs typeface="Times New Roman" pitchFamily="18" charset="0"/>
              </a:rPr>
              <a:t> детей</a:t>
            </a:r>
            <a:endParaRPr lang="ru-RU" sz="4800" b="0" i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32657"/>
            <a:ext cx="7918648" cy="3960439"/>
          </a:xfrm>
        </p:spPr>
        <p:txBody>
          <a:bodyPr>
            <a:norm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Решение ситуативных задач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(по литературным произведениям)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«И вдруг какой-то маленький мальчик крикнул: «А король-то, голый!»</a:t>
            </a:r>
          </a:p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-Ах, послушайте, что говорит невинное дитя! - сказал его отец.- Ребенок есть ребенок. Он всегда для своей должности годится.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Г.Х.Андерсен «Новое платье короля»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1.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4800" dirty="0" smtClean="0"/>
              <a:t>Матушка, сестры, можно мне хоть одним глазком взглянуть на бал? – Ха-ха-ха! Что тебе замарашке делать в королевском дворце?</a:t>
            </a:r>
          </a:p>
          <a:p>
            <a:pPr>
              <a:buNone/>
            </a:pPr>
            <a:r>
              <a:rPr lang="ru-RU" dirty="0" smtClean="0"/>
              <a:t>                                Ш. Перро «Золушка»               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2.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- Ничего! Ничего! – сказала фрекен Бок. – У меня и дети, и собаки быстро становятся шелковыми.</a:t>
            </a:r>
          </a:p>
          <a:p>
            <a:pPr>
              <a:buNone/>
            </a:pPr>
            <a:r>
              <a:rPr lang="ru-RU" dirty="0" smtClean="0"/>
              <a:t>                       А. Линдгрен «Малыш и </a:t>
            </a:r>
            <a:r>
              <a:rPr lang="ru-RU" dirty="0" err="1" smtClean="0"/>
              <a:t>Карлсон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                       который живет на крыше»        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3.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Послала мачеха сироту в декабрьскую стужу в лес – Иди, - говорит - , и без подснежников не возвращайся</a:t>
            </a:r>
          </a:p>
          <a:p>
            <a:pPr>
              <a:buNone/>
            </a:pPr>
            <a:r>
              <a:rPr lang="ru-RU" dirty="0" smtClean="0"/>
              <a:t>                                 С. Маршак. «12 месяцев»       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4.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«Плаваешь, глупая , ныряешь? Ныряй, ныряй, а я тебя все равно съем! – Выходи лучше сама! – сказала Лиса»</a:t>
            </a:r>
          </a:p>
          <a:p>
            <a:pPr>
              <a:buNone/>
            </a:pPr>
            <a:r>
              <a:rPr lang="ru-RU" dirty="0" smtClean="0"/>
              <a:t>                Д. Мамин - Сибиряк «Серая шейка»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5.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«-Рубите ей голову! – Крикнула Королева. – Пусть выносят приговор, а виновата она или нет – потом разберемся.»</a:t>
            </a:r>
          </a:p>
          <a:p>
            <a:pPr>
              <a:buNone/>
            </a:pPr>
            <a:r>
              <a:rPr lang="ru-RU" dirty="0" smtClean="0"/>
              <a:t>               Л. </a:t>
            </a:r>
            <a:r>
              <a:rPr lang="ru-RU" dirty="0" err="1" smtClean="0"/>
              <a:t>Кэролл</a:t>
            </a:r>
            <a:r>
              <a:rPr lang="ru-RU" dirty="0" smtClean="0"/>
              <a:t> «Алиса в стране чудес»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6.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/>
              <a:t>Конвенция о правах ребенка</a:t>
            </a:r>
            <a:endParaRPr lang="ru-RU" sz="4800" dirty="0"/>
          </a:p>
        </p:txBody>
      </p:sp>
      <p:pic>
        <p:nvPicPr>
          <p:cNvPr id="11" name="Содержимое 10" descr="9580127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1412776"/>
            <a:ext cx="4608512" cy="4968552"/>
          </a:xfr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4800" dirty="0" smtClean="0"/>
              <a:t>На следующий день папа Карло купил Азбуку с крупными буквами и цветными картинками и отправил сына в школу.</a:t>
            </a:r>
          </a:p>
          <a:p>
            <a:pPr>
              <a:buNone/>
            </a:pPr>
            <a:r>
              <a:rPr lang="ru-RU" dirty="0" smtClean="0"/>
              <a:t>                      А.Толстой «Золотой ключик, или</a:t>
            </a:r>
          </a:p>
          <a:p>
            <a:pPr>
              <a:buNone/>
            </a:pPr>
            <a:r>
              <a:rPr lang="ru-RU" dirty="0" smtClean="0"/>
              <a:t>                      приключение Буратино»                                   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7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Ученик имеет право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откровенное выражение своего мнения относительно жизни класса и школы, не унижая при этом чье-либо достоинство.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Открытую оценку своих знаний по каждому предмету в соответствии со своими знаниями и умениями.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Отдых в перерывах между уроками.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400" b="0" dirty="0" smtClean="0">
                <a:effectLst/>
                <a:latin typeface="Times New Roman" pitchFamily="18" charset="0"/>
                <a:cs typeface="Times New Roman" pitchFamily="18" charset="0"/>
              </a:rPr>
              <a:t>Малая Конституция класса</a:t>
            </a:r>
            <a:endParaRPr lang="ru-RU" sz="54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674635"/>
          </a:xfrm>
        </p:spPr>
        <p:txBody>
          <a:bodyPr/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Помощь учителей  в овладении знаниями.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Уважение своей личной жизни и достоинства.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Участие во внеклассных и внешкольных делах.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Поощрение за успехи в учебе и общественной деятельности.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Участие в планировании жизни классного коллектива.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Охрану труда и здоровья во время учебно-воспитательного процесса.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Уважать взгляды, свободу и достоинство окружающих его людей: сверстников и взрослых.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Достойно вести себя в школе и за ее пределами.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Овладевать знаниями и практическими навыками.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Участвовать в общественно-полезном труде.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Беречь имущество класса, исправлять причиненный вред.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Ходить в форме и быть опрятным.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Дежурить в классе, школе, столовой.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i="1" dirty="0" smtClean="0">
                <a:effectLst/>
                <a:latin typeface="Times New Roman" pitchFamily="18" charset="0"/>
                <a:cs typeface="Times New Roman" pitchFamily="18" charset="0"/>
              </a:rPr>
              <a:t>Ученик обязан:</a:t>
            </a:r>
            <a:endParaRPr lang="ru-RU" b="0" i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602627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Приходить в школу своевременно, не опаздывать на зарядку.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Заботиться о здоровье и безопасности собственной жизни и своих товарищей.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Своевременно заполнять дневники и выставлять оценки по предметам.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Аккуратно пользовать библиотечным фондом школы.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Заполнять по четвертям свое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Что уже знали  (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Что нового узнали (+)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 чем думали иначе (-)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Я хотел бы узнать еще и о том …(!)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Не поняли, есть вопросы (?)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0" i="1" dirty="0" smtClean="0">
                <a:effectLst/>
                <a:latin typeface="Times New Roman" pitchFamily="18" charset="0"/>
                <a:cs typeface="Times New Roman" pitchFamily="18" charset="0"/>
              </a:rPr>
              <a:t>     Рефлексия:</a:t>
            </a:r>
            <a:endParaRPr lang="ru-RU" sz="8000" b="0" i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Гулсара\Desktop\Фото.открытый урок\DSCF63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4480498" cy="2520280"/>
          </a:xfrm>
          <a:prstGeom prst="rect">
            <a:avLst/>
          </a:prstGeom>
          <a:noFill/>
        </p:spPr>
      </p:pic>
      <p:pic>
        <p:nvPicPr>
          <p:cNvPr id="1027" name="Picture 3" descr="C:\Users\Гулсара\Desktop\Фото.открытый урок\DSCF63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077072"/>
            <a:ext cx="4480497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Статьи 1-4. Приоритетность интересов детей перед интересами общества.</a:t>
            </a:r>
            <a:endParaRPr lang="ru-RU" dirty="0"/>
          </a:p>
        </p:txBody>
      </p:sp>
      <p:pic>
        <p:nvPicPr>
          <p:cNvPr id="4" name="Содержимое 3" descr="7834922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1412776"/>
            <a:ext cx="4536504" cy="496855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Статьи 1-4.</a:t>
            </a:r>
            <a:endParaRPr lang="ru-RU" dirty="0"/>
          </a:p>
        </p:txBody>
      </p:sp>
      <p:pic>
        <p:nvPicPr>
          <p:cNvPr id="4" name="Содержимое 3" descr="0321390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1412776"/>
            <a:ext cx="4536504" cy="496855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Статьи 5-11. Права детей на жизнь, имя, гражданство.</a:t>
            </a:r>
            <a:endParaRPr lang="ru-RU" dirty="0"/>
          </a:p>
        </p:txBody>
      </p:sp>
      <p:pic>
        <p:nvPicPr>
          <p:cNvPr id="4" name="Содержимое 3" descr="s5299503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1412776"/>
            <a:ext cx="4536504" cy="497775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Право знать своих родителей.</a:t>
            </a:r>
            <a:endParaRPr lang="ru-RU" dirty="0"/>
          </a:p>
        </p:txBody>
      </p:sp>
      <p:pic>
        <p:nvPicPr>
          <p:cNvPr id="4" name="Содержимое 3" descr="7395227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1412776"/>
            <a:ext cx="4392488" cy="4974431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Статьи 12-17. Право выражать свои взгляды, мнения.</a:t>
            </a:r>
            <a:endParaRPr lang="ru-RU" dirty="0"/>
          </a:p>
        </p:txBody>
      </p:sp>
      <p:pic>
        <p:nvPicPr>
          <p:cNvPr id="4" name="Содержимое 3" descr="9006295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08375" y="1412776"/>
            <a:ext cx="4295873" cy="4968552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168</TotalTime>
  <Words>1191</Words>
  <Application>Microsoft Office PowerPoint</Application>
  <PresentationFormat>Экран (4:3)</PresentationFormat>
  <Paragraphs>134</Paragraphs>
  <Slides>46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Официальная</vt:lpstr>
      <vt:lpstr> «Права ребенка»</vt:lpstr>
      <vt:lpstr>Слайд 2</vt:lpstr>
      <vt:lpstr>КОНВЕНЦИЯ (лат. Conventio – договор, соглашение )</vt:lpstr>
      <vt:lpstr>Конвенция о правах ребенка</vt:lpstr>
      <vt:lpstr> Статьи 1-4. Приоритетность интересов детей перед интересами общества.</vt:lpstr>
      <vt:lpstr>Статьи 1-4.</vt:lpstr>
      <vt:lpstr>Статьи 5-11. Права детей на жизнь, имя, гражданство.</vt:lpstr>
      <vt:lpstr>Право знать своих родителей.</vt:lpstr>
      <vt:lpstr>Статьи 12-17. Право выражать свои взгляды, мнения.</vt:lpstr>
      <vt:lpstr>Статьи 20-26. Право на помощь детям – сиротам, беженцам,</vt:lpstr>
      <vt:lpstr>неполноценным в умственном и физическом отношении.</vt:lpstr>
      <vt:lpstr>Статьи 28-31. Право ребенка на образование,</vt:lpstr>
      <vt:lpstr>право детей на отдых и досуг.</vt:lpstr>
      <vt:lpstr>Статьи 32-36. Право на защиту от экономической,</vt:lpstr>
      <vt:lpstr>от жестокого обращения, </vt:lpstr>
      <vt:lpstr>от сексуальной</vt:lpstr>
      <vt:lpstr>от незаконного употребления наркотических средств</vt:lpstr>
      <vt:lpstr>от похищения и торговли детей</vt:lpstr>
      <vt:lpstr>любой другой эксплуатации,</vt:lpstr>
      <vt:lpstr>Статья 37-40. Право на защиту при совершении правонарушения</vt:lpstr>
      <vt:lpstr>Слайд 21</vt:lpstr>
      <vt:lpstr>СИНКВЕЙН к слову «РЕБЕНОК» </vt:lpstr>
      <vt:lpstr>Анкета для обучающихся</vt:lpstr>
      <vt:lpstr>Слайд 24</vt:lpstr>
      <vt:lpstr>    Какие права есть у детей?</vt:lpstr>
      <vt:lpstr>Какие права Вы считаете главными для человека?</vt:lpstr>
      <vt:lpstr>Кто больше всего нуждается в защите своих прав?</vt:lpstr>
      <vt:lpstr>Как Вы считаете, в каком возрасте надо говорить детям о правах человека?</vt:lpstr>
      <vt:lpstr>Выводы экспертов по анализу результатов социального опроса учащихся и учителей</vt:lpstr>
      <vt:lpstr>Выводы экспертов по анализу сочинения шестиклассников на тему «Мои пожелания новому составу ГосударственнойДумы по вопросам образования» </vt:lpstr>
      <vt:lpstr>Слайд 31</vt:lpstr>
      <vt:lpstr>Определите права взрослых и права детей</vt:lpstr>
      <vt:lpstr>Решение ситуативных задач   (по литературным произведениям)</vt:lpstr>
      <vt:lpstr>Задача 1.</vt:lpstr>
      <vt:lpstr>Задача 2.</vt:lpstr>
      <vt:lpstr>Задача 3.</vt:lpstr>
      <vt:lpstr>Задача 4.</vt:lpstr>
      <vt:lpstr>Задача 5.</vt:lpstr>
      <vt:lpstr>Задача 6.</vt:lpstr>
      <vt:lpstr>Задача 7</vt:lpstr>
      <vt:lpstr>Малая Конституция класса</vt:lpstr>
      <vt:lpstr>   </vt:lpstr>
      <vt:lpstr>Ученик обязан:</vt:lpstr>
      <vt:lpstr>Слайд 44</vt:lpstr>
      <vt:lpstr>     Рефлексия:</vt:lpstr>
      <vt:lpstr>Слайд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Гулсара</dc:creator>
  <cp:lastModifiedBy>Гулсара</cp:lastModifiedBy>
  <cp:revision>21</cp:revision>
  <dcterms:created xsi:type="dcterms:W3CDTF">2011-09-28T05:48:33Z</dcterms:created>
  <dcterms:modified xsi:type="dcterms:W3CDTF">2011-10-12T07:04:46Z</dcterms:modified>
</cp:coreProperties>
</file>