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AF1DC4-CEB1-4E2F-A1F6-9493EE1F2AF1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BDC1001-8BCC-4F00-B8B3-FDDA2D44090D}">
      <dgm:prSet/>
      <dgm:spPr/>
      <dgm:t>
        <a:bodyPr/>
        <a:lstStyle/>
        <a:p>
          <a:pPr rtl="0"/>
          <a:r>
            <a:rPr lang="ru-RU" b="1" dirty="0" smtClean="0"/>
            <a:t>Спасибо за внимание!</a:t>
          </a:r>
          <a:endParaRPr lang="ru-RU" b="1" dirty="0"/>
        </a:p>
      </dgm:t>
    </dgm:pt>
    <dgm:pt modelId="{D1331431-15D1-48DE-AE3D-D5DA2A40F00E}" type="parTrans" cxnId="{6A1A9B19-1511-4D5F-BFD1-0EF00A78762E}">
      <dgm:prSet/>
      <dgm:spPr/>
      <dgm:t>
        <a:bodyPr/>
        <a:lstStyle/>
        <a:p>
          <a:endParaRPr lang="ru-RU"/>
        </a:p>
      </dgm:t>
    </dgm:pt>
    <dgm:pt modelId="{482E5BF4-3D34-46CB-B1BC-6C8A1D8E163B}" type="sibTrans" cxnId="{6A1A9B19-1511-4D5F-BFD1-0EF00A78762E}">
      <dgm:prSet/>
      <dgm:spPr/>
      <dgm:t>
        <a:bodyPr/>
        <a:lstStyle/>
        <a:p>
          <a:endParaRPr lang="ru-RU"/>
        </a:p>
      </dgm:t>
    </dgm:pt>
    <dgm:pt modelId="{34967403-56F4-4EEF-9465-2971B4CCC091}" type="pres">
      <dgm:prSet presAssocID="{09AF1DC4-CEB1-4E2F-A1F6-9493EE1F2AF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11CF14B-B1B5-440A-BA0A-E7DA1ADD8055}" type="pres">
      <dgm:prSet presAssocID="{0BDC1001-8BCC-4F00-B8B3-FDDA2D44090D}" presName="centerShape" presStyleLbl="node0" presStyleIdx="0" presStyleCnt="1"/>
      <dgm:spPr/>
    </dgm:pt>
  </dgm:ptLst>
  <dgm:cxnLst>
    <dgm:cxn modelId="{1402F664-B53D-4FEB-BAEA-D16FA3E1C878}" type="presOf" srcId="{09AF1DC4-CEB1-4E2F-A1F6-9493EE1F2AF1}" destId="{34967403-56F4-4EEF-9465-2971B4CCC091}" srcOrd="0" destOrd="0" presId="urn:microsoft.com/office/officeart/2005/8/layout/radial5"/>
    <dgm:cxn modelId="{29D023FD-7BA7-4912-B79E-50D1077EF229}" type="presOf" srcId="{0BDC1001-8BCC-4F00-B8B3-FDDA2D44090D}" destId="{D11CF14B-B1B5-440A-BA0A-E7DA1ADD8055}" srcOrd="0" destOrd="0" presId="urn:microsoft.com/office/officeart/2005/8/layout/radial5"/>
    <dgm:cxn modelId="{6A1A9B19-1511-4D5F-BFD1-0EF00A78762E}" srcId="{09AF1DC4-CEB1-4E2F-A1F6-9493EE1F2AF1}" destId="{0BDC1001-8BCC-4F00-B8B3-FDDA2D44090D}" srcOrd="0" destOrd="0" parTransId="{D1331431-15D1-48DE-AE3D-D5DA2A40F00E}" sibTransId="{482E5BF4-3D34-46CB-B1BC-6C8A1D8E163B}"/>
    <dgm:cxn modelId="{071F8ADE-9EE0-457C-84BC-908E841E2794}" type="presParOf" srcId="{34967403-56F4-4EEF-9465-2971B4CCC091}" destId="{D11CF14B-B1B5-440A-BA0A-E7DA1ADD8055}" srcOrd="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1CF14B-B1B5-440A-BA0A-E7DA1ADD8055}">
      <dsp:nvSpPr>
        <dsp:cNvPr id="0" name=""/>
        <dsp:cNvSpPr/>
      </dsp:nvSpPr>
      <dsp:spPr>
        <a:xfrm>
          <a:off x="3532816" y="438"/>
          <a:ext cx="922452" cy="92245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 smtClean="0"/>
            <a:t>Спасибо за внимание!</a:t>
          </a:r>
          <a:endParaRPr lang="ru-RU" sz="900" b="1" kern="1200" dirty="0"/>
        </a:p>
      </dsp:txBody>
      <dsp:txXfrm>
        <a:off x="3532816" y="438"/>
        <a:ext cx="922452" cy="922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E2CF63-056F-419B-BB57-F40B7331B7D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975B8C-3A40-4F09-AFB2-B32533631E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CF63-056F-419B-BB57-F40B7331B7D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75B8C-3A40-4F09-AFB2-B32533631E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CF63-056F-419B-BB57-F40B7331B7D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75B8C-3A40-4F09-AFB2-B32533631E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CF63-056F-419B-BB57-F40B7331B7D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75B8C-3A40-4F09-AFB2-B32533631E4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CF63-056F-419B-BB57-F40B7331B7D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75B8C-3A40-4F09-AFB2-B32533631E4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CF63-056F-419B-BB57-F40B7331B7D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75B8C-3A40-4F09-AFB2-B32533631E4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CF63-056F-419B-BB57-F40B7331B7D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75B8C-3A40-4F09-AFB2-B32533631E4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CF63-056F-419B-BB57-F40B7331B7D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75B8C-3A40-4F09-AFB2-B32533631E4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CF63-056F-419B-BB57-F40B7331B7D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75B8C-3A40-4F09-AFB2-B32533631E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E2CF63-056F-419B-BB57-F40B7331B7D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975B8C-3A40-4F09-AFB2-B32533631E4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E2CF63-056F-419B-BB57-F40B7331B7D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975B8C-3A40-4F09-AFB2-B32533631E4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E2CF63-056F-419B-BB57-F40B7331B7D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975B8C-3A40-4F09-AFB2-B32533631E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229600" cy="2209800"/>
          </a:xfrm>
        </p:spPr>
        <p:txBody>
          <a:bodyPr>
            <a:normAutofit/>
          </a:bodyPr>
          <a:lstStyle/>
          <a:p>
            <a:r>
              <a:rPr lang="ru-RU" dirty="0" smtClean="0"/>
              <a:t>   Горнолыжный курорт</a:t>
            </a:r>
            <a:r>
              <a:rPr lang="en-US" dirty="0" smtClean="0"/>
              <a:t> </a:t>
            </a:r>
            <a:r>
              <a:rPr lang="ru-RU" dirty="0" smtClean="0"/>
              <a:t>   </a:t>
            </a:r>
            <a:br>
              <a:rPr lang="ru-RU" dirty="0" smtClean="0"/>
            </a:br>
            <a:r>
              <a:rPr lang="en-US" dirty="0" smtClean="0"/>
              <a:t>“</a:t>
            </a:r>
            <a:r>
              <a:rPr lang="en-GB" dirty="0" smtClean="0"/>
              <a:t>Winter Tale”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8" name="Picture 4" descr="http://www.garnicaroline.at/data/images4/oetztal_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573016"/>
            <a:ext cx="7776864" cy="227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Надеемся что вы захотите посетить наш курорт!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611560" y="404664"/>
          <a:ext cx="7988085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en-US" dirty="0" smtClean="0"/>
              <a:t>Winter Tale - </a:t>
            </a:r>
            <a:r>
              <a:rPr lang="ru-RU" dirty="0" smtClean="0"/>
              <a:t>курорт</a:t>
            </a:r>
            <a:r>
              <a:rPr lang="ru-RU" dirty="0" smtClean="0"/>
              <a:t>, </a:t>
            </a:r>
            <a:r>
              <a:rPr lang="ru-RU" dirty="0" err="1" smtClean="0"/>
              <a:t>расположный</a:t>
            </a:r>
            <a:r>
              <a:rPr lang="ru-RU" dirty="0" smtClean="0"/>
              <a:t> в отрогах </a:t>
            </a:r>
            <a:r>
              <a:rPr lang="ru-RU" dirty="0" err="1" smtClean="0"/>
              <a:t>Чергинского</a:t>
            </a:r>
            <a:r>
              <a:rPr lang="ru-RU" dirty="0" smtClean="0"/>
              <a:t> хребта на высоте 240-250 метров над уровнем моря, в долине горной реки Белокурихи. Южная часть курорта окаймляется довольно высокими горами. Они покрыты пышной вечнозеленой хвойной растительностью. На вершинах находятся гранитные скалы причудливой формы.</a:t>
            </a:r>
          </a:p>
          <a:p>
            <a:pPr fontAlgn="base"/>
            <a:r>
              <a:rPr lang="ru-RU" dirty="0" smtClean="0"/>
              <a:t>Высота снежного покрова от 48 до 50 см.</a:t>
            </a:r>
          </a:p>
          <a:p>
            <a:pPr fontAlgn="base"/>
            <a:r>
              <a:rPr lang="ru-RU" dirty="0" smtClean="0"/>
              <a:t>Курорт расположен в безветренном месте. Средняя температура января – 17°С. Морозные дни зимой быстро сменяются оттепелями, очень большое количество солнечных дней в году. Здесь нет больших перепадов атмосферного давления, а насыщенный благотворными ионами воздух придает бодрость и хорошее самочувствие.</a:t>
            </a:r>
          </a:p>
          <a:p>
            <a:pPr fontAlgn="base"/>
            <a:r>
              <a:rPr lang="ru-RU" dirty="0" smtClean="0"/>
              <a:t>Эти места богаты подземными теплыми источниками азотно-радоновой воды, обогащенными уникальными солями (температур источников от 27°С до 42°С).</a:t>
            </a:r>
          </a:p>
          <a:p>
            <a:pPr fontAlgn="base"/>
            <a:r>
              <a:rPr lang="ru-RU" dirty="0" smtClean="0"/>
              <a:t>Мягкая зима по количеству солнечных дней и целительным свойствам воздуха превосходит климат Швейцарии.</a:t>
            </a:r>
          </a:p>
          <a:p>
            <a:pPr fontAlgn="base"/>
            <a:r>
              <a:rPr lang="ru-RU" dirty="0" smtClean="0"/>
              <a:t>Перепад высот на курорте составляет 510 метров. Общая длина трасс – 25 км, есть освещенные трассы. Самая длинная трасса – 2 500 м. Оборудовано </a:t>
            </a:r>
            <a:r>
              <a:rPr lang="ru-RU" dirty="0" smtClean="0"/>
              <a:t>шесть </a:t>
            </a:r>
            <a:r>
              <a:rPr lang="ru-RU" dirty="0" smtClean="0"/>
              <a:t>подъемников.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Расположение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Перепад высот </a:t>
            </a:r>
            <a:r>
              <a:rPr lang="ru-RU" dirty="0" smtClean="0"/>
              <a:t>510 </a:t>
            </a:r>
            <a:r>
              <a:rPr lang="ru-RU" dirty="0" smtClean="0"/>
              <a:t>м</a:t>
            </a:r>
          </a:p>
          <a:p>
            <a:r>
              <a:rPr lang="ru-RU" dirty="0" smtClean="0"/>
              <a:t>Число склонов 6</a:t>
            </a:r>
          </a:p>
          <a:p>
            <a:r>
              <a:rPr lang="ru-RU" dirty="0" smtClean="0"/>
              <a:t>Макс. длинный </a:t>
            </a:r>
            <a:r>
              <a:rPr lang="ru-RU" dirty="0" smtClean="0"/>
              <a:t>2500 </a:t>
            </a:r>
            <a:r>
              <a:rPr lang="ru-RU" dirty="0" smtClean="0"/>
              <a:t>м</a:t>
            </a:r>
          </a:p>
          <a:p>
            <a:r>
              <a:rPr lang="ru-RU" dirty="0" smtClean="0"/>
              <a:t>Подъемников 6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характеристики</a:t>
            </a:r>
            <a:endParaRPr lang="ru-RU" dirty="0"/>
          </a:p>
        </p:txBody>
      </p:sp>
      <p:pic>
        <p:nvPicPr>
          <p:cNvPr id="3074" name="Picture 2" descr="http://www.icstrvl.ru/data/2012/02/07/2049514357/3%EB%E5%E2%E8%2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852936"/>
            <a:ext cx="5148064" cy="38610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Учебный склон</a:t>
            </a:r>
          </a:p>
          <a:p>
            <a:r>
              <a:rPr lang="ru-RU" dirty="0" smtClean="0"/>
              <a:t>Ночное освещение</a:t>
            </a:r>
          </a:p>
          <a:p>
            <a:r>
              <a:rPr lang="ru-RU" dirty="0" smtClean="0"/>
              <a:t>Искусственное </a:t>
            </a:r>
            <a:r>
              <a:rPr lang="ru-RU" dirty="0" err="1" smtClean="0"/>
              <a:t>оснежение</a:t>
            </a:r>
            <a:endParaRPr lang="ru-RU" dirty="0" smtClean="0"/>
          </a:p>
          <a:p>
            <a:r>
              <a:rPr lang="ru-RU" dirty="0" smtClean="0"/>
              <a:t>Инструкторы</a:t>
            </a:r>
          </a:p>
          <a:p>
            <a:r>
              <a:rPr lang="ru-RU" dirty="0" smtClean="0"/>
              <a:t>Прокат снаряжения</a:t>
            </a:r>
          </a:p>
          <a:p>
            <a:r>
              <a:rPr lang="ru-RU" dirty="0" smtClean="0"/>
              <a:t>Sky-сервис</a:t>
            </a:r>
          </a:p>
          <a:p>
            <a:r>
              <a:rPr lang="ru-RU" dirty="0" smtClean="0"/>
              <a:t>Магазин снаряжения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 для катания</a:t>
            </a:r>
            <a:endParaRPr lang="ru-RU" dirty="0"/>
          </a:p>
        </p:txBody>
      </p:sp>
      <p:pic>
        <p:nvPicPr>
          <p:cNvPr id="2050" name="Picture 2" descr="http://tour.ru/wp-content/uploads/2012/12/V-Sankt-Peterburge-poyavilis-besplatnye-katki-i-lyjnye-trass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996952"/>
            <a:ext cx="4499992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1001tours.com/sites/default/files/ita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941168"/>
            <a:ext cx="4427984" cy="158417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Туристам предлагается размещение в </a:t>
            </a:r>
            <a:r>
              <a:rPr lang="en-US" dirty="0" smtClean="0"/>
              <a:t>3</a:t>
            </a:r>
            <a:r>
              <a:rPr lang="ru-RU" dirty="0" err="1" smtClean="0"/>
              <a:t>х-этажном</a:t>
            </a:r>
            <a:r>
              <a:rPr lang="ru-RU" dirty="0" smtClean="0"/>
              <a:t> </a:t>
            </a:r>
            <a:r>
              <a:rPr lang="ru-RU" dirty="0" smtClean="0"/>
              <a:t>деревянном коттедже, две секции с отдельными входами на втором этаже рассчитаны на десять основных мест и два дополнительных. Каждая секция поделена на две комнаты (4 и 6 основных мест), в каждой секции есть умывальник и туалет. Душ находится на первом этаже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Размещение: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Наш курорт располагается на живописных склонах гор Алтайского края, инфраструктуры хорошо развиты, персонал обучен и готов к приёму гостей, современное оборудование поможет вам в любых ситуациях. На наших склонах доже новичку будет комфортно, ведь его обучают лучшие инструкторы Швейцарии и Норвегии. По приезду вам будет предложен отдельный номер в котором вы можете уединиться вечерами у камина который установлен в каждом номере. На нашем курорте действует система Все Включено, поэтому вам не придётся задумываться о затратах на территории нашего курорта, денежные средства вы будете тратить только на сувениры изготовленные местными мастерами.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Преимущества курорта </a:t>
            </a:r>
            <a:br>
              <a:rPr lang="ru-RU" dirty="0" smtClean="0"/>
            </a:br>
            <a:r>
              <a:rPr lang="en-US" dirty="0" smtClean="0"/>
              <a:t>“</a:t>
            </a:r>
            <a:r>
              <a:rPr lang="en-GB" dirty="0" smtClean="0"/>
              <a:t>Winter Tale”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СОДЕРЖАНИЕ</a:t>
            </a:r>
            <a:endParaRPr lang="ru-RU" dirty="0" smtClean="0"/>
          </a:p>
          <a:p>
            <a:r>
              <a:rPr lang="ru-RU" dirty="0" smtClean="0"/>
              <a:t>ВВЕДЕНИЕ</a:t>
            </a:r>
            <a:r>
              <a:rPr lang="ru-RU" dirty="0" smtClean="0"/>
              <a:t>………………………………………………………………….…...</a:t>
            </a:r>
            <a:endParaRPr lang="ru-RU" dirty="0" smtClean="0"/>
          </a:p>
          <a:p>
            <a:r>
              <a:rPr lang="ru-RU" dirty="0" smtClean="0"/>
              <a:t>ГЛАВА I. БИЗНЕС-ПЛАНИРОВАНИЕ В ТУРИЗМЕ</a:t>
            </a:r>
            <a:r>
              <a:rPr lang="ru-RU" dirty="0" smtClean="0"/>
              <a:t>………………………...</a:t>
            </a:r>
            <a:endParaRPr lang="ru-RU" dirty="0" smtClean="0"/>
          </a:p>
          <a:p>
            <a:r>
              <a:rPr lang="ru-RU" dirty="0" smtClean="0"/>
              <a:t>        § 1.  Назначение бизнес-плана</a:t>
            </a:r>
            <a:r>
              <a:rPr lang="ru-RU" dirty="0" smtClean="0"/>
              <a:t>…………………………………………..…</a:t>
            </a:r>
            <a:endParaRPr lang="ru-RU" dirty="0" smtClean="0"/>
          </a:p>
          <a:p>
            <a:r>
              <a:rPr lang="ru-RU" dirty="0" smtClean="0"/>
              <a:t>        § 2.  Особенности </a:t>
            </a:r>
            <a:r>
              <a:rPr lang="ru-RU" dirty="0" err="1" smtClean="0"/>
              <a:t>бизнес-планирования</a:t>
            </a:r>
            <a:r>
              <a:rPr lang="ru-RU" dirty="0" smtClean="0"/>
              <a:t> в туризме</a:t>
            </a:r>
            <a:r>
              <a:rPr lang="ru-RU" dirty="0" smtClean="0"/>
              <a:t>……………………....</a:t>
            </a:r>
            <a:endParaRPr lang="ru-RU" dirty="0" smtClean="0"/>
          </a:p>
          <a:p>
            <a:r>
              <a:rPr lang="ru-RU" dirty="0" smtClean="0"/>
              <a:t>§ 3.  Анализ   развития  горнолыжного туризма </a:t>
            </a:r>
            <a:r>
              <a:rPr lang="ru-RU" dirty="0" smtClean="0"/>
              <a:t>на Алтае ……….</a:t>
            </a:r>
            <a:endParaRPr lang="ru-RU" dirty="0" smtClean="0"/>
          </a:p>
          <a:p>
            <a:r>
              <a:rPr lang="ru-RU" dirty="0" smtClean="0"/>
              <a:t>ГЛАВА II. РАЗРАБОТКА  БИЗНЕС-ПЛАНА  ГОРНОЛЫЖНОГО КУРОРТА</a:t>
            </a:r>
          </a:p>
          <a:p>
            <a:r>
              <a:rPr lang="ru-RU" dirty="0" smtClean="0"/>
              <a:t>“</a:t>
            </a:r>
            <a:r>
              <a:rPr lang="en-GB" dirty="0" smtClean="0"/>
              <a:t>Winter Tale</a:t>
            </a:r>
            <a:r>
              <a:rPr lang="ru-RU" dirty="0" smtClean="0"/>
              <a:t>”……………………………..………………………………………</a:t>
            </a:r>
            <a:endParaRPr lang="ru-RU" dirty="0" smtClean="0"/>
          </a:p>
          <a:p>
            <a:r>
              <a:rPr lang="ru-RU" dirty="0" smtClean="0"/>
              <a:t>        § 1 . Резюме бизнес плана</a:t>
            </a:r>
            <a:r>
              <a:rPr lang="ru-RU" dirty="0" smtClean="0"/>
              <a:t>………………………………………………….</a:t>
            </a:r>
            <a:endParaRPr lang="ru-RU" dirty="0" smtClean="0"/>
          </a:p>
          <a:p>
            <a:r>
              <a:rPr lang="ru-RU" dirty="0" smtClean="0"/>
              <a:t>        § 2 . История бизнеса,  краткая информация о предприятии</a:t>
            </a:r>
            <a:r>
              <a:rPr lang="ru-RU" dirty="0" smtClean="0"/>
              <a:t>……………</a:t>
            </a:r>
            <a:endParaRPr lang="ru-RU" dirty="0" smtClean="0"/>
          </a:p>
          <a:p>
            <a:r>
              <a:rPr lang="ru-RU" dirty="0" smtClean="0"/>
              <a:t>§ 3.  Оценка конкурентов и выбор конкурентной стратегии</a:t>
            </a:r>
            <a:r>
              <a:rPr lang="ru-RU" dirty="0" smtClean="0"/>
              <a:t>…………….</a:t>
            </a:r>
            <a:endParaRPr lang="ru-RU" dirty="0" smtClean="0"/>
          </a:p>
          <a:p>
            <a:r>
              <a:rPr lang="ru-RU" dirty="0" smtClean="0"/>
              <a:t>§ 4.  План  маркетинга</a:t>
            </a:r>
            <a:r>
              <a:rPr lang="ru-RU" dirty="0" smtClean="0"/>
              <a:t>……………………………………………...………</a:t>
            </a:r>
            <a:endParaRPr lang="ru-RU" dirty="0" smtClean="0"/>
          </a:p>
          <a:p>
            <a:r>
              <a:rPr lang="ru-RU" dirty="0" smtClean="0"/>
              <a:t>§ 5.  Производственный план</a:t>
            </a:r>
            <a:r>
              <a:rPr lang="ru-RU" dirty="0" smtClean="0"/>
              <a:t>…………………………………………...…</a:t>
            </a:r>
            <a:endParaRPr lang="ru-RU" dirty="0" smtClean="0"/>
          </a:p>
          <a:p>
            <a:r>
              <a:rPr lang="ru-RU" dirty="0" smtClean="0"/>
              <a:t>§ 6.  Финансовый  план</a:t>
            </a:r>
            <a:r>
              <a:rPr lang="ru-RU" dirty="0" smtClean="0"/>
              <a:t>…………………………………………………….</a:t>
            </a:r>
            <a:endParaRPr lang="ru-RU" dirty="0" smtClean="0"/>
          </a:p>
          <a:p>
            <a:r>
              <a:rPr lang="ru-RU" dirty="0" smtClean="0"/>
              <a:t>§ 7.  Перспективы развития горнолыжного курорта </a:t>
            </a:r>
            <a:r>
              <a:rPr lang="ru-RU" dirty="0" smtClean="0"/>
              <a:t>“</a:t>
            </a:r>
            <a:r>
              <a:rPr lang="en-GB" dirty="0" smtClean="0"/>
              <a:t>Winter Tale</a:t>
            </a:r>
            <a:r>
              <a:rPr lang="ru-RU" dirty="0" smtClean="0"/>
              <a:t>”……..….</a:t>
            </a:r>
            <a:endParaRPr lang="ru-RU" dirty="0" smtClean="0"/>
          </a:p>
          <a:p>
            <a:r>
              <a:rPr lang="ru-RU" dirty="0" smtClean="0"/>
              <a:t>ЗАКЛЮЧЕНИЕ</a:t>
            </a:r>
            <a:r>
              <a:rPr lang="ru-RU" dirty="0" smtClean="0"/>
              <a:t>………………………………………………………………….</a:t>
            </a:r>
            <a:endParaRPr lang="ru-RU" dirty="0" smtClean="0"/>
          </a:p>
          <a:p>
            <a:r>
              <a:rPr lang="ru-RU" dirty="0" smtClean="0"/>
              <a:t>СПИСОК  ЛИТЕРАТУРЫ</a:t>
            </a:r>
            <a:r>
              <a:rPr lang="ru-RU" dirty="0" smtClean="0"/>
              <a:t>……………………………………..……………….</a:t>
            </a:r>
            <a:endParaRPr lang="ru-RU" dirty="0" smtClean="0"/>
          </a:p>
          <a:p>
            <a:r>
              <a:rPr lang="ru-RU" dirty="0" smtClean="0"/>
              <a:t>ПРИЛОЖЕНИЯ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Бизнес-план горнолыжного </a:t>
            </a:r>
            <a:r>
              <a:rPr lang="ru-RU" dirty="0" smtClean="0"/>
              <a:t>курорта </a:t>
            </a:r>
            <a:r>
              <a:rPr lang="en-US" dirty="0" smtClean="0"/>
              <a:t>“</a:t>
            </a:r>
            <a:r>
              <a:rPr lang="en-GB" dirty="0" smtClean="0"/>
              <a:t>Winter Tale”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745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23726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СОБСТВЕННЫЕ СРЕДСТВА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на начало</a:t>
                      </a:r>
                    </a:p>
                    <a:p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реализации проекта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Собственные средства,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140650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Заемные и привлеченные средства, всего 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126350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Предполагаемая государственная поддержка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290000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Финансовый план горнолыжного курорта </a:t>
            </a:r>
            <a:r>
              <a:rPr lang="en-US" dirty="0" smtClean="0"/>
              <a:t>“</a:t>
            </a:r>
            <a:r>
              <a:rPr lang="en-GB" dirty="0" smtClean="0"/>
              <a:t>Winter Tale”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052736"/>
          <a:ext cx="8229600" cy="568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1-й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2-й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3-й год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Валовая прибыль (оказания услуг или выполнения работ)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302668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320660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350700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 на добавленную стоимость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48426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51305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56112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Доход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254241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26935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294588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Эксплуатационные издержки,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86770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Прибыль до уплаты налогов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167471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181835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192588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 на прибыль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40193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43640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46221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Чистая прибыль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127277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138194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146366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0" dirty="0" smtClean="0"/>
              <a:t>ПЛАН ДОХОДОВ И РАСХОДОВ на </a:t>
            </a:r>
            <a:r>
              <a:rPr lang="ru-RU" sz="2000" b="0" dirty="0" smtClean="0"/>
              <a:t>2013-2015гг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481</Words>
  <Application>Microsoft Office PowerPoint</Application>
  <PresentationFormat>Экран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   Горнолыжный курорт     “Winter Tale”</vt:lpstr>
      <vt:lpstr>Расположение</vt:lpstr>
      <vt:lpstr>Основные характеристики</vt:lpstr>
      <vt:lpstr>Все для катания</vt:lpstr>
      <vt:lpstr>Размещение:</vt:lpstr>
      <vt:lpstr>Преимущества курорта  “Winter Tale”</vt:lpstr>
      <vt:lpstr>Бизнес-план горнолыжного курорта “Winter Tale” </vt:lpstr>
      <vt:lpstr>Финансовый план горнолыжного курорта “Winter Tale”</vt:lpstr>
      <vt:lpstr>ПЛАН ДОХОДОВ И РАСХОДОВ на 2013-2015гг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Горнолыжный курорт     “Winter Tale”</dc:title>
  <dc:creator>ВасилилевС</dc:creator>
  <cp:lastModifiedBy>ВасилилевС</cp:lastModifiedBy>
  <cp:revision>9</cp:revision>
  <dcterms:created xsi:type="dcterms:W3CDTF">2013-03-18T14:27:11Z</dcterms:created>
  <dcterms:modified xsi:type="dcterms:W3CDTF">2013-03-18T15:48:34Z</dcterms:modified>
</cp:coreProperties>
</file>