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0" r:id="rId2"/>
    <p:sldId id="257" r:id="rId3"/>
    <p:sldId id="267" r:id="rId4"/>
    <p:sldId id="259" r:id="rId5"/>
    <p:sldId id="262" r:id="rId6"/>
    <p:sldId id="268" r:id="rId7"/>
    <p:sldId id="277" r:id="rId8"/>
    <p:sldId id="278" r:id="rId9"/>
    <p:sldId id="284" r:id="rId10"/>
    <p:sldId id="263" r:id="rId11"/>
    <p:sldId id="265" r:id="rId12"/>
    <p:sldId id="273" r:id="rId13"/>
    <p:sldId id="274" r:id="rId14"/>
    <p:sldId id="275" r:id="rId15"/>
    <p:sldId id="26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94230C"/>
    <a:srgbClr val="CC0000"/>
    <a:srgbClr val="660033"/>
    <a:srgbClr val="346C65"/>
    <a:srgbClr val="6D831D"/>
    <a:srgbClr val="170E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6AA8C-8594-4C67-B088-A65154BC0C53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748B8-40C0-4736-928C-6653C7D289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2F94D-E1A2-48F2-87A9-606C4AEBF8FF}" type="slidenum">
              <a:rPr lang="ru-RU"/>
              <a:pPr/>
              <a:t>7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dirty="0" smtClean="0">
                <a:latin typeface="Times New Roman" pitchFamily="18" charset="0"/>
              </a:rPr>
              <a:t>   УУД - это система действий учащегося, обеспечивающая  культурную идентичность, социальную компетентность, </a:t>
            </a:r>
          </a:p>
          <a:p>
            <a:pPr eaLnBrk="1" hangingPunct="1"/>
            <a:r>
              <a:rPr lang="ru-RU" sz="1400" dirty="0" smtClean="0">
                <a:latin typeface="Times New Roman" pitchFamily="18" charset="0"/>
              </a:rPr>
              <a:t>толерантность, способность к самостоятельному усвоению новых знаний и умений, включая организацию самостоятельной учебной деятельности.</a:t>
            </a:r>
          </a:p>
          <a:p>
            <a:pPr eaLnBrk="1" hangingPunct="1"/>
            <a:r>
              <a:rPr lang="ru-RU" sz="1400" dirty="0" smtClean="0">
                <a:latin typeface="Times New Roman" pitchFamily="18" charset="0"/>
              </a:rPr>
              <a:t>   Авторы стандартов второго поколения рассматривают УУД как обеспечение возможностей учащегося самостоятельно действовать при получении образования. </a:t>
            </a:r>
          </a:p>
          <a:p>
            <a:endParaRPr lang="ru-RU" sz="1400" dirty="0" smtClean="0"/>
          </a:p>
          <a:p>
            <a:pPr eaLnBrk="1" hangingPunct="1"/>
            <a:endParaRPr lang="ru-RU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20CAB-5436-4857-BB5D-D08B6357FEBD}" type="slidenum">
              <a:rPr lang="ru-RU"/>
              <a:pPr/>
              <a:t>8</a:t>
            </a:fld>
            <a:endParaRPr lang="ru-RU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r>
              <a:rPr lang="ru-RU" smtClean="0"/>
              <a:t>   </a:t>
            </a:r>
            <a:r>
              <a:rPr lang="ru-RU" sz="1400" smtClean="0">
                <a:latin typeface="Times New Roman" pitchFamily="18" charset="0"/>
              </a:rPr>
              <a:t>Функция универсальных учебных действий – обеспечить ключевую компетенцию учащегося – умение учиться, т.е. учить себя, а также применение полученных в школе знаний в жизни.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ru-RU" sz="1400" smtClean="0">
                <a:latin typeface="Times New Roman" pitchFamily="18" charset="0"/>
              </a:rPr>
              <a:t>Что дают универсальные учебные действия?</a:t>
            </a:r>
          </a:p>
          <a:p>
            <a:pPr marL="685800" lvl="1" indent="-228600" eaLnBrk="1" hangingPunct="1">
              <a:lnSpc>
                <a:spcPct val="90000"/>
              </a:lnSpc>
              <a:buFontTx/>
              <a:buChar char="•"/>
            </a:pPr>
            <a:r>
              <a:rPr lang="ru-RU" sz="1400" smtClean="0">
                <a:latin typeface="Times New Roman" pitchFamily="18" charset="0"/>
              </a:rPr>
              <a:t>обеспечивают учащемуся возможность самостоятельно осуществлять деятельность учения, 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результаты;</a:t>
            </a:r>
          </a:p>
          <a:p>
            <a:pPr marL="685800" lvl="1" indent="-228600" eaLnBrk="1" hangingPunct="1">
              <a:lnSpc>
                <a:spcPct val="90000"/>
              </a:lnSpc>
              <a:buFontTx/>
              <a:buChar char="•"/>
            </a:pPr>
            <a:r>
              <a:rPr lang="ru-RU" sz="1400" smtClean="0">
                <a:latin typeface="Times New Roman" pitchFamily="18" charset="0"/>
              </a:rPr>
              <a:t>создают условия развития личности и ее самореализации на основе «умения учиться» и сотрудничать со взрослыми и сверстниками. Умение учиться во взрослой жизни обеспечивает личности готовность к непрерывному образованию, высокую социальную и профессиональную мобильность; </a:t>
            </a:r>
          </a:p>
          <a:p>
            <a:pPr marL="685800" lvl="1" indent="-228600" eaLnBrk="1" hangingPunct="1">
              <a:lnSpc>
                <a:spcPct val="90000"/>
              </a:lnSpc>
              <a:buFontTx/>
              <a:buChar char="•"/>
            </a:pPr>
            <a:r>
              <a:rPr lang="ru-RU" sz="1400" smtClean="0">
                <a:latin typeface="Times New Roman" pitchFamily="18" charset="0"/>
              </a:rPr>
              <a:t>обеспечивают успешное усвоение знаний, умений и навыков, формирование картины мира, компетентностей в любой предметной области познания.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400" smtClean="0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748B8-40C0-4736-928C-6653C7D289D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23C2-746E-4F1C-BB94-5EC751AECD05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CBF0-993D-4E1C-82C2-5C4AC53A8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95F60-67F8-4DBF-956E-C7355DFCD9F8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FE37-4BB5-4837-9949-CC1FC589D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9F47E-412D-410B-B11A-81B17FD8EEA5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19907-85E2-4444-AC23-193737CEE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760D2-4BF4-4FA8-BC9A-1ADBF049AE94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A08F8-6CED-4383-A758-E68C227BE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2E071-EECB-4ABA-89B4-AE74E2A1456B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219D8-68D3-4FF2-9F67-4AA925489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B932-0835-44A0-A87E-C8743F00CB69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D067B-E40F-4641-B1AA-875133955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085A-25B9-42A0-A084-FB48DD4076D7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02C51-312F-410B-A6FE-8D511BCE7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AF2CE-91A2-4B93-82FD-B246265B0AEE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AF7B4-E6F1-4EE0-85A3-5997CB67B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4AC9D-D52B-409C-94F8-6542BC392DB6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1DAA-0B35-4E02-A373-7B28FE12A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D0EB-91D8-4DA5-8DC5-71B015024374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FED1-A4C8-4BD0-B64D-24DD6379C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E3489-DC80-4851-8EBF-6704E9AF4590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BF46E-AF4F-475B-A33E-F37AB96BE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E4B91A-9D7D-4CAE-8354-C40070234628}" type="datetimeFigureOut">
              <a:rPr lang="ru-RU"/>
              <a:pPr>
                <a:defRPr/>
              </a:pPr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0DEDD1-F482-4972-A821-CB33C10B5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estival.1september.ru/articles/595419/" TargetMode="External"/><Relationship Id="rId5" Type="http://schemas.openxmlformats.org/officeDocument/2006/relationships/hyperlink" Target="http://www.openclass.ru/node/230608" TargetMode="External"/><Relationship Id="rId4" Type="http://schemas.openxmlformats.org/officeDocument/2006/relationships/hyperlink" Target="http://chel-siao.narod.ru/FGOS/dejatelnostny_podhod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57688" y="3857625"/>
            <a:ext cx="421481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827584" y="2060848"/>
            <a:ext cx="74295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Системно-деятельностный подход к обучению учащихся на уроках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иностранного языка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82389211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571500" y="-18856"/>
            <a:ext cx="807243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Позиционирование </a:t>
            </a:r>
            <a:r>
              <a:rPr lang="ru-RU" sz="2400" b="1" dirty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учителя</a:t>
            </a:r>
            <a:endParaRPr lang="ru-RU" sz="1200" b="1" dirty="0">
              <a:solidFill>
                <a:srgbClr val="00206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ru-RU" dirty="0">
              <a:solidFill>
                <a:srgbClr val="660033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 i="1" u="sng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Учитель-профессионал</a:t>
            </a:r>
            <a:endParaRPr lang="ru-RU" sz="2400" b="1" i="1" u="sng" dirty="0">
              <a:solidFill>
                <a:srgbClr val="00206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660033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демонстрирует культурные образцы действий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 инициирует пробные действия детей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 консультирует, корректирует действия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 ищет способы включить в работу каждого  </a:t>
            </a:r>
          </a:p>
          <a:p>
            <a:pPr algn="just" eaLnBrk="0" hangingPunct="0"/>
            <a:endParaRPr lang="ru-RU" dirty="0">
              <a:solidFill>
                <a:srgbClr val="660033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 i="1" u="sng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Учитель - воспитатель</a:t>
            </a:r>
            <a:endParaRPr lang="ru-RU" sz="2400" b="1" i="1" u="sng" dirty="0">
              <a:solidFill>
                <a:srgbClr val="00206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660033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создает условия для приобретения детьми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жизненного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опыта (общения, выбора, ответственного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поведения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, </a:t>
            </a:r>
            <a:r>
              <a:rPr lang="ru-RU" sz="2200" dirty="0" err="1" smtClean="0">
                <a:solidFill>
                  <a:srgbClr val="660033"/>
                </a:solidFill>
                <a:latin typeface="Constantia" pitchFamily="18" charset="0"/>
              </a:rPr>
              <a:t>саморегуляции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), самостоятельной выработки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жизненных ценностей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 “</a:t>
            </a:r>
            <a:r>
              <a:rPr lang="ru-RU" sz="2200" dirty="0" err="1">
                <a:solidFill>
                  <a:srgbClr val="660033"/>
                </a:solidFill>
                <a:latin typeface="Constantia" pitchFamily="18" charset="0"/>
              </a:rPr>
              <a:t>со-участник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”, “третейский судья”</a:t>
            </a:r>
          </a:p>
          <a:p>
            <a:pPr algn="just" eaLnBrk="0" hangingPunct="0"/>
            <a:endParaRPr lang="ru-RU" b="1" dirty="0">
              <a:solidFill>
                <a:srgbClr val="660033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 i="1" u="sng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Учитель - психолог</a:t>
            </a:r>
            <a:endParaRPr lang="ru-RU" sz="2400" b="1" i="1" u="sng" dirty="0">
              <a:solidFill>
                <a:srgbClr val="00206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dirty="0">
                <a:solidFill>
                  <a:srgbClr val="660033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оказывает адресную помощь ребенку: не избавляя от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проблемной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ситуации, но помогая ее преодолевать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611560" y="1044029"/>
            <a:ext cx="8001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Структура урока </a:t>
            </a:r>
            <a:endParaRPr lang="ru-RU" sz="2400" b="1" i="1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в</a:t>
            </a:r>
            <a:r>
              <a:rPr lang="ru-RU" sz="24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  </a:t>
            </a:r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рамках</a:t>
            </a:r>
          </a:p>
          <a:p>
            <a:pPr algn="ctr"/>
            <a:r>
              <a:rPr lang="ru-RU" sz="24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    системно- деятельностного подхода</a:t>
            </a:r>
            <a:endParaRPr lang="ru-RU" sz="1200" b="1" i="1" dirty="0">
              <a:solidFill>
                <a:srgbClr val="002060"/>
              </a:solidFill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Мотивация к учебной деятельности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Актуализация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и фиксирование индивидуального затруднения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Построение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проекта выхода из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затруднения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Первичное закрепление с проговариванием во внешней речи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Самостоятельная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работа с самопроверкой по эталону. Самоанализ и самоконтроль</a:t>
            </a:r>
          </a:p>
          <a:p>
            <a:pPr algn="just" eaLnBrk="0" hangingPunct="0"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660033"/>
                </a:solidFill>
                <a:latin typeface="Constantia" pitchFamily="18" charset="0"/>
              </a:rPr>
              <a:t>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Включение нового знания в систему знаний и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повторение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 eaLnBrk="0" hangingPunct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Рефлексия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деятельности (итог урока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).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95536" y="47667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Основные типы заданий, реализующих системно – деятельностный  подход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2060848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эвристические</a:t>
            </a: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 интегративные</a:t>
            </a: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 интерактивные</a:t>
            </a: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 эмоционально-смысловые</a:t>
            </a: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 комплексные</a:t>
            </a: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 многопозиционные</a:t>
            </a: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 многоуровневые</a:t>
            </a:r>
          </a:p>
          <a:p>
            <a:pPr algn="just" eaLnBrk="0" hangingPunct="0">
              <a:buFont typeface="Wingdings" pitchFamily="2" charset="2"/>
              <a:buChar char="ü"/>
              <a:defRPr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 </a:t>
            </a:r>
            <a:r>
              <a:rPr lang="ru-RU" sz="2200" dirty="0" err="1" smtClean="0">
                <a:solidFill>
                  <a:srgbClr val="660033"/>
                </a:solidFill>
                <a:latin typeface="Constantia" pitchFamily="18" charset="0"/>
              </a:rPr>
              <a:t>разноуровневые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933401"/>
            <a:ext cx="8172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Эвристическое задание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- учебное задание, имеющее целью создание учеником личного образовательного продукта с использованием эвристических способов и форм деятельности (А.В.Хуторской).</a:t>
            </a:r>
            <a:b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</a:b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Главный признак эвристического задания – его открытость, т.е. отсутствие заранее известного результата его выполнения. </a:t>
            </a:r>
          </a:p>
          <a:p>
            <a:pPr eaLnBrk="0" hangingPunct="0">
              <a:defRPr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Другой признак эвристического задания – опора на творческий потенциал ученика, обеспечение развития его творческих (эвристических) способностей.</a:t>
            </a:r>
            <a:b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</a:b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7 класс</a:t>
            </a:r>
          </a:p>
          <a:p>
            <a:pPr marL="0" marR="0" lvl="0" indent="0" algn="just" defTabSz="914400" eaLnBrk="0" latinLnBrk="0" hangingPunct="0">
              <a:lnSpc>
                <a:spcPct val="100000"/>
              </a:lnSpc>
              <a:buClrTx/>
              <a:buSzTx/>
              <a:tabLst/>
              <a:defRPr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Зачем нужен иностранный язык человеку, более или менее понятно. Но вот зачем английский может понадобиться животному? Это вам и предстоит выяснить. Представьте, что вы какое-нибудь животное. Можно даже походить на четвереньках и помяукать (чирикать, шипеть…). А потом подумать, зачем мне (животному) английский язык. И записать (естественно, как человек) все мысли.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19672" y="1088450"/>
            <a:ext cx="63722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/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Интегративные задания - </a:t>
            </a:r>
            <a:r>
              <a:rPr lang="ru-RU" sz="1200" dirty="0" smtClean="0">
                <a:solidFill>
                  <a:srgbClr val="660033"/>
                </a:solidFill>
                <a:latin typeface="Constantia" pitchFamily="18" charset="0"/>
              </a:rPr>
              <a:t>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это задания, объединяющие в себе задания одновременно по нескольким дисциплинам при изучении одного понятия.</a:t>
            </a:r>
            <a:r>
              <a:rPr lang="ru-RU" sz="2400" dirty="0" smtClean="0"/>
              <a:t> </a:t>
            </a:r>
          </a:p>
          <a:p>
            <a:pPr lvl="0" indent="450850" algn="just"/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Как пример объединения учебного материала по английскому языку и литературе можно привести серии интегрированных уроков английского языка и литературы по темам: «Жизнь и творчество  В. Шекспира», «Джордж Гордон Байрон – поэт и человек», «А. С. Пушкин  – достояние мировой культуры». 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42938" y="1928813"/>
            <a:ext cx="8072437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  <a:p>
            <a:pPr algn="just" eaLnBrk="0" hangingPunct="0">
              <a:buFontTx/>
              <a:buAutoNum type="arabicPeriod"/>
            </a:pPr>
            <a:r>
              <a:rPr lang="ru-RU" sz="1600">
                <a:solidFill>
                  <a:srgbClr val="660033"/>
                </a:solidFill>
                <a:latin typeface="Constantia" pitchFamily="18" charset="0"/>
                <a:cs typeface="Times New Roman" pitchFamily="18" charset="0"/>
              </a:rPr>
              <a:t>Асмолов А.Г., Володарская И.А., Салмина Н.Г., Бурменская Г.В., Карабанова О.А. Культурно-историческая системно-деятельностная парадигма проектирования стандартов школьного образования // Вопросы психологии. – 2007.- №4.</a:t>
            </a:r>
            <a:endParaRPr lang="ru-RU" sz="1600">
              <a:solidFill>
                <a:srgbClr val="660033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AutoNum type="arabicPeriod"/>
            </a:pPr>
            <a:r>
              <a:rPr lang="ru-RU" sz="1600">
                <a:solidFill>
                  <a:srgbClr val="660033"/>
                </a:solidFill>
                <a:latin typeface="Constantia" pitchFamily="18" charset="0"/>
                <a:cs typeface="Times New Roman" pitchFamily="18" charset="0"/>
              </a:rPr>
              <a:t>Деятельность: теории, методология, проблемы, М., 1990.</a:t>
            </a:r>
            <a:endParaRPr lang="ru-RU" sz="1600">
              <a:solidFill>
                <a:srgbClr val="660033"/>
              </a:solidFill>
              <a:latin typeface="Constantia" pitchFamily="18" charset="0"/>
            </a:endParaRPr>
          </a:p>
          <a:p>
            <a:pPr algn="just" eaLnBrk="0" hangingPunct="0">
              <a:buFontTx/>
              <a:buAutoNum type="arabicPeriod"/>
            </a:pPr>
            <a:r>
              <a:rPr lang="ru-RU" sz="1600">
                <a:solidFill>
                  <a:srgbClr val="660033"/>
                </a:solidFill>
                <a:latin typeface="Constantia" pitchFamily="18" charset="0"/>
                <a:cs typeface="Times New Roman" pitchFamily="18" charset="0"/>
              </a:rPr>
              <a:t>Кондаков, А.М. О Федеральном государственном образовательном стандарте общего образования: доклад Российской академии образования / Под ред. А.М.Кондакова, А.А.Кузнецова // Педагогика. – 2008.- №10.</a:t>
            </a:r>
          </a:p>
          <a:p>
            <a:pPr algn="just" eaLnBrk="0" hangingPunct="0">
              <a:buFontTx/>
              <a:buAutoNum type="arabicPeriod"/>
            </a:pPr>
            <a:endParaRPr lang="ru-RU" sz="1100">
              <a:solidFill>
                <a:srgbClr val="660033"/>
              </a:solidFill>
              <a:latin typeface="Constantia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2000250" y="1000125"/>
            <a:ext cx="6215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u="sng">
                <a:solidFill>
                  <a:srgbClr val="002060"/>
                </a:solidFill>
                <a:latin typeface="Constantia" pitchFamily="18" charset="0"/>
              </a:rPr>
              <a:t>Использованная литература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14375" y="4000500"/>
            <a:ext cx="8429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1400">
                <a:solidFill>
                  <a:srgbClr val="660033"/>
                </a:solidFill>
                <a:cs typeface="Times New Roman" pitchFamily="18" charset="0"/>
                <a:hlinkClick r:id="rId3"/>
              </a:rPr>
              <a:t>4. http://standart.edu.ru/</a:t>
            </a:r>
            <a:endParaRPr lang="ru-RU" sz="900">
              <a:solidFill>
                <a:srgbClr val="660033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400">
                <a:solidFill>
                  <a:srgbClr val="660033"/>
                </a:solidFill>
                <a:cs typeface="Times New Roman" pitchFamily="18" charset="0"/>
                <a:hlinkClick r:id="rId4"/>
              </a:rPr>
              <a:t>5. http://chel-siao.narod.ru/FGOS/dejatelnostny_podhod.pdf</a:t>
            </a:r>
            <a:endParaRPr lang="ru-RU" sz="900">
              <a:solidFill>
                <a:srgbClr val="660033"/>
              </a:solidFill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400">
                <a:solidFill>
                  <a:srgbClr val="660033"/>
                </a:solidFill>
                <a:cs typeface="Times New Roman" pitchFamily="18" charset="0"/>
                <a:hlinkClick r:id="rId5"/>
              </a:rPr>
              <a:t>6. http://www.openclass.ru/node/230608</a:t>
            </a:r>
            <a:endParaRPr lang="ru-RU" sz="1400">
              <a:solidFill>
                <a:srgbClr val="660033"/>
              </a:solidFill>
              <a:cs typeface="Times New Roman" pitchFamily="18" charset="0"/>
              <a:hlinkClick r:id="rId6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400">
                <a:solidFill>
                  <a:srgbClr val="660033"/>
                </a:solidFill>
                <a:cs typeface="Times New Roman" pitchFamily="18" charset="0"/>
                <a:hlinkClick r:id="rId6"/>
              </a:rPr>
              <a:t>7 .http://festival.1september.ru/articles/595419/</a:t>
            </a:r>
            <a:r>
              <a:rPr lang="ru-RU" sz="900">
                <a:solidFill>
                  <a:srgbClr val="660033"/>
                </a:solidFill>
              </a:rPr>
              <a:t> </a:t>
            </a:r>
            <a:endParaRPr lang="ru-RU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5286375" y="571500"/>
            <a:ext cx="3357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002060"/>
                </a:solidFill>
                <a:latin typeface="Calibri" pitchFamily="34" charset="0"/>
              </a:rPr>
              <a:t>«Великая цель образования  </a:t>
            </a:r>
          </a:p>
          <a:p>
            <a:pPr algn="ctr"/>
            <a:r>
              <a:rPr lang="ru-RU" b="1" i="1">
                <a:solidFill>
                  <a:srgbClr val="002060"/>
                </a:solidFill>
                <a:latin typeface="Calibri" pitchFamily="34" charset="0"/>
              </a:rPr>
              <a:t>это не знания, а действия» </a:t>
            </a:r>
          </a:p>
          <a:p>
            <a:pPr algn="ctr"/>
            <a:r>
              <a:rPr lang="ru-RU" b="1" i="1">
                <a:solidFill>
                  <a:srgbClr val="002060"/>
                </a:solidFill>
                <a:latin typeface="Calibri" pitchFamily="34" charset="0"/>
              </a:rPr>
              <a:t>                      Гербер Спенсер</a:t>
            </a:r>
          </a:p>
          <a:p>
            <a:endParaRPr lang="ru-RU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57188" y="3071813"/>
            <a:ext cx="778668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Перед нами ставятся задачи: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i="1" dirty="0">
                <a:solidFill>
                  <a:srgbClr val="660033"/>
                </a:solidFill>
                <a:latin typeface="Constantia" pitchFamily="18" charset="0"/>
              </a:rPr>
              <a:t>научить получать знания (учить учиться)</a:t>
            </a:r>
            <a:endParaRPr lang="ru-RU" sz="24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i="1" dirty="0">
                <a:solidFill>
                  <a:srgbClr val="660033"/>
                </a:solidFill>
                <a:latin typeface="Constantia" pitchFamily="18" charset="0"/>
              </a:rPr>
              <a:t>научить работать и зарабатывать (учение для труда)</a:t>
            </a:r>
            <a:endParaRPr lang="ru-RU" sz="24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i="1" dirty="0">
                <a:solidFill>
                  <a:srgbClr val="660033"/>
                </a:solidFill>
                <a:latin typeface="Constantia" pitchFamily="18" charset="0"/>
              </a:rPr>
              <a:t>научить жить (учение для бытия)</a:t>
            </a:r>
            <a:endParaRPr lang="ru-RU" sz="24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i="1" dirty="0">
                <a:solidFill>
                  <a:srgbClr val="660033"/>
                </a:solidFill>
                <a:latin typeface="Constantia" pitchFamily="18" charset="0"/>
              </a:rPr>
              <a:t>научить жить вместе (учение для совместной жизни)</a:t>
            </a:r>
            <a:endParaRPr lang="ru-RU" sz="2400" dirty="0">
              <a:solidFill>
                <a:srgbClr val="660033"/>
              </a:solidFill>
              <a:latin typeface="Constantia" pitchFamily="18" charset="0"/>
            </a:endParaRPr>
          </a:p>
          <a:p>
            <a:endParaRPr lang="ru-RU" sz="2400" dirty="0">
              <a:latin typeface="Calibri" pitchFamily="34" charset="0"/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357188" y="1500188"/>
            <a:ext cx="8143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srgbClr val="660033"/>
                </a:solidFill>
                <a:latin typeface="Constantia" pitchFamily="18" charset="0"/>
              </a:rPr>
              <a:t>Качество образования на современном  этапе понимается как уровень специфических, надпредметных умений, связанных с самоопределением и самореализацией личности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8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6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1560" y="177281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Актуальность реализации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системно-деятельностного   подхода </a:t>
            </a:r>
          </a:p>
          <a:p>
            <a:pPr algn="ctr"/>
            <a:r>
              <a:rPr lang="ru-RU" sz="2400" dirty="0" smtClean="0">
                <a:solidFill>
                  <a:srgbClr val="660033"/>
                </a:solidFill>
                <a:latin typeface="Constantia" pitchFamily="18" charset="0"/>
              </a:rPr>
              <a:t>в образовательном процессе состоит в том, что он способствует формированию ключевых компетенций, заложенных в новый  </a:t>
            </a:r>
          </a:p>
          <a:p>
            <a:pPr algn="ctr"/>
            <a:r>
              <a:rPr lang="ru-RU" sz="2400" dirty="0" smtClean="0">
                <a:solidFill>
                  <a:srgbClr val="660033"/>
                </a:solidFill>
                <a:latin typeface="Constantia" pitchFamily="18" charset="0"/>
              </a:rPr>
              <a:t>федеральный государственный стандарт.</a:t>
            </a:r>
            <a:endParaRPr lang="ru-RU" sz="2400" dirty="0">
              <a:solidFill>
                <a:srgbClr val="660033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51520" y="908720"/>
            <a:ext cx="871651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Системно-деятельностный подход предполагает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:</a:t>
            </a:r>
          </a:p>
          <a:p>
            <a:pPr algn="ctr"/>
            <a:endParaRPr lang="ru-RU" sz="2200" b="1" dirty="0">
              <a:solidFill>
                <a:srgbClr val="660033"/>
              </a:solidFill>
              <a:latin typeface="Constantia" pitchFamily="18" charset="0"/>
              <a:ea typeface="Batang" pitchFamily="18" charset="-127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воспитание и развитие качеств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личности;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переход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к стратегии социального проектирования и конструирования в  системе образования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ориентацию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     на   результаты  образования, где развитие личности составляет цель и  основной результат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образования;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признание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решающей роли содержания образования и способов  организации    образовательной деятельности и учебного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сотрудничества;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учет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индивидуальных возрастных, психологических и физиологических  особенностей обучающихся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 обеспечение     преемственности ; </a:t>
            </a:r>
            <a:endParaRPr lang="ru-RU" sz="2200" dirty="0" smtClean="0">
              <a:solidFill>
                <a:srgbClr val="660033"/>
              </a:solidFill>
              <a:latin typeface="Constant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разнообразие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индивидуальных образовательных траекторий.</a:t>
            </a:r>
          </a:p>
          <a:p>
            <a:pPr algn="just"/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 </a:t>
            </a:r>
          </a:p>
          <a:p>
            <a:endParaRPr lang="ru-RU" sz="2200" dirty="0">
              <a:latin typeface="Calibri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8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95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60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40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539552" y="781835"/>
            <a:ext cx="79928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Дидактические принципы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:</a:t>
            </a:r>
          </a:p>
          <a:p>
            <a:pPr algn="ctr"/>
            <a:endParaRPr lang="ru-RU" sz="2400" b="1" dirty="0">
              <a:solidFill>
                <a:srgbClr val="660033"/>
              </a:solidFill>
              <a:latin typeface="Constantia" pitchFamily="18" charset="0"/>
              <a:ea typeface="Batang" pitchFamily="18" charset="-127"/>
            </a:endParaRPr>
          </a:p>
          <a:p>
            <a:pPr algn="just" eaLnBrk="0" hangingPunct="0"/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1. 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Принцип деятельности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 заключается в том, что ученик,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получает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знания не в готовом виде, а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добывает 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их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сам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 eaLnBrk="0" hangingPunct="0"/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 2. 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Принцип непрерывности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 означает такую организацию обучения, когда результат деятельности на каждом предыдущем этапе обеспечивает начало следующего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этапа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  <a:p>
            <a:pPr algn="just" eaLnBrk="0" hangingPunct="0"/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 3. 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Принцип целостного представления о мире</a:t>
            </a:r>
            <a:r>
              <a:rPr lang="ru-RU" sz="2200" dirty="0">
                <a:solidFill>
                  <a:srgbClr val="660033"/>
                </a:solidFill>
                <a:latin typeface="Constantia" pitchFamily="18" charset="0"/>
              </a:rPr>
              <a:t> означает, что у ребенка должно быть сформировано обобщенное, целостное представление о мире (природе, обществе, о самом себе), о роли и месте науки в системе наук.</a:t>
            </a:r>
          </a:p>
          <a:p>
            <a:pPr algn="just" eaLnBrk="0" hangingPunct="0"/>
            <a:endParaRPr lang="ru-RU" sz="2000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 descr="82389211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836712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Дидактические принципы:</a:t>
            </a:r>
          </a:p>
          <a:p>
            <a:pPr algn="ctr" eaLnBrk="0" hangingPunct="0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  <a:p>
            <a:pPr eaLnBrk="0" hangingPunct="0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4. Принцип минимакса</a:t>
            </a:r>
            <a:r>
              <a:rPr lang="ru-RU" dirty="0" smtClean="0">
                <a:solidFill>
                  <a:srgbClr val="660033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заключается в том, что школа предлагает каждому обучающемуся содержание образования на максимальном уровне и обеспечивает его усвоение на уровне социально-безопасного минимума  </a:t>
            </a:r>
          </a:p>
          <a:p>
            <a:pPr eaLnBrk="0" hangingPunct="0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5.Принцип психологической комфортности 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предполагает снятие стрессообразующих факторов учебного процесса</a:t>
            </a:r>
          </a:p>
          <a:p>
            <a:pPr eaLnBrk="0" hangingPunct="0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6. Принцип вариативности</a:t>
            </a:r>
            <a:r>
              <a:rPr lang="ru-RU" dirty="0" smtClean="0">
                <a:solidFill>
                  <a:srgbClr val="660033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предполагает развитие у учащихся вариативного мышления</a:t>
            </a:r>
          </a:p>
          <a:p>
            <a:pPr eaLnBrk="0" hangingPunct="0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7. Принцип творчества</a:t>
            </a:r>
            <a:r>
              <a:rPr lang="ru-RU" dirty="0" smtClean="0">
                <a:solidFill>
                  <a:srgbClr val="660033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предполагает максимальную ориентацию на творческое начало в учебной деятельности школьников </a:t>
            </a:r>
            <a:endParaRPr lang="ru-RU" sz="2200" dirty="0">
              <a:solidFill>
                <a:srgbClr val="660033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" descr="82389211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0" y="2060575"/>
            <a:ext cx="4319588" cy="6007197"/>
            <a:chOff x="2842" y="1421"/>
            <a:chExt cx="2164" cy="2976"/>
          </a:xfrm>
        </p:grpSpPr>
        <p:sp>
          <p:nvSpPr>
            <p:cNvPr id="705546" name="AutoShape 10"/>
            <p:cNvSpPr>
              <a:spLocks noChangeArrowheads="1"/>
            </p:cNvSpPr>
            <p:nvPr/>
          </p:nvSpPr>
          <p:spPr bwMode="gray">
            <a:xfrm>
              <a:off x="2894" y="1747"/>
              <a:ext cx="2112" cy="1595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D8F4BE">
                    <a:gamma/>
                    <a:tint val="0"/>
                    <a:invGamma/>
                  </a:srgbClr>
                </a:gs>
                <a:gs pos="100000">
                  <a:srgbClr val="D8F4BE"/>
                </a:gs>
              </a:gsLst>
              <a:lin ang="2700000" scaled="1"/>
            </a:gradFill>
            <a:ln w="50800">
              <a:solidFill>
                <a:srgbClr val="44988C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latin typeface="Arial" pitchFamily="34" charset="0"/>
              </a:endParaRPr>
            </a:p>
          </p:txBody>
        </p:sp>
        <p:sp>
          <p:nvSpPr>
            <p:cNvPr id="5132" name="Text Box 11"/>
            <p:cNvSpPr txBox="1">
              <a:spLocks noChangeArrowheads="1"/>
            </p:cNvSpPr>
            <p:nvPr/>
          </p:nvSpPr>
          <p:spPr bwMode="gray">
            <a:xfrm>
              <a:off x="2878" y="1820"/>
              <a:ext cx="2090" cy="25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ru-RU" sz="2200" dirty="0" smtClean="0">
                  <a:solidFill>
                    <a:srgbClr val="660033"/>
                  </a:solidFill>
                  <a:latin typeface="Constantia" pitchFamily="18" charset="0"/>
                </a:rPr>
                <a:t>совокупность действий </a:t>
              </a:r>
            </a:p>
            <a:p>
              <a:pPr algn="r"/>
              <a:r>
                <a:rPr lang="ru-RU" sz="2200" dirty="0" smtClean="0">
                  <a:solidFill>
                    <a:srgbClr val="660033"/>
                  </a:solidFill>
                  <a:latin typeface="Constantia" pitchFamily="18" charset="0"/>
                </a:rPr>
                <a:t>учащегося, обеспечивающих социальную компетентность, способность к самостоятельному усвоению новых знаний и умений, включая организацию этого процесса, культурную идентичность и толерантность.</a:t>
              </a:r>
            </a:p>
            <a:p>
              <a:endParaRPr lang="ru-RU" sz="2400" b="1" dirty="0">
                <a:solidFill>
                  <a:srgbClr val="006666"/>
                </a:solidFill>
              </a:endParaRPr>
            </a:p>
            <a:p>
              <a:endParaRPr lang="ru-RU" sz="2400" b="1" dirty="0">
                <a:solidFill>
                  <a:srgbClr val="006666"/>
                </a:solidFill>
              </a:endParaRPr>
            </a:p>
            <a:p>
              <a:endParaRPr lang="ru-RU" sz="2400" b="1" dirty="0">
                <a:solidFill>
                  <a:srgbClr val="000000"/>
                </a:solidFill>
              </a:endParaRPr>
            </a:p>
            <a:p>
              <a:endParaRPr lang="ru-RU" sz="2400" b="1" dirty="0">
                <a:solidFill>
                  <a:srgbClr val="000000"/>
                </a:solidFill>
              </a:endParaRPr>
            </a:p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2842" y="1421"/>
              <a:ext cx="342" cy="867"/>
              <a:chOff x="2842" y="1421"/>
              <a:chExt cx="342" cy="867"/>
            </a:xfrm>
          </p:grpSpPr>
          <p:sp>
            <p:nvSpPr>
              <p:cNvPr id="705549" name="Freeform 13"/>
              <p:cNvSpPr>
                <a:spLocks/>
              </p:cNvSpPr>
              <p:nvPr/>
            </p:nvSpPr>
            <p:spPr bwMode="gray">
              <a:xfrm>
                <a:off x="2914" y="1421"/>
                <a:ext cx="153" cy="153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  <p:sp>
            <p:nvSpPr>
              <p:cNvPr id="705550" name="Freeform 14"/>
              <p:cNvSpPr>
                <a:spLocks/>
              </p:cNvSpPr>
              <p:nvPr/>
            </p:nvSpPr>
            <p:spPr bwMode="gray">
              <a:xfrm>
                <a:off x="2842" y="1600"/>
                <a:ext cx="342" cy="688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988C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</p:grp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50825" y="1989138"/>
            <a:ext cx="4197350" cy="3916362"/>
            <a:chOff x="672" y="1421"/>
            <a:chExt cx="2130" cy="1891"/>
          </a:xfrm>
        </p:grpSpPr>
        <p:sp>
          <p:nvSpPr>
            <p:cNvPr id="705539" name="AutoShape 3"/>
            <p:cNvSpPr>
              <a:spLocks noChangeArrowheads="1"/>
            </p:cNvSpPr>
            <p:nvPr/>
          </p:nvSpPr>
          <p:spPr bwMode="gray">
            <a:xfrm>
              <a:off x="672" y="1769"/>
              <a:ext cx="2112" cy="1543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latin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489" y="1421"/>
              <a:ext cx="313" cy="880"/>
              <a:chOff x="2489" y="1421"/>
              <a:chExt cx="313" cy="880"/>
            </a:xfrm>
          </p:grpSpPr>
          <p:sp>
            <p:nvSpPr>
              <p:cNvPr id="705541" name="Freeform 5"/>
              <p:cNvSpPr>
                <a:spLocks/>
              </p:cNvSpPr>
              <p:nvPr/>
            </p:nvSpPr>
            <p:spPr bwMode="gray">
              <a:xfrm>
                <a:off x="2572" y="1421"/>
                <a:ext cx="151" cy="153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  <p:sp>
            <p:nvSpPr>
              <p:cNvPr id="705542" name="Freeform 6"/>
              <p:cNvSpPr>
                <a:spLocks/>
              </p:cNvSpPr>
              <p:nvPr/>
            </p:nvSpPr>
            <p:spPr bwMode="gray">
              <a:xfrm>
                <a:off x="2489" y="1625"/>
                <a:ext cx="313" cy="676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</p:grpSp>
      </p:grpSp>
      <p:sp>
        <p:nvSpPr>
          <p:cNvPr id="5124" name="Text Box 8"/>
          <p:cNvSpPr txBox="1">
            <a:spLocks noChangeArrowheads="1"/>
          </p:cNvSpPr>
          <p:nvPr/>
        </p:nvSpPr>
        <p:spPr bwMode="gray">
          <a:xfrm>
            <a:off x="395288" y="2852738"/>
            <a:ext cx="3816350" cy="34470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3300"/>
                </a:solidFill>
              </a:rPr>
              <a:t>умение учиться</a:t>
            </a:r>
            <a:r>
              <a:rPr lang="ru-RU" sz="2000" b="1" dirty="0">
                <a:solidFill>
                  <a:srgbClr val="000066"/>
                </a:solidFill>
              </a:rPr>
              <a:t>,</a:t>
            </a:r>
            <a:r>
              <a:rPr lang="ru-RU" sz="2000" dirty="0">
                <a:solidFill>
                  <a:srgbClr val="000066"/>
                </a:solidFill>
              </a:rPr>
              <a:t> </a:t>
            </a:r>
            <a:r>
              <a:rPr lang="ru-RU" sz="2200" dirty="0" smtClean="0">
                <a:solidFill>
                  <a:srgbClr val="660033"/>
                </a:solidFill>
                <a:latin typeface="Constantia" pitchFamily="18" charset="0"/>
              </a:rPr>
              <a:t>т.·е. способность субъекта к саморазвитию и самосовершенствованию путём сознательного и активного присвоения нового социального опыта.</a:t>
            </a:r>
          </a:p>
          <a:p>
            <a:endParaRPr lang="ru-RU" sz="2400" b="1" dirty="0">
              <a:solidFill>
                <a:srgbClr val="000066"/>
              </a:solidFill>
            </a:endParaRPr>
          </a:p>
          <a:p>
            <a:endParaRPr lang="ru-RU" sz="2400" b="1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908720"/>
            <a:ext cx="2513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Понятие УУД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" descr="82389211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536" y="692696"/>
            <a:ext cx="3952875" cy="5256207"/>
            <a:chOff x="672" y="1462"/>
            <a:chExt cx="2119" cy="1850"/>
          </a:xfrm>
        </p:grpSpPr>
        <p:sp>
          <p:nvSpPr>
            <p:cNvPr id="703491" name="AutoShape 3"/>
            <p:cNvSpPr>
              <a:spLocks noChangeArrowheads="1"/>
            </p:cNvSpPr>
            <p:nvPr/>
          </p:nvSpPr>
          <p:spPr bwMode="gray">
            <a:xfrm>
              <a:off x="672" y="2114"/>
              <a:ext cx="2112" cy="1198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EBD3AD"/>
                </a:gs>
                <a:gs pos="100000">
                  <a:srgbClr val="EBD3AD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FF9933"/>
              </a:solidFill>
              <a:round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latin typeface="Arial" pitchFamily="34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70" y="1462"/>
              <a:ext cx="421" cy="650"/>
              <a:chOff x="2370" y="1462"/>
              <a:chExt cx="421" cy="650"/>
            </a:xfrm>
          </p:grpSpPr>
          <p:sp>
            <p:nvSpPr>
              <p:cNvPr id="703493" name="Freeform 5"/>
              <p:cNvSpPr>
                <a:spLocks/>
              </p:cNvSpPr>
              <p:nvPr/>
            </p:nvSpPr>
            <p:spPr bwMode="gray">
              <a:xfrm>
                <a:off x="2486" y="1462"/>
                <a:ext cx="154" cy="125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9933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  <p:sp>
            <p:nvSpPr>
              <p:cNvPr id="703494" name="Freeform 6"/>
              <p:cNvSpPr>
                <a:spLocks/>
              </p:cNvSpPr>
              <p:nvPr/>
            </p:nvSpPr>
            <p:spPr bwMode="gray">
              <a:xfrm>
                <a:off x="2370" y="1612"/>
                <a:ext cx="421" cy="500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9933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</p:grpSp>
      </p:grp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611560" y="2636912"/>
            <a:ext cx="359886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800" dirty="0">
                <a:solidFill>
                  <a:srgbClr val="000066"/>
                </a:solidFill>
              </a:rPr>
              <a:t>Обеспечение возможностей обучающегося самостоятельно осуществлять деятельность учения.</a:t>
            </a:r>
          </a:p>
          <a:p>
            <a:pPr marL="342900" indent="-342900">
              <a:buFontTx/>
              <a:buAutoNum type="arabicPeriod"/>
            </a:pPr>
            <a:r>
              <a:rPr lang="ru-RU" sz="1800" dirty="0">
                <a:solidFill>
                  <a:srgbClr val="000066"/>
                </a:solidFill>
              </a:rPr>
              <a:t> Ставить учебные цели.</a:t>
            </a:r>
          </a:p>
          <a:p>
            <a:pPr marL="342900" indent="-342900">
              <a:buFontTx/>
              <a:buAutoNum type="arabicPeriod"/>
            </a:pPr>
            <a:r>
              <a:rPr lang="ru-RU" sz="1800" dirty="0">
                <a:solidFill>
                  <a:srgbClr val="000066"/>
                </a:solidFill>
              </a:rPr>
              <a:t> Искать и использовать   необходимые средства и способы достижения целей.</a:t>
            </a:r>
          </a:p>
          <a:p>
            <a:pPr marL="342900" indent="-342900">
              <a:buFontTx/>
              <a:buAutoNum type="arabicPeriod"/>
            </a:pPr>
            <a:r>
              <a:rPr lang="ru-RU" sz="1800" dirty="0">
                <a:solidFill>
                  <a:srgbClr val="000066"/>
                </a:solidFill>
              </a:rPr>
              <a:t> Контролировать и оценивать процесс и результаты деятельности.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499320" y="836712"/>
            <a:ext cx="4392269" cy="6744916"/>
            <a:chOff x="2770" y="746"/>
            <a:chExt cx="2236" cy="3337"/>
          </a:xfrm>
        </p:grpSpPr>
        <p:sp>
          <p:nvSpPr>
            <p:cNvPr id="703498" name="AutoShape 10"/>
            <p:cNvSpPr>
              <a:spLocks noChangeArrowheads="1"/>
            </p:cNvSpPr>
            <p:nvPr/>
          </p:nvSpPr>
          <p:spPr bwMode="gray">
            <a:xfrm>
              <a:off x="2894" y="1623"/>
              <a:ext cx="2112" cy="1689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F2F3BB">
                    <a:gamma/>
                    <a:tint val="0"/>
                    <a:invGamma/>
                  </a:srgbClr>
                </a:gs>
                <a:gs pos="100000">
                  <a:srgbClr val="F2F3BB"/>
                </a:gs>
              </a:gsLst>
              <a:lin ang="2700000" scaled="1"/>
            </a:gradFill>
            <a:ln w="50800">
              <a:solidFill>
                <a:srgbClr val="DBA037"/>
              </a:solidFill>
              <a:round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sz="1800">
                <a:latin typeface="Arial" pitchFamily="34" charset="0"/>
              </a:endParaRPr>
            </a:p>
          </p:txBody>
        </p:sp>
        <p:sp>
          <p:nvSpPr>
            <p:cNvPr id="6152" name="Text Box 11"/>
            <p:cNvSpPr txBox="1">
              <a:spLocks noChangeArrowheads="1"/>
            </p:cNvSpPr>
            <p:nvPr/>
          </p:nvSpPr>
          <p:spPr bwMode="gray">
            <a:xfrm>
              <a:off x="2954" y="1708"/>
              <a:ext cx="1870" cy="23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buFontTx/>
                <a:buAutoNum type="arabicPeriod" startAt="5"/>
              </a:pPr>
              <a:r>
                <a:rPr lang="ru-RU" sz="1800" dirty="0">
                  <a:solidFill>
                    <a:srgbClr val="000066"/>
                  </a:solidFill>
                </a:rPr>
                <a:t>Создание условий для гармоничного развития личности и её самореализации на основе готовности к непрерывному образованию.</a:t>
              </a:r>
            </a:p>
            <a:p>
              <a:pPr marL="342900" indent="-342900">
                <a:buFontTx/>
                <a:buAutoNum type="arabicPeriod" startAt="5"/>
              </a:pPr>
              <a:r>
                <a:rPr lang="ru-RU" sz="1800" dirty="0">
                  <a:solidFill>
                    <a:srgbClr val="000066"/>
                  </a:solidFill>
                </a:rPr>
                <a:t>Обеспечение успешного усвоения знаний, формирования умений, навыков и компетентностей в любой предметной области.</a:t>
              </a:r>
              <a:endParaRPr lang="ru-RU" sz="1800" b="1" dirty="0">
                <a:solidFill>
                  <a:srgbClr val="000066"/>
                </a:solidFill>
              </a:endParaRPr>
            </a:p>
            <a:p>
              <a:pPr marL="342900" indent="-342900"/>
              <a:endParaRPr lang="ru-RU" sz="2400" b="1" dirty="0">
                <a:solidFill>
                  <a:srgbClr val="000066"/>
                </a:solidFill>
              </a:endParaRPr>
            </a:p>
            <a:p>
              <a:pPr marL="342900" indent="-342900"/>
              <a:endParaRPr lang="ru-RU" sz="2400" b="1" dirty="0">
                <a:solidFill>
                  <a:srgbClr val="000066"/>
                </a:solidFill>
              </a:endParaRPr>
            </a:p>
            <a:p>
              <a:pPr marL="342900" indent="-342900"/>
              <a:endParaRPr lang="ru-RU" sz="2400" b="1" dirty="0">
                <a:solidFill>
                  <a:srgbClr val="000000"/>
                </a:solidFill>
              </a:endParaRPr>
            </a:p>
            <a:p>
              <a:pPr marL="342900" indent="-342900"/>
              <a:endParaRPr lang="en-US" sz="1800" dirty="0">
                <a:solidFill>
                  <a:srgbClr val="000000"/>
                </a:solidFill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770" y="746"/>
              <a:ext cx="403" cy="927"/>
              <a:chOff x="2770" y="746"/>
              <a:chExt cx="403" cy="927"/>
            </a:xfrm>
          </p:grpSpPr>
          <p:sp>
            <p:nvSpPr>
              <p:cNvPr id="703501" name="Freeform 13"/>
              <p:cNvSpPr>
                <a:spLocks/>
              </p:cNvSpPr>
              <p:nvPr/>
            </p:nvSpPr>
            <p:spPr bwMode="gray">
              <a:xfrm>
                <a:off x="2880" y="746"/>
                <a:ext cx="147" cy="178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66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  <p:sp>
            <p:nvSpPr>
              <p:cNvPr id="703502" name="Freeform 14"/>
              <p:cNvSpPr>
                <a:spLocks/>
              </p:cNvSpPr>
              <p:nvPr/>
            </p:nvSpPr>
            <p:spPr bwMode="gray">
              <a:xfrm>
                <a:off x="2770" y="960"/>
                <a:ext cx="403" cy="713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66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 sz="1800">
                  <a:latin typeface="Arial" pitchFamily="34" charset="0"/>
                </a:endParaRPr>
              </a:p>
            </p:txBody>
          </p:sp>
        </p:grpSp>
      </p:grpSp>
      <p:sp>
        <p:nvSpPr>
          <p:cNvPr id="16" name="Прямоугольник 15"/>
          <p:cNvSpPr/>
          <p:nvPr/>
        </p:nvSpPr>
        <p:spPr>
          <a:xfrm>
            <a:off x="3058939" y="404664"/>
            <a:ext cx="2569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Функции УУД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" descr="82389211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6513" y="-1039813"/>
            <a:ext cx="32686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6513" y="-1039813"/>
            <a:ext cx="326866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6513" y="7667625"/>
            <a:ext cx="18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9159875" y="411163"/>
            <a:ext cx="180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endParaRPr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9159875" y="-288925"/>
            <a:ext cx="180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endParaRPr lang="ru-RU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404664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Формирование универсальных учебных действий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980728"/>
            <a:ext cx="5328592" cy="20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7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Личностные</a:t>
            </a:r>
          </a:p>
          <a:p>
            <a:pPr algn="just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самоопределение (внутренняя позиция школьника, </a:t>
            </a:r>
            <a:r>
              <a:rPr lang="ru-RU" dirty="0" err="1" smtClean="0">
                <a:solidFill>
                  <a:srgbClr val="660033"/>
                </a:solidFill>
                <a:latin typeface="Constantia" pitchFamily="18" charset="0"/>
              </a:rPr>
              <a:t>самоиндификация</a:t>
            </a: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, самоуважение и самооценка)</a:t>
            </a:r>
          </a:p>
          <a:p>
            <a:pPr algn="just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err="1" smtClean="0">
                <a:solidFill>
                  <a:srgbClr val="660033"/>
                </a:solidFill>
                <a:latin typeface="Constantia" pitchFamily="18" charset="0"/>
              </a:rPr>
              <a:t>смыслообразование</a:t>
            </a: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 (мотивация, границы собственного знания и «незнания»)</a:t>
            </a:r>
          </a:p>
          <a:p>
            <a:pPr algn="just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морально-этическая ориентация (</a:t>
            </a:r>
            <a:r>
              <a:rPr lang="ru-RU" dirty="0" err="1" smtClean="0">
                <a:solidFill>
                  <a:srgbClr val="660033"/>
                </a:solidFill>
                <a:latin typeface="Constantia" pitchFamily="18" charset="0"/>
              </a:rPr>
              <a:t>ориентация</a:t>
            </a: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 на выполнение моральных норм, способность к решению моральных проблем на основе </a:t>
            </a:r>
            <a:r>
              <a:rPr lang="ru-RU" dirty="0" err="1" smtClean="0">
                <a:solidFill>
                  <a:srgbClr val="660033"/>
                </a:solidFill>
                <a:latin typeface="Constantia" pitchFamily="18" charset="0"/>
              </a:rPr>
              <a:t>децентрации</a:t>
            </a: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, оценка своих поступков)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3068960"/>
            <a:ext cx="4572000" cy="2883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7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Познавательные</a:t>
            </a:r>
          </a:p>
          <a:p>
            <a:pPr marL="808038" lvl="1" indent="-28575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работа с информацией</a:t>
            </a:r>
          </a:p>
          <a:p>
            <a:pPr marL="808038" lvl="1" indent="-28575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работа с учебными моделями</a:t>
            </a:r>
          </a:p>
          <a:p>
            <a:pPr marL="808038" lvl="1" indent="-28575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использование </a:t>
            </a:r>
            <a:r>
              <a:rPr lang="ru-RU" dirty="0" err="1" smtClean="0">
                <a:solidFill>
                  <a:srgbClr val="660033"/>
                </a:solidFill>
                <a:latin typeface="Constantia" pitchFamily="18" charset="0"/>
              </a:rPr>
              <a:t>знако-символических</a:t>
            </a: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 средств, общих схем решения</a:t>
            </a:r>
          </a:p>
          <a:p>
            <a:pPr marL="808038" lvl="1" indent="-28575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выполнение логических операций</a:t>
            </a:r>
          </a:p>
          <a:p>
            <a:pPr marL="1143000" lvl="2" indent="-22860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сравнения,</a:t>
            </a:r>
          </a:p>
          <a:p>
            <a:pPr marL="1143000" lvl="2" indent="-22860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анализа,</a:t>
            </a:r>
          </a:p>
          <a:p>
            <a:pPr marL="1143000" lvl="2" indent="-22860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обобщения,</a:t>
            </a:r>
          </a:p>
          <a:p>
            <a:pPr marL="1143000" lvl="2" indent="-22860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классификации,</a:t>
            </a:r>
          </a:p>
          <a:p>
            <a:pPr marL="1143000" lvl="2" indent="-22860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установления аналогий</a:t>
            </a:r>
          </a:p>
          <a:p>
            <a:pPr marL="1143000" lvl="2" indent="-228600" algn="just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подведения под понятие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3068960"/>
            <a:ext cx="4283968" cy="132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 eaLnBrk="0" hangingPunct="0">
              <a:lnSpc>
                <a:spcPct val="7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Регулятивные</a:t>
            </a:r>
          </a:p>
          <a:p>
            <a:pPr marL="808038" lvl="1" indent="-28575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управление своей деятельностью</a:t>
            </a:r>
          </a:p>
          <a:p>
            <a:pPr marL="808038" lvl="1" indent="-28575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контроль и коррекция</a:t>
            </a:r>
          </a:p>
          <a:p>
            <a:pPr marL="808038" lvl="1" indent="-28575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инициативность и самостоятельность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932040" y="4653136"/>
            <a:ext cx="3923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 eaLnBrk="0" hangingPunct="0">
              <a:lnSpc>
                <a:spcPct val="7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Коммуникативные</a:t>
            </a:r>
          </a:p>
          <a:p>
            <a:pPr marL="808038" lvl="1" indent="-28575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речевая деятельность</a:t>
            </a:r>
          </a:p>
          <a:p>
            <a:pPr marL="808038" lvl="1" indent="-285750" eaLnBrk="0" hangingPunct="0">
              <a:lnSpc>
                <a:spcPct val="7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rgbClr val="660033"/>
                </a:solidFill>
                <a:latin typeface="Constantia" pitchFamily="18" charset="0"/>
              </a:rPr>
              <a:t>навыки сотрудничества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786</Words>
  <Application>Microsoft Office PowerPoint</Application>
  <PresentationFormat>Экран (4:3)</PresentationFormat>
  <Paragraphs>137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</cp:lastModifiedBy>
  <cp:revision>40</cp:revision>
  <dcterms:created xsi:type="dcterms:W3CDTF">2012-04-07T14:43:42Z</dcterms:created>
  <dcterms:modified xsi:type="dcterms:W3CDTF">2012-09-28T05:53:10Z</dcterms:modified>
</cp:coreProperties>
</file>