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76" r:id="rId18"/>
    <p:sldMasterId id="2147483888" r:id="rId19"/>
    <p:sldMasterId id="2147483900" r:id="rId20"/>
  </p:sldMasterIdLst>
  <p:sldIdLst>
    <p:sldId id="256" r:id="rId21"/>
    <p:sldId id="257" r:id="rId22"/>
    <p:sldId id="258" r:id="rId23"/>
    <p:sldId id="259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8" r:id="rId41"/>
    <p:sldId id="279" r:id="rId42"/>
    <p:sldId id="280" r:id="rId43"/>
    <p:sldId id="28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slide" Target="slides/slide23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7436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5487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294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7861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9008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218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23687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4080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22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43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536995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554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2270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726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6865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422176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9637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4342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8605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471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344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3105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4118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6850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4353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624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5489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2244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229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37277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2971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2938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7681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9467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5141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289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363149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772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8919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1246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0545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041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984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62374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47207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2555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186854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082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84587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040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12053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0304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49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9717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70692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24690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2765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3659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157445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898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76585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21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275111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96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6766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24236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82401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7497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1155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3435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65525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617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07248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33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75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8213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69721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7646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61320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46920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77896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349686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334253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80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25223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274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937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54773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183290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24143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42238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94033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9234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06652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38844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40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133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928244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958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50293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8827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5854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45440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43251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26469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92466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651457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1099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1479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013560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289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51456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82231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13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84805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51697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24674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302205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5655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96040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17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65734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199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3570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19726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439748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6620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34858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251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0322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0433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6863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620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668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413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981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211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646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8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900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2666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004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0161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029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417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762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2773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977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5140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917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00838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453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639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449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639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844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61786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00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8410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586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57532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0816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858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3481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2866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8551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96023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597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8260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20327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156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0271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397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15668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1971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057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1803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5342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4214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1853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022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9407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87420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4429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6620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2026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479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43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387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1081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0910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780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3420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88560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22451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02449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1465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4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8223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E7DEC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65542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50044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3062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31488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7398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3365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10428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1953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933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9CE750-E992-42E6-A10E-ADB692CF83EC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492A244-DA1F-4044-8DAC-18625EA43E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2286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8050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223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97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621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916103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630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094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1638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96493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370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8016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854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573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8469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5054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77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1549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6CE0-DCD2-4971-BE15-924FCCF3EFB0}" type="datetimeFigureOut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20.12.2013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477D59B-0E8D-4FE3-B71B-F39BFAF98E63}" type="slidenum">
              <a:rPr lang="ru-RU" smtClean="0">
                <a:solidFill>
                  <a:srgbClr val="4F271C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4F271C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38590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0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Проект «Наши истоки»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05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Ольга </a:t>
            </a:r>
            <a:r>
              <a:rPr lang="ru-RU" dirty="0" err="1" smtClean="0">
                <a:solidFill>
                  <a:srgbClr val="002060"/>
                </a:solidFill>
              </a:rPr>
              <a:t>Золина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D:\веснянка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 rot="5400000">
            <a:off x="1422068" y="1221082"/>
            <a:ext cx="6260144" cy="4389437"/>
          </a:xfrm>
          <a:prstGeom prst="rect">
            <a:avLst/>
          </a:prstGeom>
          <a:noFill/>
        </p:spPr>
      </p:pic>
      <p:pic>
        <p:nvPicPr>
          <p:cNvPr id="6" name="Picture 2" descr="D:\веснянка\сканирование0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4351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7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Кузнецова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429683" cy="6500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511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Кузнецова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1225723">
            <a:off x="5135032" y="449381"/>
            <a:ext cx="3643338" cy="5929330"/>
          </a:xfrm>
          <a:prstGeom prst="rect">
            <a:avLst/>
          </a:prstGeom>
          <a:noFill/>
        </p:spPr>
      </p:pic>
      <p:pic>
        <p:nvPicPr>
          <p:cNvPr id="4" name="Picture 3" descr="D:\Кузнецова\сканирование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72198">
            <a:off x="0" y="-1"/>
            <a:ext cx="4214810" cy="5936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8600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веснянка\сканирование0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1328108" y="-1328107"/>
            <a:ext cx="6857999" cy="9514215"/>
          </a:xfrm>
          <a:prstGeom prst="rect">
            <a:avLst/>
          </a:prstGeom>
          <a:noFill/>
        </p:spPr>
      </p:pic>
      <p:pic>
        <p:nvPicPr>
          <p:cNvPr id="3075" name="Picture 3" descr="D:\веснянка\сканирование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64409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08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Даша Алёшина</a:t>
            </a:r>
            <a:endParaRPr lang="ru-RU" dirty="0"/>
          </a:p>
        </p:txBody>
      </p:sp>
      <p:pic>
        <p:nvPicPr>
          <p:cNvPr id="1026" name="Picture 2" descr="D:\веснянка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 rot="5400000">
            <a:off x="-210355" y="1424777"/>
            <a:ext cx="4857785" cy="4437075"/>
          </a:xfrm>
          <a:prstGeom prst="rect">
            <a:avLst/>
          </a:prstGeom>
          <a:noFill/>
        </p:spPr>
      </p:pic>
      <p:pic>
        <p:nvPicPr>
          <p:cNvPr id="5" name="Picture 2" descr="D:\веснянка\сканирование0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270472" y="1788048"/>
            <a:ext cx="4375581" cy="5371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186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Лена Прокудина и Вика </a:t>
            </a:r>
            <a:r>
              <a:rPr lang="ru-RU" dirty="0" err="1" smtClean="0"/>
              <a:t>Пузырькова</a:t>
            </a:r>
            <a:endParaRPr lang="ru-RU" dirty="0"/>
          </a:p>
        </p:txBody>
      </p:sp>
      <p:pic>
        <p:nvPicPr>
          <p:cNvPr id="4098" name="Picture 2" descr="D:\веснянка\сканирование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142984"/>
            <a:ext cx="9234110" cy="5741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43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веснянка\сканирование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694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792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2000 году коллективу «Веснянка» присвоили звание  «народного».</a:t>
            </a:r>
          </a:p>
          <a:p>
            <a:r>
              <a:rPr lang="ru-RU" dirty="0" smtClean="0"/>
              <a:t>В 2006 году был создан детский народный коллектив «Ручеёк», в котором занимались учащиеся с 4класса.</a:t>
            </a:r>
          </a:p>
          <a:p>
            <a:r>
              <a:rPr lang="ru-RU" dirty="0" smtClean="0"/>
              <a:t>В 2008 году образуется новый ансамбль самых маленьких - «Капельки»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0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Кузнецова\сканирование00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42170" y="0"/>
            <a:ext cx="3401830" cy="4804792"/>
          </a:xfrm>
          <a:prstGeom prst="rect">
            <a:avLst/>
          </a:prstGeom>
          <a:noFill/>
        </p:spPr>
      </p:pic>
      <p:pic>
        <p:nvPicPr>
          <p:cNvPr id="2051" name="Picture 3" descr="F:\Кузнецова\сканирование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266049"/>
            <a:ext cx="3197325" cy="4591951"/>
          </a:xfrm>
          <a:prstGeom prst="rect">
            <a:avLst/>
          </a:prstGeom>
          <a:noFill/>
        </p:spPr>
      </p:pic>
      <p:pic>
        <p:nvPicPr>
          <p:cNvPr id="2052" name="Picture 4" descr="F:\Кузнецова\сканирование0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552124" cy="5023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893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Душа на месте, когда с песней »Веснянка» Вместе</a:t>
            </a:r>
            <a:endParaRPr lang="ru-RU" dirty="0"/>
          </a:p>
        </p:txBody>
      </p:sp>
      <p:pic>
        <p:nvPicPr>
          <p:cNvPr id="4" name="Picture 2" descr="D:\веснянка\сканирование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237591" y="1935163"/>
            <a:ext cx="6668818" cy="4389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50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atin typeface="Cambria" pitchFamily="18" charset="0"/>
              </a:rPr>
              <a:t>Цель: </a:t>
            </a:r>
            <a:r>
              <a:rPr lang="ru-RU" dirty="0" smtClean="0">
                <a:latin typeface="Cambria" pitchFamily="18" charset="0"/>
              </a:rPr>
              <a:t>Развитие образовательной и познавательной деятельности обучающихся.</a:t>
            </a:r>
          </a:p>
          <a:p>
            <a:r>
              <a:rPr lang="ru-RU" b="1" i="1" dirty="0" smtClean="0">
                <a:latin typeface="Cambria" pitchFamily="18" charset="0"/>
              </a:rPr>
              <a:t>Задачи: </a:t>
            </a:r>
          </a:p>
          <a:p>
            <a:r>
              <a:rPr lang="ru-RU" dirty="0" smtClean="0">
                <a:latin typeface="Cambria" pitchFamily="18" charset="0"/>
              </a:rPr>
              <a:t>	Развитие и популяция краеведения как формы патриотического, исторического и нравственного воспитания подрастающего поколения.</a:t>
            </a:r>
          </a:p>
          <a:p>
            <a:r>
              <a:rPr lang="ru-RU" dirty="0" smtClean="0">
                <a:latin typeface="Cambria" pitchFamily="18" charset="0"/>
              </a:rPr>
              <a:t>	Активизация работы по изучению родного края и людей его населяющих;</a:t>
            </a:r>
          </a:p>
          <a:p>
            <a:r>
              <a:rPr lang="ru-RU" dirty="0" smtClean="0">
                <a:latin typeface="Cambria" pitchFamily="18" charset="0"/>
              </a:rPr>
              <a:t>	Воспитание любви и бережного отношения к родному краю, его истории</a:t>
            </a:r>
          </a:p>
          <a:p>
            <a:endParaRPr lang="ru-RU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0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28660"/>
          </a:xfrm>
        </p:spPr>
        <p:txBody>
          <a:bodyPr/>
          <a:lstStyle/>
          <a:p>
            <a:pPr algn="ctr"/>
            <a:r>
              <a:rPr lang="ru-RU" dirty="0" smtClean="0"/>
              <a:t>Ручеёк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:\веснянка\сканирование00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22"/>
            <a:ext cx="9144000" cy="5429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95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D:\веснянка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17723"/>
          </a:xfrm>
          <a:prstGeom prst="rect">
            <a:avLst/>
          </a:prstGeom>
          <a:noFill/>
        </p:spPr>
      </p:pic>
      <p:pic>
        <p:nvPicPr>
          <p:cNvPr id="6148" name="Picture 4" descr="D:\веснянка\сканирование0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634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веснянка\сканирование0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4"/>
            <a:ext cx="8124852" cy="5750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79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Мечты сбудутся!!!</a:t>
            </a:r>
            <a:endParaRPr lang="ru-RU" dirty="0"/>
          </a:p>
        </p:txBody>
      </p:sp>
      <p:pic>
        <p:nvPicPr>
          <p:cNvPr id="4" name="Picture 2" descr="D:\веснянка\сканирование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071547"/>
            <a:ext cx="8429683" cy="5786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528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Песни в исполнении ансамбля «Ручеёк»:</a:t>
            </a:r>
            <a:br>
              <a:rPr lang="ru-RU" sz="4000" dirty="0" smtClean="0"/>
            </a:b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«Виноград в саду цветёт».</a:t>
            </a:r>
          </a:p>
          <a:p>
            <a:r>
              <a:rPr lang="ru-RU" dirty="0" smtClean="0"/>
              <a:t>2.Русские </a:t>
            </a:r>
            <a:r>
              <a:rPr lang="ru-RU" smtClean="0"/>
              <a:t>народные частушки.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Участники: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В конкурсе принимают участие учащиеся 1 – 11 классов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Сроки проведения:</a:t>
            </a:r>
          </a:p>
          <a:p>
            <a:pPr marL="0" indent="0">
              <a:buNone/>
            </a:pPr>
            <a:r>
              <a:rPr lang="ru-RU" dirty="0" smtClean="0">
                <a:latin typeface="Cambria Math" pitchFamily="18" charset="0"/>
                <a:ea typeface="Cambria Math" pitchFamily="18" charset="0"/>
              </a:rPr>
              <a:t>Конкурс проводится с 10 января   по 1 марта. 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Подведение итогов: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Лучшие работы будут заслушаны на заключительной Конференции 15 марта.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Лучших участников конференции наградят почётными грамотами и дипломами.</a:t>
            </a:r>
          </a:p>
          <a:p>
            <a:endParaRPr lang="ru-RU" dirty="0" smtClean="0">
              <a:latin typeface="Cambria Math" pitchFamily="18" charset="0"/>
              <a:ea typeface="Cambria Math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65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latin typeface="Cambria Math" pitchFamily="18" charset="0"/>
                <a:ea typeface="Cambria Math" pitchFamily="18" charset="0"/>
              </a:rPr>
              <a:t>Номинации.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1.	«Легенды нашего края»  (1 – 11 классы)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2.	«Адресная книга» - топонимика (происхождение названий) (5 – 11 классы)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3.	Выдающиеся люди нашего края (поэты, писатели, художники, умельцы и т.д.). (7 – 11 классы)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4.	Красная книга нашего района. (1 – 8 классы)</a:t>
            </a:r>
          </a:p>
          <a:p>
            <a:r>
              <a:rPr lang="ru-RU" dirty="0" smtClean="0">
                <a:latin typeface="Cambria Math" pitchFamily="18" charset="0"/>
                <a:ea typeface="Cambria Math" pitchFamily="18" charset="0"/>
              </a:rPr>
              <a:t>5.	Экспонат в музей. (1 – 11 классы)</a:t>
            </a:r>
          </a:p>
          <a:p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8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739741" y="3212369"/>
            <a:ext cx="7557376" cy="25928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764704"/>
            <a:ext cx="6900716" cy="532859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Конференция «Наши истоки».</a:t>
            </a:r>
            <a:endParaRPr lang="en-US" sz="6600" dirty="0" smtClean="0">
              <a:solidFill>
                <a:srgbClr val="C00000"/>
              </a:solidFill>
            </a:endParaRPr>
          </a:p>
          <a:p>
            <a:pPr algn="ctr"/>
            <a:r>
              <a:rPr lang="ru-RU" sz="6600" dirty="0" smtClean="0">
                <a:solidFill>
                  <a:srgbClr val="C00000"/>
                </a:solidFill>
              </a:rPr>
              <a:t>Выдающиеся люди </a:t>
            </a:r>
            <a:r>
              <a:rPr lang="ru-RU" sz="6600" dirty="0" err="1" smtClean="0">
                <a:solidFill>
                  <a:srgbClr val="C00000"/>
                </a:solidFill>
              </a:rPr>
              <a:t>Лысогории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78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Дети должны жить в мире красоты, игры, сказки, музыки, рисунка, фантазии, творчества.</a:t>
            </a:r>
          </a:p>
          <a:p>
            <a:r>
              <a:rPr lang="ru-RU" dirty="0" smtClean="0"/>
              <a:t>/В.А.Сухомлинский/</a:t>
            </a:r>
          </a:p>
        </p:txBody>
      </p:sp>
    </p:spTree>
    <p:extLst>
      <p:ext uri="{BB962C8B-B14F-4D97-AF65-F5344CB8AC3E}">
        <p14:creationId xmlns:p14="http://schemas.microsoft.com/office/powerpoint/2010/main" xmlns="" val="349545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Аринушкина</a:t>
            </a:r>
            <a:r>
              <a:rPr lang="ru-RU" dirty="0" smtClean="0"/>
              <a:t> Наталья Алексеевна</a:t>
            </a:r>
            <a:br>
              <a:rPr lang="ru-RU" dirty="0" smtClean="0"/>
            </a:br>
            <a:r>
              <a:rPr lang="ru-RU" dirty="0" smtClean="0"/>
              <a:t>и её «капельки»</a:t>
            </a:r>
            <a:endParaRPr lang="ru-RU" dirty="0"/>
          </a:p>
        </p:txBody>
      </p:sp>
      <p:pic>
        <p:nvPicPr>
          <p:cNvPr id="4" name="Picture 4" descr="D:\веснянка\сканирование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252278"/>
            <a:ext cx="8215370" cy="5455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720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как всё начиналось…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1979г.- окончание </a:t>
            </a:r>
            <a:r>
              <a:rPr lang="ru-RU" dirty="0" err="1" smtClean="0"/>
              <a:t>Марксовского</a:t>
            </a:r>
            <a:r>
              <a:rPr lang="ru-RU" dirty="0" smtClean="0"/>
              <a:t> музыкального училища, хорового дирижёрского  отделения.</a:t>
            </a:r>
          </a:p>
          <a:p>
            <a:r>
              <a:rPr lang="ru-RU" dirty="0" smtClean="0"/>
              <a:t>1983г.- ДШИ и кружок «Веснянка» при ДК.</a:t>
            </a:r>
          </a:p>
          <a:p>
            <a:r>
              <a:rPr lang="ru-RU" dirty="0" smtClean="0"/>
              <a:t>1995г.- Школа искусств при ДК.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5432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4214810" cy="535785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Первый коллектив «Веснянки» состоял из 7 человек.</a:t>
            </a:r>
            <a:br>
              <a:rPr lang="ru-RU" sz="4000" dirty="0" smtClean="0"/>
            </a:br>
            <a:r>
              <a:rPr lang="ru-RU" sz="4000" dirty="0" smtClean="0"/>
              <a:t>Среди «пионеров» была и Ольга </a:t>
            </a:r>
            <a:r>
              <a:rPr lang="ru-RU" sz="4000" dirty="0" err="1" smtClean="0"/>
              <a:t>Золина</a:t>
            </a:r>
            <a:r>
              <a:rPr lang="ru-RU" sz="4000" dirty="0" smtClean="0"/>
              <a:t> - ученица школы №2</a:t>
            </a:r>
            <a:endParaRPr lang="ru-RU" sz="4000" dirty="0"/>
          </a:p>
        </p:txBody>
      </p:sp>
      <p:pic>
        <p:nvPicPr>
          <p:cNvPr id="4" name="Picture 2" descr="D:\веснянка\сканирование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 r="-471"/>
          <a:stretch>
            <a:fillRect/>
          </a:stretch>
        </p:blipFill>
        <p:spPr bwMode="auto">
          <a:xfrm rot="5400000">
            <a:off x="3339002" y="1267285"/>
            <a:ext cx="6357959" cy="48234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00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222</Words>
  <Application>Microsoft Office PowerPoint</Application>
  <PresentationFormat>Экран (4:3)</PresentationFormat>
  <Paragraphs>43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20</vt:i4>
      </vt:variant>
      <vt:variant>
        <vt:lpstr>Заголовки слайдов</vt:lpstr>
      </vt:variant>
      <vt:variant>
        <vt:i4>24</vt:i4>
      </vt:variant>
    </vt:vector>
  </HeadingPairs>
  <TitlesOfParts>
    <vt:vector size="44" baseType="lpstr">
      <vt:lpstr>Аспект</vt:lpstr>
      <vt:lpstr>Поток</vt:lpstr>
      <vt:lpstr>1_Поток</vt:lpstr>
      <vt:lpstr>2_Поток</vt:lpstr>
      <vt:lpstr>3_Поток</vt:lpstr>
      <vt:lpstr>4_Поток</vt:lpstr>
      <vt:lpstr>5_Поток</vt:lpstr>
      <vt:lpstr>6_Поток</vt:lpstr>
      <vt:lpstr>7_Поток</vt:lpstr>
      <vt:lpstr>8_Поток</vt:lpstr>
      <vt:lpstr>9_Поток</vt:lpstr>
      <vt:lpstr>10_Поток</vt:lpstr>
      <vt:lpstr>11_Поток</vt:lpstr>
      <vt:lpstr>12_Поток</vt:lpstr>
      <vt:lpstr>13_Поток</vt:lpstr>
      <vt:lpstr>14_Поток</vt:lpstr>
      <vt:lpstr>15_Поток</vt:lpstr>
      <vt:lpstr>17_Поток</vt:lpstr>
      <vt:lpstr>18_Поток</vt:lpstr>
      <vt:lpstr>19_Поток</vt:lpstr>
      <vt:lpstr>Проект «Наши истоки»</vt:lpstr>
      <vt:lpstr>Слайд 2</vt:lpstr>
      <vt:lpstr>Слайд 3</vt:lpstr>
      <vt:lpstr>Слайд 4</vt:lpstr>
      <vt:lpstr>Слайд 5</vt:lpstr>
      <vt:lpstr>Слайд 6</vt:lpstr>
      <vt:lpstr>Аринушкина Наталья Алексеевна и её «капельки»</vt:lpstr>
      <vt:lpstr>А как всё начиналось…</vt:lpstr>
      <vt:lpstr>Первый коллектив «Веснянки» состоял из 7 человек. Среди «пионеров» была и Ольга Золина - ученица школы №2</vt:lpstr>
      <vt:lpstr>Ольга Золина</vt:lpstr>
      <vt:lpstr>Слайд 11</vt:lpstr>
      <vt:lpstr>Слайд 12</vt:lpstr>
      <vt:lpstr>Слайд 13</vt:lpstr>
      <vt:lpstr>Даша Алёшина</vt:lpstr>
      <vt:lpstr>Лена Прокудина и Вика Пузырькова</vt:lpstr>
      <vt:lpstr>Слайд 16</vt:lpstr>
      <vt:lpstr>Слайд 17</vt:lpstr>
      <vt:lpstr>Слайд 18</vt:lpstr>
      <vt:lpstr>Душа на месте, когда с песней »Веснянка» Вместе</vt:lpstr>
      <vt:lpstr>Ручеёк</vt:lpstr>
      <vt:lpstr>Слайд 21</vt:lpstr>
      <vt:lpstr>Слайд 22</vt:lpstr>
      <vt:lpstr>Мечты сбудутся!!!</vt:lpstr>
      <vt:lpstr>    Песни в исполнении ансамбля «Ручеёк»: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«Наши истоки»</dc:title>
  <dc:creator>User</dc:creator>
  <cp:lastModifiedBy>Марина Петровна</cp:lastModifiedBy>
  <cp:revision>5</cp:revision>
  <dcterms:created xsi:type="dcterms:W3CDTF">2012-10-08T08:19:27Z</dcterms:created>
  <dcterms:modified xsi:type="dcterms:W3CDTF">2013-12-20T10:26:12Z</dcterms:modified>
</cp:coreProperties>
</file>