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78" r:id="rId4"/>
    <p:sldId id="257" r:id="rId5"/>
    <p:sldId id="270" r:id="rId6"/>
    <p:sldId id="259" r:id="rId7"/>
    <p:sldId id="260" r:id="rId8"/>
    <p:sldId id="269" r:id="rId9"/>
    <p:sldId id="279" r:id="rId10"/>
    <p:sldId id="276" r:id="rId11"/>
    <p:sldId id="277" r:id="rId12"/>
    <p:sldId id="263" r:id="rId13"/>
    <p:sldId id="265" r:id="rId14"/>
    <p:sldId id="280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B97A75E-184E-41CB-92A3-5EABA87F76F7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1F32E87-A5AC-41C2-B567-F63C25F614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97A75E-184E-41CB-92A3-5EABA87F76F7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32E87-A5AC-41C2-B567-F63C25F61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97A75E-184E-41CB-92A3-5EABA87F76F7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32E87-A5AC-41C2-B567-F63C25F61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97A75E-184E-41CB-92A3-5EABA87F76F7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32E87-A5AC-41C2-B567-F63C25F61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B97A75E-184E-41CB-92A3-5EABA87F76F7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1F32E87-A5AC-41C2-B567-F63C25F614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97A75E-184E-41CB-92A3-5EABA87F76F7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1F32E87-A5AC-41C2-B567-F63C25F614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97A75E-184E-41CB-92A3-5EABA87F76F7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1F32E87-A5AC-41C2-B567-F63C25F61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97A75E-184E-41CB-92A3-5EABA87F76F7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32E87-A5AC-41C2-B567-F63C25F614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97A75E-184E-41CB-92A3-5EABA87F76F7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1F32E87-A5AC-41C2-B567-F63C25F614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B97A75E-184E-41CB-92A3-5EABA87F76F7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1F32E87-A5AC-41C2-B567-F63C25F614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B97A75E-184E-41CB-92A3-5EABA87F76F7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1F32E87-A5AC-41C2-B567-F63C25F614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B97A75E-184E-41CB-92A3-5EABA87F76F7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1F32E87-A5AC-41C2-B567-F63C25F614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me-edu.ru/user/uatml/00001838/Gotovie/peshera_altamira/altmira.htm" TargetMode="External"/><Relationship Id="rId7" Type="http://schemas.openxmlformats.org/officeDocument/2006/relationships/hyperlink" Target="http://crossmoda.narod.ru/CONTENT/art/agestone/paleo/HistoryArt-Paleo.html" TargetMode="External"/><Relationship Id="rId2" Type="http://schemas.openxmlformats.org/officeDocument/2006/relationships/hyperlink" Target="http://www.worldsculture.ru/pervobitnaya-kultura/pervobitnaya-kultura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vm.kemsu.ru/rus/palaeolith/altamira.html" TargetMode="External"/><Relationship Id="rId5" Type="http://schemas.openxmlformats.org/officeDocument/2006/relationships/hyperlink" Target="http://www.artprojekt.ru/Civilization/091.html" TargetMode="External"/><Relationship Id="rId4" Type="http://schemas.openxmlformats.org/officeDocument/2006/relationships/hyperlink" Target="http://www.artprojekt.ru/gallery/primitive/06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Первобытное искусство.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2786058"/>
            <a:ext cx="6560234" cy="1752600"/>
          </a:xfrm>
        </p:spPr>
        <p:txBody>
          <a:bodyPr/>
          <a:lstStyle/>
          <a:p>
            <a:r>
              <a:rPr lang="ru-RU" b="1" u="sng" dirty="0" smtClean="0"/>
              <a:t>Заря творчества человека.</a:t>
            </a:r>
            <a:endParaRPr lang="ru-RU" b="1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14678" y="3786190"/>
            <a:ext cx="54292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i="1" dirty="0" err="1" smtClean="0"/>
              <a:t>Шайхиева</a:t>
            </a:r>
            <a:r>
              <a:rPr lang="ru-RU" sz="2400" b="1" i="1" dirty="0" smtClean="0"/>
              <a:t> Надежда Ивановна, </a:t>
            </a:r>
          </a:p>
          <a:p>
            <a:pPr algn="ctr">
              <a:defRPr/>
            </a:pPr>
            <a:r>
              <a:rPr lang="ru-RU" sz="2400" b="1" i="1" dirty="0" smtClean="0"/>
              <a:t>учитель изобразительного искусства</a:t>
            </a:r>
          </a:p>
          <a:p>
            <a:pPr algn="ctr">
              <a:defRPr/>
            </a:pPr>
            <a:r>
              <a:rPr lang="ru-RU" sz="2400" b="1" i="1" dirty="0" smtClean="0"/>
              <a:t>высшей категории</a:t>
            </a:r>
          </a:p>
          <a:p>
            <a:pPr algn="ctr">
              <a:defRPr/>
            </a:pPr>
            <a:r>
              <a:rPr lang="ru-RU" sz="2400" b="1" i="1" dirty="0" smtClean="0"/>
              <a:t>МОБУ СОШ№3 им.Ю.Гагарина</a:t>
            </a:r>
            <a:br>
              <a:rPr lang="ru-RU" sz="2400" b="1" i="1" dirty="0" smtClean="0"/>
            </a:br>
            <a:r>
              <a:rPr lang="ru-RU" sz="2400" b="1" i="1" dirty="0" smtClean="0"/>
              <a:t>г.Таганрога Ростовской области</a:t>
            </a:r>
          </a:p>
          <a:p>
            <a:pPr>
              <a:defRPr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Рисунки в пещере </a:t>
            </a:r>
            <a:r>
              <a:rPr lang="ru-RU" b="1" dirty="0" err="1" smtClean="0"/>
              <a:t>Альтамира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29698" name="Picture 2" descr="http://www.home-edu.ru/user/uatml/00001838/Gotovie/peshera_altamira/alt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3378824" cy="2500330"/>
          </a:xfrm>
          <a:prstGeom prst="rect">
            <a:avLst/>
          </a:prstGeom>
          <a:noFill/>
        </p:spPr>
      </p:pic>
      <p:pic>
        <p:nvPicPr>
          <p:cNvPr id="29700" name="Picture 4" descr="http://www.home-edu.ru/user/uatml/00001838/Gotovie/peshera_altamira/alt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785926"/>
            <a:ext cx="3626852" cy="2357454"/>
          </a:xfrm>
          <a:prstGeom prst="rect">
            <a:avLst/>
          </a:prstGeom>
          <a:noFill/>
        </p:spPr>
      </p:pic>
      <p:pic>
        <p:nvPicPr>
          <p:cNvPr id="29702" name="Picture 6" descr="http://www.home-edu.ru/user/uatml/00001838/Gotovie/peshera_altamira/alt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4286256"/>
            <a:ext cx="3429024" cy="228030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1472" y="857232"/>
            <a:ext cx="82153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Массивные туши бизонов с характерными горбатыми загривками раскрашивались красной краской.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0496" y="1785926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 smtClean="0"/>
              <a:t>Изображения были выполнены твердой рукой древнего художника.  Тон, оттенки и плотность краски от места к месту менялись, что придавало рисункам рельефность. </a:t>
            </a:r>
            <a:endParaRPr lang="ru-RU" sz="2800" b="1" dirty="0"/>
          </a:p>
        </p:txBody>
      </p:sp>
      <p:pic>
        <p:nvPicPr>
          <p:cNvPr id="3" name="Picture 2" descr="http://www.home-edu.ru/user/uatml/00001838/Gotovie/peshera_altamira/alt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3270717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53239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Первые, опубликованные, росписи палеолитической живописи, обнаруженные в пещере.</a:t>
            </a:r>
            <a:endParaRPr lang="ru-RU" sz="32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928802"/>
            <a:ext cx="4265849" cy="4525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143504" y="3214686"/>
            <a:ext cx="34290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«… осветив древние своды маленькой лампой, Мария прокричала ставшую знаменитой фразу: «Папа, гляди, волы</a:t>
            </a:r>
            <a:r>
              <a:rPr lang="ru-RU" sz="2400" dirty="0" smtClean="0"/>
              <a:t>!»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57224" y="6286520"/>
            <a:ext cx="3481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Потолок в пещере </a:t>
            </a:r>
            <a:r>
              <a:rPr lang="ru-RU" b="1" dirty="0" err="1" smtClean="0"/>
              <a:t>Альтамира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Достижения культуры первобытного общества</a:t>
            </a:r>
            <a:r>
              <a:rPr lang="ru-RU" b="1" dirty="0" smtClean="0"/>
              <a:t>.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357298"/>
          <a:ext cx="8229600" cy="440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Периоды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Материальная культура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Искусство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1. Средний палеолит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Искусственное добывание огня;</a:t>
                      </a:r>
                      <a:r>
                        <a:rPr lang="ru-RU" sz="1800" baseline="0" dirty="0" smtClean="0"/>
                        <a:t> составные орудия.</a:t>
                      </a:r>
                      <a:endParaRPr lang="ru-RU" sz="18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2. Верхний палеолит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Плетение;</a:t>
                      </a:r>
                      <a:r>
                        <a:rPr lang="ru-RU" sz="1800" baseline="0" dirty="0" smtClean="0"/>
                        <a:t> создание осветительных устройств; средств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ru-RU" sz="1800" baseline="0" dirty="0" smtClean="0"/>
                        <a:t>передвижения по воде.</a:t>
                      </a:r>
                      <a:endParaRPr lang="ru-RU" sz="18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Наскальная живопись (животные); скульптурное изображение человека.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3. Мезолит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4. Неолит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5. Энеолит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000100" y="428604"/>
            <a:ext cx="7149714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atin typeface="Arial Unicode MS" pitchFamily="34" charset="-128"/>
                <a:cs typeface="Arial" pitchFamily="34" charset="0"/>
              </a:rPr>
              <a:t>В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Arial Unicode MS" pitchFamily="34" charset="-128"/>
                <a:cs typeface="Arial" pitchFamily="34" charset="0"/>
              </a:rPr>
              <a:t>ывод: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 Unicode MS" pitchFamily="34" charset="-128"/>
                <a:cs typeface="Arial" pitchFamily="34" charset="0"/>
              </a:rPr>
              <a:t> первобытное искусство зарождалось, </a:t>
            </a: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latin typeface="Arial Unicode MS" pitchFamily="34" charset="-128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 Unicode MS" pitchFamily="34" charset="-128"/>
                <a:cs typeface="Arial" pitchFamily="34" charset="0"/>
              </a:rPr>
              <a:t>прежде всего, как неотъемлемая часть жизни</a:t>
            </a: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latin typeface="Arial Unicode MS" pitchFamily="34" charset="-128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 Unicode MS" pitchFamily="34" charset="-128"/>
                <a:cs typeface="Arial" pitchFamily="34" charset="0"/>
              </a:rPr>
              <a:t> первобытного общества, неотрыв</a:t>
            </a:r>
            <a:r>
              <a:rPr lang="ru-RU" sz="2400" b="1" dirty="0" smtClean="0">
                <a:latin typeface="Arial Unicode MS" pitchFamily="34" charset="-128"/>
                <a:cs typeface="Arial" pitchFamily="34" charset="0"/>
              </a:rPr>
              <a:t>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 Unicode MS" pitchFamily="34" charset="-128"/>
                <a:cs typeface="Arial" pitchFamily="34" charset="0"/>
              </a:rPr>
              <a:t>ая часть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 Unicode MS" pitchFamily="34" charset="-128"/>
                <a:cs typeface="Arial" pitchFamily="34" charset="0"/>
              </a:rPr>
              <a:t> природы. </a:t>
            </a:r>
            <a:r>
              <a:rPr lang="ru-RU" sz="2400" b="1" dirty="0" smtClean="0">
                <a:latin typeface="Arial Unicode MS" pitchFamily="34" charset="-128"/>
                <a:cs typeface="Arial" pitchFamily="34" charset="0"/>
              </a:rPr>
              <a:t>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 Unicode MS" pitchFamily="34" charset="-128"/>
                <a:cs typeface="Arial" pitchFamily="34" charset="0"/>
              </a:rPr>
              <a:t>сновой были различные культы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 Unicode MS" pitchFamily="34" charset="-128"/>
                <a:cs typeface="Arial" pitchFamily="34" charset="0"/>
              </a:rPr>
              <a:t>(культ охоты, плодородия и другие), </a:t>
            </a: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latin typeface="Arial Unicode MS" pitchFamily="34" charset="-128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 Unicode MS" pitchFamily="34" charset="-128"/>
                <a:cs typeface="Arial" pitchFamily="34" charset="0"/>
              </a:rPr>
              <a:t>и только в последствии искусство начало </a:t>
            </a: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latin typeface="Arial Unicode MS" pitchFamily="34" charset="-128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 Unicode MS" pitchFamily="34" charset="-128"/>
                <a:cs typeface="Arial" pitchFamily="34" charset="0"/>
              </a:rPr>
              <a:t>принимать те формы и те образы, которые мы</a:t>
            </a: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latin typeface="Arial Unicode MS" pitchFamily="34" charset="-128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 Unicode MS" pitchFamily="34" charset="-128"/>
                <a:cs typeface="Arial" pitchFamily="34" charset="0"/>
              </a:rPr>
              <a:t> можем наблюдать сегодня.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</a:rPr>
              <a:t> </a:t>
            </a:r>
          </a:p>
        </p:txBody>
      </p:sp>
      <p:pic>
        <p:nvPicPr>
          <p:cNvPr id="1032" name="Picture 8" descr="http://crossmoda.narod.ru/CONTENT/art/agestone/paleo/paleo_picts/paleo_pict11-2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857628"/>
            <a:ext cx="2714644" cy="2168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http://crossmoda.narod.ru/CONTENT/art/agestone/paleo/paleo_picts/paleo_pic17-250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929066"/>
            <a:ext cx="3032972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6" name="Picture 12" descr="http://crossmoda.narod.ru/CONTENT/art/agestone/paleo/paleo_picts/paleo_pict-25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3929066"/>
            <a:ext cx="1704975" cy="2381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643042" y="6286520"/>
            <a:ext cx="6500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small" dirty="0" smtClean="0"/>
              <a:t>Образцы наскальной живописи эпохи палеолита</a:t>
            </a:r>
            <a:endParaRPr lang="ru-RU" b="1" cap="smal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429264"/>
            <a:ext cx="8358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http://www.worldsculture.ru/pervobitnaya-kultura/pervobitnaya-kultura.html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58" y="1071547"/>
          <a:ext cx="7119966" cy="1859280"/>
        </p:xfrm>
        <a:graphic>
          <a:graphicData uri="http://schemas.openxmlformats.org/drawingml/2006/table">
            <a:tbl>
              <a:tblPr/>
              <a:tblGrid>
                <a:gridCol w="7119966"/>
              </a:tblGrid>
              <a:tr h="3200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66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А. Н. Муравьеву (1821)</a:t>
                      </a:r>
                    </a:p>
                    <a:p>
                      <a:endParaRPr lang="ru-RU" sz="800" dirty="0">
                        <a:solidFill>
                          <a:srgbClr val="2E2E2E"/>
                        </a:solidFill>
                        <a:latin typeface="tahoma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370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2E2E2E"/>
                          </a:solidFill>
                          <a:latin typeface="tahoma"/>
                        </a:rPr>
                        <a:t>Книга:</a:t>
                      </a:r>
                      <a:r>
                        <a:rPr lang="ru-RU" sz="1600" dirty="0">
                          <a:solidFill>
                            <a:srgbClr val="2E2E2E"/>
                          </a:solidFill>
                          <a:latin typeface="tahoma"/>
                        </a:rPr>
                        <a:t> Федор Иванович Тютчев, Сочинения в двух томах.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370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2E2E2E"/>
                          </a:solidFill>
                          <a:latin typeface="tahoma"/>
                        </a:rPr>
                        <a:t>Год издания:</a:t>
                      </a:r>
                      <a:r>
                        <a:rPr lang="ru-RU" sz="1600" dirty="0">
                          <a:solidFill>
                            <a:srgbClr val="2E2E2E"/>
                          </a:solidFill>
                          <a:latin typeface="tahoma"/>
                        </a:rPr>
                        <a:t> 1980 г.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370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2E2E2E"/>
                          </a:solidFill>
                          <a:latin typeface="tahoma"/>
                        </a:rPr>
                        <a:t>Издатель:</a:t>
                      </a:r>
                      <a:r>
                        <a:rPr lang="ru-RU" sz="1600" dirty="0">
                          <a:solidFill>
                            <a:srgbClr val="2E2E2E"/>
                          </a:solidFill>
                          <a:latin typeface="tahoma"/>
                        </a:rPr>
                        <a:t> Правда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4A0909"/>
                </a:solidFill>
                <a:effectLst/>
                <a:latin typeface="Times New Roman" pitchFamily="18" charset="0"/>
                <a:cs typeface="Times New Roman" pitchFamily="18" charset="0"/>
              </a:rPr>
              <a:t>А. Н. Муравьеву (1821)</a:t>
            </a:r>
            <a:endParaRPr kumimoji="0" lang="ru-RU" sz="1400" b="1" i="0" u="none" strike="noStrike" cap="none" normalizeH="0" baseline="0" smtClean="0">
              <a:ln>
                <a:noFill/>
              </a:ln>
              <a:solidFill>
                <a:srgbClr val="2E2E2E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571876"/>
            <a:ext cx="8429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http://www.home-edu.ru/user/uatml/00001838/Gotovie/peshera_altamira/altmira.htm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3105835"/>
            <a:ext cx="63579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http://www.artprojekt.ru/gallery/primitive/06.html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4357694"/>
            <a:ext cx="7286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http://www.artprojekt.ru/Civilization/091.html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4857760"/>
            <a:ext cx="6858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http://vm.kemsu.ru/rus/palaeolith/altamira.html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5857892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7"/>
              </a:rPr>
              <a:t>http://crossmoda.narod.ru/CONTENT/art/agestone/paleo/HistoryArt-Paleo.html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Где Вы, о древние народы!</a:t>
            </a:r>
            <a:br>
              <a:rPr lang="ru-RU" sz="3200" dirty="0" smtClean="0"/>
            </a:br>
            <a:r>
              <a:rPr lang="ru-RU" sz="3200" dirty="0" smtClean="0"/>
              <a:t>Ваш мир был Храмом всех богов</a:t>
            </a:r>
            <a:br>
              <a:rPr lang="ru-RU" sz="3200" dirty="0" smtClean="0"/>
            </a:br>
            <a:r>
              <a:rPr lang="ru-RU" sz="3200" dirty="0" smtClean="0"/>
              <a:t>Вы книгу матери – природы</a:t>
            </a:r>
            <a:br>
              <a:rPr lang="ru-RU" sz="3200" dirty="0" smtClean="0"/>
            </a:br>
            <a:r>
              <a:rPr lang="ru-RU" sz="3200" dirty="0" smtClean="0"/>
              <a:t>Читали ясно без очков!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Ф.И.Тютчев.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4000504"/>
            <a:ext cx="4714875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/>
              <a:t>Историю мировой культуры принято делить по эпохам.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1357298"/>
            <a:ext cx="836785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1.Эпоха палеолита </a:t>
            </a:r>
            <a:r>
              <a:rPr lang="ru-RU" b="1" dirty="0" smtClean="0"/>
              <a:t>(«</a:t>
            </a:r>
            <a:r>
              <a:rPr lang="ru-RU" b="1" dirty="0" err="1" smtClean="0"/>
              <a:t>палео</a:t>
            </a:r>
            <a:r>
              <a:rPr lang="ru-RU" b="1" dirty="0" smtClean="0"/>
              <a:t>»- древний, «</a:t>
            </a:r>
            <a:r>
              <a:rPr lang="ru-RU" b="1" dirty="0" err="1" smtClean="0"/>
              <a:t>литос</a:t>
            </a:r>
            <a:r>
              <a:rPr lang="ru-RU" b="1" dirty="0" smtClean="0"/>
              <a:t>» – камень) – древний </a:t>
            </a:r>
          </a:p>
          <a:p>
            <a:r>
              <a:rPr lang="ru-RU" b="1" dirty="0" smtClean="0"/>
              <a:t>каменный век:</a:t>
            </a:r>
          </a:p>
          <a:p>
            <a:r>
              <a:rPr lang="ru-RU" sz="2400" b="1" dirty="0" smtClean="0"/>
              <a:t>2. Эпоха мезолита </a:t>
            </a:r>
            <a:r>
              <a:rPr lang="ru-RU" b="1" dirty="0" smtClean="0"/>
              <a:t>(средний каменный век 10 – 6 тыс. лет до н.э.)</a:t>
            </a:r>
          </a:p>
          <a:p>
            <a:r>
              <a:rPr lang="ru-RU" sz="2400" b="1" dirty="0" smtClean="0"/>
              <a:t>3 Эпоха неолита </a:t>
            </a:r>
            <a:r>
              <a:rPr lang="ru-RU" b="1" dirty="0" smtClean="0"/>
              <a:t>(новый каменный век 6 -4 тыс. лет до н.э.)</a:t>
            </a:r>
          </a:p>
          <a:p>
            <a:r>
              <a:rPr lang="ru-RU" sz="2400" b="1" dirty="0" smtClean="0"/>
              <a:t>4. Эпоха энеолита </a:t>
            </a:r>
            <a:r>
              <a:rPr lang="ru-RU" b="1" dirty="0" smtClean="0"/>
              <a:t>(медный век 4 -3 тыс. лет до н.э.)</a:t>
            </a:r>
            <a:endParaRPr lang="ru-RU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214686"/>
            <a:ext cx="4643470" cy="3267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Первобытная культура.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История первобытности началась с появления первых людей на Земле. Они сделали много открытий:</a:t>
            </a:r>
          </a:p>
          <a:p>
            <a:endParaRPr lang="ru-RU" dirty="0" smtClean="0"/>
          </a:p>
          <a:p>
            <a:r>
              <a:rPr lang="ru-RU" sz="2800" dirty="0" smtClean="0"/>
              <a:t>Научились добывать огонь;</a:t>
            </a:r>
          </a:p>
          <a:p>
            <a:r>
              <a:rPr lang="ru-RU" sz="2800" dirty="0" smtClean="0"/>
              <a:t>Обрабатывать камень;</a:t>
            </a:r>
          </a:p>
          <a:p>
            <a:r>
              <a:rPr lang="ru-RU" sz="2800" dirty="0" smtClean="0"/>
              <a:t>Выращивать хлеб;</a:t>
            </a:r>
          </a:p>
          <a:p>
            <a:r>
              <a:rPr lang="ru-RU" sz="2800" dirty="0" smtClean="0"/>
              <a:t>Строить жилище;</a:t>
            </a:r>
          </a:p>
          <a:p>
            <a:r>
              <a:rPr lang="ru-RU" sz="2800" dirty="0" smtClean="0"/>
              <a:t>Шить одежду;</a:t>
            </a:r>
          </a:p>
          <a:p>
            <a:r>
              <a:rPr lang="ru-RU" sz="2800" dirty="0" smtClean="0"/>
              <a:t>Лепить глиняную посуду;</a:t>
            </a:r>
          </a:p>
          <a:p>
            <a:r>
              <a:rPr lang="ru-RU" sz="2800" dirty="0" smtClean="0"/>
              <a:t>Плести и ткать.</a:t>
            </a:r>
            <a:endParaRPr lang="ru-RU" sz="2800" dirty="0"/>
          </a:p>
        </p:txBody>
      </p:sp>
      <p:pic>
        <p:nvPicPr>
          <p:cNvPr id="5" name="Picture 2" descr="первобытная культу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929066"/>
            <a:ext cx="3857652" cy="2449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Первобытная эпоха была самым длинным периодом в истории человечества</a:t>
            </a:r>
            <a:r>
              <a:rPr lang="ru-RU" sz="4800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Африка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Австралия</a:t>
            </a:r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3438" y="2285992"/>
            <a:ext cx="4041775" cy="3002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2285992"/>
            <a:ext cx="4040188" cy="2995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57158" y="5357826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 Для некоторых народов эпоха первобытности продолжается и  до наших дней.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давно зародилось искусство?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3287713"/>
            <a:ext cx="8137555" cy="1284295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Ответить на этот вопрос помогают науки, изучающие историю культуры</a:t>
            </a:r>
          </a:p>
          <a:p>
            <a:pPr algn="ctr"/>
            <a:endParaRPr lang="ru-RU" sz="3200" dirty="0" smtClean="0"/>
          </a:p>
          <a:p>
            <a:pPr algn="ctr"/>
            <a:endParaRPr lang="ru-RU" sz="3200" dirty="0" smtClean="0"/>
          </a:p>
          <a:p>
            <a:pPr algn="ctr"/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5572140"/>
            <a:ext cx="1496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Археология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5643578"/>
            <a:ext cx="15311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Этнография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572264" y="5572140"/>
            <a:ext cx="16562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Лингвистика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429124" y="4429132"/>
            <a:ext cx="2643206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0800000" flipV="1">
            <a:off x="1643042" y="4429132"/>
            <a:ext cx="2786082" cy="1143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3857620" y="5000636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/>
              <a:t>Археология - изучает историю и культуру человечества с помощью раскопок.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Следы прошлого хранит земля. И дело археологов – найти эти свидетельства жизни, извлечь их из глубины веков. </a:t>
            </a:r>
            <a:endParaRPr lang="ru-RU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3071810"/>
            <a:ext cx="4038600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071810"/>
            <a:ext cx="4038600" cy="3034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 err="1" smtClean="0"/>
              <a:t>Альтамирская</a:t>
            </a:r>
            <a:r>
              <a:rPr lang="ru-RU" sz="3200" b="1" dirty="0" smtClean="0"/>
              <a:t> пещера в Испании</a:t>
            </a:r>
            <a:br>
              <a:rPr lang="ru-RU" sz="3200" b="1" dirty="0" smtClean="0"/>
            </a:br>
            <a:r>
              <a:rPr lang="ru-RU" sz="3200" b="1" dirty="0" smtClean="0"/>
              <a:t> (23 изображения)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4" name="Содержимое 3" descr="Альтамирская пещер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9654" y="1646238"/>
            <a:ext cx="6604692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/>
              <a:t>История открытия пещеры(1868 г.).</a:t>
            </a:r>
            <a:endParaRPr lang="ru-RU" sz="3600" b="1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643050"/>
            <a:ext cx="2714644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6350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1643050"/>
            <a:ext cx="2085975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57158" y="5572140"/>
            <a:ext cx="42148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Марселино</a:t>
            </a:r>
            <a:r>
              <a:rPr lang="ru-RU" b="1" dirty="0" smtClean="0"/>
              <a:t> </a:t>
            </a:r>
            <a:r>
              <a:rPr lang="ru-RU" b="1" dirty="0" err="1" smtClean="0"/>
              <a:t>Санс</a:t>
            </a:r>
            <a:r>
              <a:rPr lang="ru-RU" b="1" dirty="0" smtClean="0"/>
              <a:t> де </a:t>
            </a:r>
            <a:r>
              <a:rPr lang="ru-RU" b="1" dirty="0" err="1" smtClean="0"/>
              <a:t>Саутуола</a:t>
            </a:r>
            <a:r>
              <a:rPr lang="ru-RU" b="1" dirty="0" smtClean="0"/>
              <a:t>-</a:t>
            </a:r>
          </a:p>
          <a:p>
            <a:r>
              <a:rPr lang="ru-RU" b="1" dirty="0" smtClean="0"/>
              <a:t>Первооткрыватель пещерного</a:t>
            </a:r>
          </a:p>
          <a:p>
            <a:r>
              <a:rPr lang="ru-RU" b="1" dirty="0" smtClean="0"/>
              <a:t> искусства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72066" y="5572140"/>
            <a:ext cx="35340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Мария (дочь М. де </a:t>
            </a:r>
            <a:r>
              <a:rPr lang="ru-RU" b="1" dirty="0" err="1" smtClean="0"/>
              <a:t>Саутуола</a:t>
            </a:r>
            <a:r>
              <a:rPr lang="ru-RU" b="1" dirty="0" smtClean="0"/>
              <a:t>)</a:t>
            </a:r>
          </a:p>
          <a:p>
            <a:r>
              <a:rPr lang="ru-RU" b="1" dirty="0" smtClean="0"/>
              <a:t> в восьмилетнем возрасте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358</TotalTime>
  <Words>478</Words>
  <Application>Microsoft Office PowerPoint</Application>
  <PresentationFormat>Экран (4:3)</PresentationFormat>
  <Paragraphs>81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Литейная</vt:lpstr>
      <vt:lpstr>Первобытное искусство.</vt:lpstr>
      <vt:lpstr>Где Вы, о древние народы! Ваш мир был Храмом всех богов Вы книгу матери – природы Читали ясно без очков!</vt:lpstr>
      <vt:lpstr>Историю мировой культуры принято делить по эпохам.</vt:lpstr>
      <vt:lpstr>Первобытная культура.</vt:lpstr>
      <vt:lpstr>Первобытная эпоха была самым длинным периодом в истории человечества.</vt:lpstr>
      <vt:lpstr>Как давно зародилось искусство?</vt:lpstr>
      <vt:lpstr>Археология - изучает историю и культуру человечества с помощью раскопок.</vt:lpstr>
      <vt:lpstr>Альтамирская пещера в Испании  (23 изображения).</vt:lpstr>
      <vt:lpstr>История открытия пещеры(1868 г.).</vt:lpstr>
      <vt:lpstr>Рисунки в пещере Альтамира </vt:lpstr>
      <vt:lpstr>Слайд 11</vt:lpstr>
      <vt:lpstr>Первые, опубликованные, росписи палеолитической живописи, обнаруженные в пещере.</vt:lpstr>
      <vt:lpstr>Достижения культуры первобытного общества.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Первобытное искусство.</dc:title>
  <dc:creator>Alexey</dc:creator>
  <cp:lastModifiedBy>Nadin</cp:lastModifiedBy>
  <cp:revision>37</cp:revision>
  <dcterms:created xsi:type="dcterms:W3CDTF">2009-09-02T15:25:14Z</dcterms:created>
  <dcterms:modified xsi:type="dcterms:W3CDTF">2013-05-16T17:30:46Z</dcterms:modified>
</cp:coreProperties>
</file>