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4" r:id="rId2"/>
    <p:sldId id="266" r:id="rId3"/>
    <p:sldId id="277" r:id="rId4"/>
    <p:sldId id="290" r:id="rId5"/>
    <p:sldId id="269" r:id="rId6"/>
    <p:sldId id="302" r:id="rId7"/>
    <p:sldId id="303" r:id="rId8"/>
    <p:sldId id="304" r:id="rId9"/>
    <p:sldId id="305" r:id="rId10"/>
    <p:sldId id="306" r:id="rId11"/>
    <p:sldId id="307" r:id="rId12"/>
    <p:sldId id="308" r:id="rId13"/>
    <p:sldId id="309" r:id="rId14"/>
    <p:sldId id="31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6600FF"/>
    <a:srgbClr val="FFFFFF"/>
    <a:srgbClr val="00FF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13195D-B8CB-484C-B1C0-F4C62BF93671}" type="datetimeFigureOut">
              <a:rPr lang="ru-RU" smtClean="0"/>
              <a:t>26.06.2013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DCC0C6-7F2C-4468-A861-C691F0E8486B}" type="slidenum">
              <a:rPr lang="ru-RU" smtClean="0"/>
              <a:t>‹#›</a:t>
            </a:fld>
            <a:endParaRPr lang="ru-RU"/>
          </a:p>
        </p:txBody>
      </p:sp>
    </p:spTree>
    <p:extLst>
      <p:ext uri="{BB962C8B-B14F-4D97-AF65-F5344CB8AC3E}">
        <p14:creationId xmlns:p14="http://schemas.microsoft.com/office/powerpoint/2010/main" val="259670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26.06.2013</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26.06.2013</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26.06.2013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26.06.2013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t>26.06.2013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26.06.2013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26.06.2013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26.06.2013</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26.06.2013</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26.06.2013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012" y="2268415"/>
            <a:ext cx="4356484" cy="290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4715747" y="5654681"/>
            <a:ext cx="4337379" cy="923330"/>
          </a:xfrm>
          <a:prstGeom prst="rect">
            <a:avLst/>
          </a:prstGeom>
        </p:spPr>
        <p:txBody>
          <a:bodyPr wrap="square">
            <a:spAutoFit/>
          </a:bodyPr>
          <a:lstStyle/>
          <a:p>
            <a:pPr algn="ctr"/>
            <a:r>
              <a:rPr lang="ru-RU" dirty="0" err="1" smtClean="0">
                <a:solidFill>
                  <a:srgbClr val="FF0000"/>
                </a:solidFill>
              </a:rPr>
              <a:t>Оранта</a:t>
            </a:r>
            <a:r>
              <a:rPr lang="ru-RU" dirty="0" smtClean="0">
                <a:solidFill>
                  <a:srgbClr val="FF0000"/>
                </a:solidFill>
              </a:rPr>
              <a:t> с ребёнком </a:t>
            </a:r>
            <a:r>
              <a:rPr lang="ru-RU" sz="1600" dirty="0" smtClean="0">
                <a:solidFill>
                  <a:srgbClr val="FF0000"/>
                </a:solidFill>
              </a:rPr>
              <a:t>или</a:t>
            </a:r>
            <a:r>
              <a:rPr lang="ru-RU" dirty="0" smtClean="0">
                <a:solidFill>
                  <a:srgbClr val="FF0000"/>
                </a:solidFill>
              </a:rPr>
              <a:t> Богоматерь </a:t>
            </a:r>
            <a:r>
              <a:rPr lang="ru-RU" dirty="0">
                <a:solidFill>
                  <a:srgbClr val="FF0000"/>
                </a:solidFill>
              </a:rPr>
              <a:t>с младенцем Иисусом. </a:t>
            </a:r>
            <a:r>
              <a:rPr lang="ru-RU" dirty="0" smtClean="0">
                <a:solidFill>
                  <a:srgbClr val="FF0000"/>
                </a:solidFill>
              </a:rPr>
              <a:t> </a:t>
            </a:r>
          </a:p>
          <a:p>
            <a:pPr algn="ctr"/>
            <a:r>
              <a:rPr lang="ru-RU" dirty="0" smtClean="0">
                <a:solidFill>
                  <a:srgbClr val="00FF00"/>
                </a:solidFill>
              </a:rPr>
              <a:t>Катакомбы </a:t>
            </a:r>
            <a:r>
              <a:rPr lang="ru-RU" dirty="0" err="1">
                <a:solidFill>
                  <a:srgbClr val="00FF00"/>
                </a:solidFill>
              </a:rPr>
              <a:t>Присциллы</a:t>
            </a:r>
            <a:r>
              <a:rPr lang="ru-RU" dirty="0">
                <a:solidFill>
                  <a:srgbClr val="00FF00"/>
                </a:solidFill>
              </a:rPr>
              <a:t> </a:t>
            </a:r>
            <a:r>
              <a:rPr lang="ru-RU" dirty="0" smtClean="0">
                <a:solidFill>
                  <a:srgbClr val="00FF00"/>
                </a:solidFill>
              </a:rPr>
              <a:t> </a:t>
            </a:r>
            <a:r>
              <a:rPr lang="ru-RU" dirty="0">
                <a:solidFill>
                  <a:srgbClr val="00FF00"/>
                </a:solidFill>
              </a:rPr>
              <a:t>3 в</a:t>
            </a:r>
          </a:p>
        </p:txBody>
      </p:sp>
      <p:sp>
        <p:nvSpPr>
          <p:cNvPr id="7" name="Прямоугольник 6"/>
          <p:cNvSpPr/>
          <p:nvPr/>
        </p:nvSpPr>
        <p:spPr>
          <a:xfrm>
            <a:off x="323528" y="188640"/>
            <a:ext cx="8712968" cy="1785104"/>
          </a:xfrm>
          <a:prstGeom prst="rect">
            <a:avLst/>
          </a:prstGeom>
        </p:spPr>
        <p:txBody>
          <a:bodyPr wrap="square">
            <a:spAutoFit/>
          </a:bodyPr>
          <a:lstStyle/>
          <a:p>
            <a:pPr algn="ctr"/>
            <a:r>
              <a:rPr lang="ru-RU" sz="2200" b="1" dirty="0">
                <a:solidFill>
                  <a:srgbClr val="FFFF00"/>
                </a:solidFill>
              </a:rPr>
              <a:t>Фигуры ещё объёмны, как  в поздней античности, но в </a:t>
            </a:r>
            <a:r>
              <a:rPr lang="ru-RU" sz="2200" b="1" dirty="0" err="1">
                <a:solidFill>
                  <a:srgbClr val="FFFF00"/>
                </a:solidFill>
              </a:rPr>
              <a:t>орантах</a:t>
            </a:r>
            <a:r>
              <a:rPr lang="ru-RU" sz="2200" b="1" dirty="0">
                <a:solidFill>
                  <a:srgbClr val="FFFF00"/>
                </a:solidFill>
              </a:rPr>
              <a:t>, символизирующих </a:t>
            </a:r>
            <a:r>
              <a:rPr lang="ru-RU" sz="2200" b="1" dirty="0" smtClean="0">
                <a:solidFill>
                  <a:srgbClr val="FFFF00"/>
                </a:solidFill>
              </a:rPr>
              <a:t> победу </a:t>
            </a:r>
            <a:r>
              <a:rPr lang="ru-RU" sz="2200" b="1" dirty="0">
                <a:solidFill>
                  <a:srgbClr val="FFFF00"/>
                </a:solidFill>
              </a:rPr>
              <a:t>духа над плотью всё более подчёркивается уплощённый силуэт, </a:t>
            </a:r>
            <a:r>
              <a:rPr lang="ru-RU" sz="2200" b="1" dirty="0" smtClean="0">
                <a:solidFill>
                  <a:srgbClr val="FFFF00"/>
                </a:solidFill>
              </a:rPr>
              <a:t>рисунок намечается </a:t>
            </a:r>
            <a:r>
              <a:rPr lang="ru-RU" sz="2200" b="1" dirty="0">
                <a:solidFill>
                  <a:srgbClr val="FFFF00"/>
                </a:solidFill>
              </a:rPr>
              <a:t>контуром, тело исчезает под хитоном, главное внимание обращается </a:t>
            </a:r>
            <a:r>
              <a:rPr lang="ru-RU" sz="2200" b="1" dirty="0" smtClean="0">
                <a:solidFill>
                  <a:srgbClr val="FFFF00"/>
                </a:solidFill>
              </a:rPr>
              <a:t>на </a:t>
            </a:r>
            <a:r>
              <a:rPr lang="ru-RU" sz="2200" b="1" dirty="0">
                <a:solidFill>
                  <a:srgbClr val="FFFF00"/>
                </a:solidFill>
              </a:rPr>
              <a:t>лицо и большие </a:t>
            </a:r>
            <a:r>
              <a:rPr lang="ru-RU" sz="2200" b="1" dirty="0" smtClean="0">
                <a:solidFill>
                  <a:srgbClr val="FFFF00"/>
                </a:solidFill>
              </a:rPr>
              <a:t>глаза.</a:t>
            </a:r>
            <a:endParaRPr lang="ru-RU" sz="2200" b="1" dirty="0">
              <a:solidFill>
                <a:srgbClr val="FFFF00"/>
              </a:solidFill>
            </a:endParaRPr>
          </a:p>
        </p:txBody>
      </p:sp>
      <p:pic>
        <p:nvPicPr>
          <p:cNvPr id="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0" y="2268415"/>
            <a:ext cx="5209548" cy="290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Прямоугольник 17"/>
          <p:cNvSpPr/>
          <p:nvPr/>
        </p:nvSpPr>
        <p:spPr>
          <a:xfrm>
            <a:off x="755576" y="5654681"/>
            <a:ext cx="3456384" cy="646331"/>
          </a:xfrm>
          <a:prstGeom prst="rect">
            <a:avLst/>
          </a:prstGeom>
        </p:spPr>
        <p:txBody>
          <a:bodyPr wrap="square">
            <a:spAutoFit/>
          </a:bodyPr>
          <a:lstStyle/>
          <a:p>
            <a:pPr algn="ctr"/>
            <a:r>
              <a:rPr lang="ru-RU" dirty="0" err="1">
                <a:solidFill>
                  <a:srgbClr val="FF0000"/>
                </a:solidFill>
              </a:rPr>
              <a:t>Оранта</a:t>
            </a:r>
            <a:r>
              <a:rPr lang="ru-RU" dirty="0">
                <a:solidFill>
                  <a:srgbClr val="FF0000"/>
                </a:solidFill>
              </a:rPr>
              <a:t> (Молящаяся</a:t>
            </a:r>
            <a:r>
              <a:rPr lang="ru-RU" dirty="0"/>
              <a:t>). </a:t>
            </a:r>
            <a:endParaRPr lang="ru-RU" dirty="0" smtClean="0"/>
          </a:p>
          <a:p>
            <a:pPr algn="ctr"/>
            <a:r>
              <a:rPr lang="ru-RU" dirty="0" smtClean="0">
                <a:solidFill>
                  <a:srgbClr val="00FF00"/>
                </a:solidFill>
              </a:rPr>
              <a:t>Фреска </a:t>
            </a:r>
            <a:r>
              <a:rPr lang="ru-RU" dirty="0">
                <a:solidFill>
                  <a:srgbClr val="00FF00"/>
                </a:solidFill>
              </a:rPr>
              <a:t>в римских катакомбах.</a:t>
            </a:r>
          </a:p>
        </p:txBody>
      </p:sp>
    </p:spTree>
    <p:extLst>
      <p:ext uri="{BB962C8B-B14F-4D97-AF65-F5344CB8AC3E}">
        <p14:creationId xmlns:p14="http://schemas.microsoft.com/office/powerpoint/2010/main" val="2004217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Picture 5" descr="C:\Documents and Settings\Администратор\Рабочий стол\350px-Leonardo_da_Vinci_0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88640"/>
            <a:ext cx="4823586" cy="63809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150651"/>
            <a:ext cx="3491880" cy="1200329"/>
          </a:xfrm>
          <a:prstGeom prst="rect">
            <a:avLst/>
          </a:prstGeom>
        </p:spPr>
        <p:txBody>
          <a:bodyPr wrap="square">
            <a:spAutoFit/>
          </a:bodyPr>
          <a:lstStyle/>
          <a:p>
            <a:pPr algn="ctr"/>
            <a:r>
              <a:rPr lang="ru-RU" sz="2400" b="1" dirty="0">
                <a:solidFill>
                  <a:srgbClr val="C00000"/>
                </a:solidFill>
              </a:rPr>
              <a:t>Леонардо </a:t>
            </a:r>
            <a:r>
              <a:rPr lang="ru-RU" sz="2400" b="1" dirty="0" smtClean="0">
                <a:solidFill>
                  <a:srgbClr val="C00000"/>
                </a:solidFill>
              </a:rPr>
              <a:t>да Винчи</a:t>
            </a:r>
            <a:endParaRPr lang="ru-RU" sz="2400" b="1" dirty="0">
              <a:solidFill>
                <a:srgbClr val="C00000"/>
              </a:solidFill>
            </a:endParaRPr>
          </a:p>
          <a:p>
            <a:pPr algn="ctr"/>
            <a:r>
              <a:rPr lang="ru-RU" sz="2400" b="1" dirty="0" smtClean="0">
                <a:solidFill>
                  <a:srgbClr val="C00000"/>
                </a:solidFill>
              </a:rPr>
              <a:t>«Мадонна  </a:t>
            </a:r>
            <a:r>
              <a:rPr lang="ru-RU" sz="2400" b="1" dirty="0">
                <a:solidFill>
                  <a:srgbClr val="C00000"/>
                </a:solidFill>
              </a:rPr>
              <a:t>с</a:t>
            </a:r>
          </a:p>
          <a:p>
            <a:pPr algn="ctr"/>
            <a:r>
              <a:rPr lang="ru-RU" sz="2400" b="1" dirty="0">
                <a:solidFill>
                  <a:srgbClr val="C00000"/>
                </a:solidFill>
              </a:rPr>
              <a:t> </a:t>
            </a:r>
            <a:r>
              <a:rPr lang="ru-RU" sz="2400" b="1" dirty="0" smtClean="0">
                <a:solidFill>
                  <a:srgbClr val="C00000"/>
                </a:solidFill>
              </a:rPr>
              <a:t>гвоздикой» </a:t>
            </a:r>
            <a:r>
              <a:rPr lang="en-US" sz="2400" b="1" dirty="0">
                <a:solidFill>
                  <a:srgbClr val="C00000"/>
                </a:solidFill>
              </a:rPr>
              <a:t>XVI</a:t>
            </a:r>
            <a:r>
              <a:rPr lang="ru-RU" sz="2400" b="1" dirty="0">
                <a:solidFill>
                  <a:srgbClr val="C00000"/>
                </a:solidFill>
              </a:rPr>
              <a:t>в</a:t>
            </a:r>
          </a:p>
        </p:txBody>
      </p:sp>
    </p:spTree>
    <p:extLst>
      <p:ext uri="{BB962C8B-B14F-4D97-AF65-F5344CB8AC3E}">
        <p14:creationId xmlns:p14="http://schemas.microsoft.com/office/powerpoint/2010/main" val="97203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Picture 2" descr="C:\Documents and Settings\Администратор\Рабочий стол\Новая папка\Врубель Богоматерь с младенце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38308"/>
            <a:ext cx="4320481" cy="643780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716016" y="236919"/>
            <a:ext cx="4427984" cy="1200329"/>
          </a:xfrm>
          <a:prstGeom prst="rect">
            <a:avLst/>
          </a:prstGeom>
        </p:spPr>
        <p:txBody>
          <a:bodyPr wrap="square">
            <a:spAutoFit/>
          </a:bodyPr>
          <a:lstStyle/>
          <a:p>
            <a:pPr algn="ctr"/>
            <a:r>
              <a:rPr lang="ru-RU" sz="2400" b="1" dirty="0" smtClean="0">
                <a:solidFill>
                  <a:srgbClr val="FF0000"/>
                </a:solidFill>
              </a:rPr>
              <a:t>Врубель Михаил</a:t>
            </a:r>
            <a:endParaRPr lang="ru-RU" sz="2400" b="1" dirty="0">
              <a:solidFill>
                <a:srgbClr val="FF0000"/>
              </a:solidFill>
            </a:endParaRPr>
          </a:p>
          <a:p>
            <a:pPr algn="ctr"/>
            <a:r>
              <a:rPr lang="ru-RU" sz="2400" b="1" dirty="0" smtClean="0">
                <a:solidFill>
                  <a:srgbClr val="FF0000"/>
                </a:solidFill>
              </a:rPr>
              <a:t>«Богоматерь  с младенцем» </a:t>
            </a:r>
          </a:p>
          <a:p>
            <a:pPr algn="ctr"/>
            <a:r>
              <a:rPr lang="en-US" sz="2400" b="1" dirty="0" smtClean="0">
                <a:solidFill>
                  <a:srgbClr val="FF0000"/>
                </a:solidFill>
              </a:rPr>
              <a:t>XIX</a:t>
            </a:r>
            <a:r>
              <a:rPr lang="ru-RU" sz="2400" b="1" dirty="0">
                <a:solidFill>
                  <a:srgbClr val="FF0000"/>
                </a:solidFill>
              </a:rPr>
              <a:t>в</a:t>
            </a:r>
          </a:p>
        </p:txBody>
      </p:sp>
    </p:spTree>
    <p:extLst>
      <p:ext uri="{BB962C8B-B14F-4D97-AF65-F5344CB8AC3E}">
        <p14:creationId xmlns:p14="http://schemas.microsoft.com/office/powerpoint/2010/main" val="330522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Picture 2" descr="C:\Documents and Settings\Администратор\Рабочий стол\Новая папка\082844690094d4609919edef6b6da1f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48680"/>
            <a:ext cx="8926730" cy="401273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907704" y="5013176"/>
            <a:ext cx="5576655" cy="461665"/>
          </a:xfrm>
          <a:prstGeom prst="rect">
            <a:avLst/>
          </a:prstGeom>
        </p:spPr>
        <p:txBody>
          <a:bodyPr wrap="none">
            <a:spAutoFit/>
          </a:bodyPr>
          <a:lstStyle/>
          <a:p>
            <a:r>
              <a:rPr lang="ru-RU" sz="2400" b="1" dirty="0">
                <a:solidFill>
                  <a:srgbClr val="6600FF"/>
                </a:solidFill>
              </a:rPr>
              <a:t>Леонардо да </a:t>
            </a:r>
            <a:r>
              <a:rPr lang="ru-RU" sz="2400" b="1" dirty="0" smtClean="0">
                <a:solidFill>
                  <a:srgbClr val="6600FF"/>
                </a:solidFill>
              </a:rPr>
              <a:t>Винчи «</a:t>
            </a:r>
            <a:r>
              <a:rPr lang="ru-RU" sz="2400" dirty="0" smtClean="0">
                <a:ln>
                  <a:solidFill>
                    <a:srgbClr val="6600FF"/>
                  </a:solidFill>
                </a:ln>
                <a:solidFill>
                  <a:srgbClr val="7030A0"/>
                </a:solidFill>
              </a:rPr>
              <a:t>Тайная  вечеря»</a:t>
            </a:r>
            <a:endParaRPr lang="ru-RU" sz="2400" dirty="0">
              <a:solidFill>
                <a:srgbClr val="6600FF"/>
              </a:solidFill>
            </a:endParaRPr>
          </a:p>
        </p:txBody>
      </p:sp>
    </p:spTree>
    <p:extLst>
      <p:ext uri="{BB962C8B-B14F-4D97-AF65-F5344CB8AC3E}">
        <p14:creationId xmlns:p14="http://schemas.microsoft.com/office/powerpoint/2010/main" val="1656330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Picture 3" descr="C:\Documents and Settings\Администратор\Рабочий стол\Новая папка\Икона Тайная Вечеря. Симон Ушако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1759"/>
            <a:ext cx="8881738" cy="631590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8" y="6396335"/>
            <a:ext cx="5112568" cy="461665"/>
          </a:xfrm>
          <a:prstGeom prst="rect">
            <a:avLst/>
          </a:prstGeom>
        </p:spPr>
        <p:txBody>
          <a:bodyPr wrap="square">
            <a:spAutoFit/>
          </a:bodyPr>
          <a:lstStyle/>
          <a:p>
            <a:r>
              <a:rPr lang="ru-RU" sz="2400" b="1" dirty="0">
                <a:solidFill>
                  <a:srgbClr val="6600FF"/>
                </a:solidFill>
              </a:rPr>
              <a:t>Симон </a:t>
            </a:r>
            <a:r>
              <a:rPr lang="ru-RU" sz="2400" b="1" dirty="0" smtClean="0">
                <a:solidFill>
                  <a:srgbClr val="6600FF"/>
                </a:solidFill>
              </a:rPr>
              <a:t>Ушаков «</a:t>
            </a:r>
            <a:r>
              <a:rPr lang="ru-RU" sz="2400" b="1" dirty="0">
                <a:ln>
                  <a:solidFill>
                    <a:srgbClr val="6600FF"/>
                  </a:solidFill>
                </a:ln>
                <a:solidFill>
                  <a:srgbClr val="7030A0"/>
                </a:solidFill>
              </a:rPr>
              <a:t>Тайная  вечеря»</a:t>
            </a:r>
            <a:endParaRPr lang="ru-RU" sz="2400" b="1" dirty="0">
              <a:solidFill>
                <a:srgbClr val="6600FF"/>
              </a:solidFill>
            </a:endParaRPr>
          </a:p>
        </p:txBody>
      </p:sp>
    </p:spTree>
    <p:extLst>
      <p:ext uri="{BB962C8B-B14F-4D97-AF65-F5344CB8AC3E}">
        <p14:creationId xmlns:p14="http://schemas.microsoft.com/office/powerpoint/2010/main" val="314626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Picture 4" descr="C:\Documents and Settings\Администратор\Рабочий стол\Новая папка\Пуссен Тайная вечер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343" y="34553"/>
            <a:ext cx="8082117" cy="636178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6396335"/>
            <a:ext cx="5290122" cy="461665"/>
          </a:xfrm>
          <a:prstGeom prst="rect">
            <a:avLst/>
          </a:prstGeom>
        </p:spPr>
        <p:txBody>
          <a:bodyPr wrap="square">
            <a:spAutoFit/>
          </a:bodyPr>
          <a:lstStyle/>
          <a:p>
            <a:r>
              <a:rPr lang="ru-RU" sz="2400" dirty="0">
                <a:solidFill>
                  <a:srgbClr val="6600FF"/>
                </a:solidFill>
              </a:rPr>
              <a:t>Пуссен </a:t>
            </a:r>
            <a:r>
              <a:rPr lang="ru-RU" sz="2400" dirty="0" smtClean="0">
                <a:solidFill>
                  <a:srgbClr val="6600FF"/>
                </a:solidFill>
              </a:rPr>
              <a:t>Никола </a:t>
            </a:r>
            <a:r>
              <a:rPr lang="ru-RU" sz="2400" b="1" dirty="0">
                <a:solidFill>
                  <a:srgbClr val="6600FF"/>
                </a:solidFill>
              </a:rPr>
              <a:t>«</a:t>
            </a:r>
            <a:r>
              <a:rPr lang="ru-RU" sz="2400" b="1" dirty="0">
                <a:ln>
                  <a:solidFill>
                    <a:srgbClr val="6600FF"/>
                  </a:solidFill>
                </a:ln>
                <a:solidFill>
                  <a:srgbClr val="7030A0"/>
                </a:solidFill>
              </a:rPr>
              <a:t>Тайная  вечеря</a:t>
            </a:r>
            <a:r>
              <a:rPr lang="ru-RU" sz="2400" b="1" dirty="0" smtClean="0">
                <a:ln>
                  <a:solidFill>
                    <a:srgbClr val="6600FF"/>
                  </a:solidFill>
                </a:ln>
                <a:solidFill>
                  <a:srgbClr val="7030A0"/>
                </a:solidFill>
              </a:rPr>
              <a:t>»</a:t>
            </a:r>
            <a:endParaRPr lang="ru-RU" sz="2400" b="1" dirty="0">
              <a:solidFill>
                <a:srgbClr val="6600FF"/>
              </a:solidFill>
            </a:endParaRPr>
          </a:p>
        </p:txBody>
      </p:sp>
    </p:spTree>
    <p:extLst>
      <p:ext uri="{BB962C8B-B14F-4D97-AF65-F5344CB8AC3E}">
        <p14:creationId xmlns:p14="http://schemas.microsoft.com/office/powerpoint/2010/main" val="61646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07" y="321840"/>
            <a:ext cx="415430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81177" y="5805264"/>
            <a:ext cx="3312368" cy="923330"/>
          </a:xfrm>
          <a:prstGeom prst="rect">
            <a:avLst/>
          </a:prstGeom>
        </p:spPr>
        <p:txBody>
          <a:bodyPr wrap="square">
            <a:spAutoFit/>
          </a:bodyPr>
          <a:lstStyle/>
          <a:p>
            <a:pPr algn="ctr"/>
            <a:r>
              <a:rPr lang="ru-RU" b="1" dirty="0" err="1">
                <a:solidFill>
                  <a:srgbClr val="FF0000"/>
                </a:solidFill>
              </a:rPr>
              <a:t>Оранта</a:t>
            </a:r>
            <a:r>
              <a:rPr lang="ru-RU" b="1" dirty="0"/>
              <a:t>. </a:t>
            </a:r>
            <a:endParaRPr lang="ru-RU" b="1" dirty="0" smtClean="0"/>
          </a:p>
          <a:p>
            <a:pPr algn="ctr"/>
            <a:r>
              <a:rPr lang="ru-RU" b="1" dirty="0" smtClean="0">
                <a:solidFill>
                  <a:srgbClr val="00FF00"/>
                </a:solidFill>
              </a:rPr>
              <a:t>Гробница </a:t>
            </a:r>
            <a:r>
              <a:rPr lang="ru-RU" b="1" dirty="0">
                <a:solidFill>
                  <a:srgbClr val="00FF00"/>
                </a:solidFill>
              </a:rPr>
              <a:t>«Двух больших </a:t>
            </a:r>
            <a:r>
              <a:rPr lang="ru-RU" b="1" dirty="0" err="1">
                <a:solidFill>
                  <a:srgbClr val="00FF00"/>
                </a:solidFill>
              </a:rPr>
              <a:t>орант</a:t>
            </a:r>
            <a:r>
              <a:rPr lang="ru-RU" b="1" dirty="0">
                <a:solidFill>
                  <a:srgbClr val="00FF00"/>
                </a:solidFill>
              </a:rPr>
              <a:t>» Деталь</a:t>
            </a:r>
          </a:p>
        </p:txBody>
      </p:sp>
      <p:sp>
        <p:nvSpPr>
          <p:cNvPr id="3" name="Прямоугольник 2"/>
          <p:cNvSpPr/>
          <p:nvPr/>
        </p:nvSpPr>
        <p:spPr>
          <a:xfrm>
            <a:off x="3947972" y="1196752"/>
            <a:ext cx="4572000" cy="369332"/>
          </a:xfrm>
          <a:prstGeom prst="rect">
            <a:avLst/>
          </a:prstGeom>
        </p:spPr>
        <p:txBody>
          <a:bodyPr>
            <a:spAutoFit/>
          </a:bodyPr>
          <a:lstStyle/>
          <a:p>
            <a:r>
              <a:rPr lang="ru-RU" dirty="0" smtClean="0"/>
              <a:t>.</a:t>
            </a:r>
            <a:endParaRPr lang="ru-RU" dirty="0"/>
          </a:p>
        </p:txBody>
      </p:sp>
      <p:sp>
        <p:nvSpPr>
          <p:cNvPr id="5" name="Прямоугольник 4"/>
          <p:cNvSpPr/>
          <p:nvPr/>
        </p:nvSpPr>
        <p:spPr>
          <a:xfrm>
            <a:off x="4572000" y="321840"/>
            <a:ext cx="4320480" cy="6186309"/>
          </a:xfrm>
          <a:prstGeom prst="rect">
            <a:avLst/>
          </a:prstGeom>
        </p:spPr>
        <p:txBody>
          <a:bodyPr wrap="square">
            <a:spAutoFit/>
          </a:bodyPr>
          <a:lstStyle/>
          <a:p>
            <a:pPr algn="ctr"/>
            <a:r>
              <a:rPr lang="ru-RU" sz="2200" b="1" dirty="0">
                <a:solidFill>
                  <a:srgbClr val="FFFF00"/>
                </a:solidFill>
              </a:rPr>
              <a:t>Так, в изображении «</a:t>
            </a:r>
            <a:r>
              <a:rPr lang="ru-RU" sz="2200" b="1" dirty="0" err="1">
                <a:solidFill>
                  <a:srgbClr val="FFFF00"/>
                </a:solidFill>
              </a:rPr>
              <a:t>Оранты</a:t>
            </a:r>
            <a:r>
              <a:rPr lang="ru-RU" sz="2200" b="1" dirty="0">
                <a:solidFill>
                  <a:srgbClr val="FFFF00"/>
                </a:solidFill>
              </a:rPr>
              <a:t>» из гробницы «Двух больших </a:t>
            </a:r>
            <a:r>
              <a:rPr lang="ru-RU" sz="2200" b="1" dirty="0" err="1">
                <a:solidFill>
                  <a:srgbClr val="FFFF00"/>
                </a:solidFill>
              </a:rPr>
              <a:t>Орант</a:t>
            </a:r>
            <a:r>
              <a:rPr lang="ru-RU" sz="2200" b="1" dirty="0">
                <a:solidFill>
                  <a:srgbClr val="FFFF00"/>
                </a:solidFill>
              </a:rPr>
              <a:t>» лицо молящейся прорезывается из мрака, подобно вспышке молнии. Громадные глаза с темными напряженными пятнами зрачков, резкий излом бровей — все это овеществленная метафора молитвы, стремление показать «глаза как зеркало души». В этих фигурах </a:t>
            </a:r>
            <a:r>
              <a:rPr lang="ru-RU" sz="2200" b="1" dirty="0" err="1">
                <a:solidFill>
                  <a:srgbClr val="FFFF00"/>
                </a:solidFill>
              </a:rPr>
              <a:t>Орант</a:t>
            </a:r>
            <a:r>
              <a:rPr lang="ru-RU" sz="2200" b="1" dirty="0">
                <a:solidFill>
                  <a:srgbClr val="FFFF00"/>
                </a:solidFill>
              </a:rPr>
              <a:t> видят то портреты умерших женщин, то олицетворение Церкви, то олицетворение праведной души человеческой</a:t>
            </a:r>
          </a:p>
        </p:txBody>
      </p:sp>
    </p:spTree>
    <p:extLst>
      <p:ext uri="{BB962C8B-B14F-4D97-AF65-F5344CB8AC3E}">
        <p14:creationId xmlns:p14="http://schemas.microsoft.com/office/powerpoint/2010/main" val="3820991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5745" y="0"/>
            <a:ext cx="4032199" cy="2800767"/>
          </a:xfrm>
          <a:prstGeom prst="rect">
            <a:avLst/>
          </a:prstGeom>
        </p:spPr>
        <p:txBody>
          <a:bodyPr wrap="square">
            <a:spAutoFit/>
          </a:bodyPr>
          <a:lstStyle/>
          <a:p>
            <a:pPr algn="ctr"/>
            <a:r>
              <a:rPr lang="ru-RU" sz="2200" b="1" dirty="0" smtClean="0">
                <a:solidFill>
                  <a:srgbClr val="FFFF00"/>
                </a:solidFill>
              </a:rPr>
              <a:t>В </a:t>
            </a:r>
            <a:r>
              <a:rPr lang="ru-RU" sz="2200" b="1" dirty="0">
                <a:solidFill>
                  <a:srgbClr val="FFFF00"/>
                </a:solidFill>
              </a:rPr>
              <a:t>катакомбах </a:t>
            </a:r>
            <a:r>
              <a:rPr lang="ru-RU" sz="2200" b="1" dirty="0" smtClean="0">
                <a:solidFill>
                  <a:srgbClr val="FFFF00"/>
                </a:solidFill>
              </a:rPr>
              <a:t>христиане устраивали «Трапезы  </a:t>
            </a:r>
            <a:r>
              <a:rPr lang="ru-RU" sz="2200" b="1" dirty="0">
                <a:solidFill>
                  <a:srgbClr val="FFFF00"/>
                </a:solidFill>
              </a:rPr>
              <a:t>Любви</a:t>
            </a:r>
            <a:r>
              <a:rPr lang="ru-RU" sz="2200" b="1" dirty="0" smtClean="0">
                <a:solidFill>
                  <a:srgbClr val="FFFF00"/>
                </a:solidFill>
              </a:rPr>
              <a:t>»,</a:t>
            </a:r>
            <a:r>
              <a:rPr lang="en-US" sz="2200" b="1" dirty="0" smtClean="0">
                <a:solidFill>
                  <a:srgbClr val="FFFF00"/>
                </a:solidFill>
              </a:rPr>
              <a:t> </a:t>
            </a:r>
            <a:r>
              <a:rPr lang="ru-RU" sz="2200" b="1" dirty="0" smtClean="0">
                <a:solidFill>
                  <a:srgbClr val="FFFF00"/>
                </a:solidFill>
              </a:rPr>
              <a:t>в память о евангельской  Тайной вечере.</a:t>
            </a:r>
            <a:r>
              <a:rPr lang="en-US" sz="2200" b="1" dirty="0" smtClean="0">
                <a:solidFill>
                  <a:srgbClr val="FFFF00"/>
                </a:solidFill>
              </a:rPr>
              <a:t> </a:t>
            </a:r>
            <a:r>
              <a:rPr lang="ru-RU" sz="2200" b="1" dirty="0" smtClean="0">
                <a:solidFill>
                  <a:srgbClr val="FFFF00"/>
                </a:solidFill>
              </a:rPr>
              <a:t>Этот сюжет является</a:t>
            </a:r>
            <a:r>
              <a:rPr lang="en-US" sz="2200" b="1" dirty="0" smtClean="0">
                <a:solidFill>
                  <a:srgbClr val="FFFF00"/>
                </a:solidFill>
              </a:rPr>
              <a:t> </a:t>
            </a:r>
            <a:r>
              <a:rPr lang="ru-RU" sz="2200" b="1" dirty="0" smtClean="0">
                <a:solidFill>
                  <a:srgbClr val="FFFF00"/>
                </a:solidFill>
              </a:rPr>
              <a:t>весьма распространённым </a:t>
            </a:r>
          </a:p>
          <a:p>
            <a:pPr algn="ctr"/>
            <a:r>
              <a:rPr lang="ru-RU" sz="2200" b="1" dirty="0" smtClean="0">
                <a:solidFill>
                  <a:srgbClr val="FFFF00"/>
                </a:solidFill>
              </a:rPr>
              <a:t>в катакомбной живописи. </a:t>
            </a:r>
            <a:endParaRPr lang="ru-RU" sz="2200" b="1" dirty="0">
              <a:solidFill>
                <a:srgbClr val="FFFF00"/>
              </a:solidFill>
            </a:endParaRPr>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44" y="2787958"/>
            <a:ext cx="4365718" cy="321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894796" y="6079028"/>
            <a:ext cx="2314095" cy="369332"/>
          </a:xfrm>
          <a:prstGeom prst="rect">
            <a:avLst/>
          </a:prstGeom>
        </p:spPr>
        <p:txBody>
          <a:bodyPr wrap="none">
            <a:spAutoFit/>
          </a:bodyPr>
          <a:lstStyle/>
          <a:p>
            <a:r>
              <a:rPr lang="ru-RU" dirty="0" smtClean="0">
                <a:solidFill>
                  <a:srgbClr val="FF0000"/>
                </a:solidFill>
              </a:rPr>
              <a:t>«</a:t>
            </a:r>
            <a:r>
              <a:rPr lang="ru-RU" b="1" dirty="0" smtClean="0">
                <a:solidFill>
                  <a:srgbClr val="FF0000"/>
                </a:solidFill>
              </a:rPr>
              <a:t>Трапеза  Любви</a:t>
            </a:r>
            <a:r>
              <a:rPr lang="ru-RU" dirty="0" smtClean="0">
                <a:solidFill>
                  <a:srgbClr val="FF0000"/>
                </a:solidFill>
              </a:rPr>
              <a:t>», </a:t>
            </a:r>
            <a:endParaRPr lang="ru-RU" dirty="0">
              <a:solidFill>
                <a:srgbClr val="FF000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658" y="617801"/>
            <a:ext cx="4460972" cy="249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557959" y="2764572"/>
            <a:ext cx="4572000" cy="4093428"/>
          </a:xfrm>
          <a:prstGeom prst="rect">
            <a:avLst/>
          </a:prstGeom>
        </p:spPr>
        <p:txBody>
          <a:bodyPr>
            <a:spAutoFit/>
          </a:bodyPr>
          <a:lstStyle/>
          <a:p>
            <a:pPr algn="ctr"/>
            <a:r>
              <a:rPr lang="ru-RU" sz="2000" b="1" dirty="0">
                <a:ln w="3175">
                  <a:noFill/>
                </a:ln>
                <a:solidFill>
                  <a:srgbClr val="FFFF00"/>
                </a:solidFill>
              </a:rPr>
              <a:t>Перед нами совершенно новая художественная ориентация. Отсутствует всякий рельеф, телесность сводится до минимума, объемное, пластически трехмерное устраняется почти совсем. Фигуры, подобно теням, возникают из некоего неоформленного, свободного пространства. Катакомбные художники стремятся отобразить идеальный мир, связанный с их религиозными представлениями</a:t>
            </a:r>
            <a:r>
              <a:rPr lang="ru-RU" b="1" dirty="0">
                <a:ln w="3175">
                  <a:solidFill>
                    <a:schemeClr val="tx1"/>
                  </a:solidFill>
                </a:ln>
                <a:solidFill>
                  <a:srgbClr val="FFFF00"/>
                </a:solidFill>
              </a:rPr>
              <a:t>.</a:t>
            </a:r>
          </a:p>
        </p:txBody>
      </p:sp>
      <p:sp>
        <p:nvSpPr>
          <p:cNvPr id="7" name="Прямоугольник 6"/>
          <p:cNvSpPr/>
          <p:nvPr/>
        </p:nvSpPr>
        <p:spPr>
          <a:xfrm>
            <a:off x="4791275" y="3069"/>
            <a:ext cx="4320480" cy="646331"/>
          </a:xfrm>
          <a:prstGeom prst="rect">
            <a:avLst/>
          </a:prstGeom>
        </p:spPr>
        <p:txBody>
          <a:bodyPr wrap="square">
            <a:spAutoFit/>
          </a:bodyPr>
          <a:lstStyle/>
          <a:p>
            <a:pPr algn="ctr"/>
            <a:r>
              <a:rPr lang="ru-RU" b="1" dirty="0" smtClean="0">
                <a:solidFill>
                  <a:srgbClr val="00FF00"/>
                </a:solidFill>
              </a:rPr>
              <a:t>Катакомбы </a:t>
            </a:r>
            <a:r>
              <a:rPr lang="ru-RU" b="1" dirty="0" err="1" smtClean="0">
                <a:solidFill>
                  <a:srgbClr val="00FF00"/>
                </a:solidFill>
              </a:rPr>
              <a:t>Домициллы</a:t>
            </a:r>
            <a:r>
              <a:rPr lang="ru-RU" b="1" dirty="0" smtClean="0">
                <a:solidFill>
                  <a:srgbClr val="00FF00"/>
                </a:solidFill>
              </a:rPr>
              <a:t>. Ок</a:t>
            </a:r>
            <a:r>
              <a:rPr lang="en-US" b="1" dirty="0" smtClean="0">
                <a:solidFill>
                  <a:srgbClr val="00FF00"/>
                </a:solidFill>
              </a:rPr>
              <a:t>/</a:t>
            </a:r>
            <a:r>
              <a:rPr lang="ru-RU" b="1" dirty="0" smtClean="0">
                <a:solidFill>
                  <a:srgbClr val="00FF00"/>
                </a:solidFill>
              </a:rPr>
              <a:t> </a:t>
            </a:r>
            <a:r>
              <a:rPr lang="ru-RU" b="1" dirty="0">
                <a:solidFill>
                  <a:srgbClr val="00FF00"/>
                </a:solidFill>
              </a:rPr>
              <a:t>300 г</a:t>
            </a:r>
            <a:r>
              <a:rPr lang="ru-RU" b="1" dirty="0" smtClean="0">
                <a:solidFill>
                  <a:srgbClr val="00FF00"/>
                </a:solidFill>
              </a:rPr>
              <a:t>.</a:t>
            </a:r>
            <a:r>
              <a:rPr lang="ru-RU" b="1" dirty="0">
                <a:solidFill>
                  <a:srgbClr val="FF0000"/>
                </a:solidFill>
              </a:rPr>
              <a:t> Иисус и апостолы</a:t>
            </a:r>
            <a:r>
              <a:rPr lang="ru-RU" b="1" dirty="0" smtClean="0">
                <a:solidFill>
                  <a:srgbClr val="00FF00"/>
                </a:solidFill>
              </a:rPr>
              <a:t> </a:t>
            </a:r>
            <a:endParaRPr lang="ru-RU" b="1" dirty="0">
              <a:solidFill>
                <a:srgbClr val="00FF00"/>
              </a:solidFill>
            </a:endParaRPr>
          </a:p>
        </p:txBody>
      </p:sp>
    </p:spTree>
    <p:extLst>
      <p:ext uri="{BB962C8B-B14F-4D97-AF65-F5344CB8AC3E}">
        <p14:creationId xmlns:p14="http://schemas.microsoft.com/office/powerpoint/2010/main" val="2850300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1" y="116632"/>
            <a:ext cx="8856983" cy="701730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ru-RU" sz="3000" b="1" dirty="0">
                <a:solidFill>
                  <a:srgbClr val="FF0000"/>
                </a:solidFill>
              </a:rPr>
              <a:t>Таким образом, живопись катакомб означает решающий перелом в истории искусства. Выросшая на позднеантичной духовной и художественной жизни, она не только по содержанию, но и по форме и </a:t>
            </a:r>
            <a:r>
              <a:rPr lang="ru-RU" sz="3000" b="1" i="1" dirty="0">
                <a:solidFill>
                  <a:srgbClr val="FF0000"/>
                </a:solidFill>
              </a:rPr>
              <a:t>по</a:t>
            </a:r>
            <a:r>
              <a:rPr lang="ru-RU" sz="3000" b="1" dirty="0">
                <a:solidFill>
                  <a:srgbClr val="FF0000"/>
                </a:solidFill>
              </a:rPr>
              <a:t> всему пониманию художественных проблем является новой. </a:t>
            </a:r>
            <a:endParaRPr lang="ru-RU" sz="3000" b="1" dirty="0" smtClean="0">
              <a:solidFill>
                <a:srgbClr val="FF0000"/>
              </a:solidFill>
            </a:endParaRPr>
          </a:p>
          <a:p>
            <a:pPr algn="ctr"/>
            <a:r>
              <a:rPr lang="ru-RU" sz="3000" b="1" dirty="0" smtClean="0">
                <a:solidFill>
                  <a:srgbClr val="FF0000"/>
                </a:solidFill>
              </a:rPr>
              <a:t>Исторический </a:t>
            </a:r>
            <a:r>
              <a:rPr lang="ru-RU" sz="3000" b="1" dirty="0">
                <a:solidFill>
                  <a:srgbClr val="FF0000"/>
                </a:solidFill>
              </a:rPr>
              <a:t>процесс, который заполняет триста лет, нельзя больше толковать, как «упадок» искусства, но это и не последовательное общее </a:t>
            </a:r>
            <a:r>
              <a:rPr lang="ru-RU" sz="3000" b="1" dirty="0" smtClean="0">
                <a:solidFill>
                  <a:srgbClr val="FF0000"/>
                </a:solidFill>
              </a:rPr>
              <a:t>развитие. </a:t>
            </a:r>
            <a:r>
              <a:rPr lang="ru-RU" sz="3000" b="1" dirty="0">
                <a:solidFill>
                  <a:srgbClr val="FF0000"/>
                </a:solidFill>
              </a:rPr>
              <a:t>Этот процесс воплощает возникновение, борьбу и победу новой идеи в области искусства, нового понятия искусства.</a:t>
            </a:r>
          </a:p>
          <a:p>
            <a:endParaRPr lang="ru-RU" sz="3000" dirty="0"/>
          </a:p>
        </p:txBody>
      </p:sp>
      <p:sp>
        <p:nvSpPr>
          <p:cNvPr id="3" name="Прямоугольник 2"/>
          <p:cNvSpPr/>
          <p:nvPr/>
        </p:nvSpPr>
        <p:spPr>
          <a:xfrm>
            <a:off x="971600" y="2492896"/>
            <a:ext cx="7416824" cy="369332"/>
          </a:xfrm>
          <a:prstGeom prst="rect">
            <a:avLst/>
          </a:prstGeom>
        </p:spPr>
        <p:txBody>
          <a:bodyPr wrap="square">
            <a:spAutoFit/>
          </a:bodyPr>
          <a:lstStyle/>
          <a:p>
            <a:endParaRPr lang="ru-RU" dirty="0"/>
          </a:p>
        </p:txBody>
      </p:sp>
    </p:spTree>
    <p:extLst>
      <p:ext uri="{BB962C8B-B14F-4D97-AF65-F5344CB8AC3E}">
        <p14:creationId xmlns:p14="http://schemas.microsoft.com/office/powerpoint/2010/main" val="3736224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1115616" y="1628800"/>
            <a:ext cx="6696744" cy="3170099"/>
          </a:xfrm>
          <a:prstGeom prst="rect">
            <a:avLst/>
          </a:prstGeom>
        </p:spPr>
        <p:txBody>
          <a:bodyPr wrap="square">
            <a:spAutoFit/>
          </a:bodyPr>
          <a:lstStyle/>
          <a:p>
            <a:pPr algn="ctr"/>
            <a:r>
              <a:rPr lang="ru-RU" sz="4000" dirty="0">
                <a:ln>
                  <a:solidFill>
                    <a:srgbClr val="6600FF"/>
                  </a:solidFill>
                </a:ln>
                <a:solidFill>
                  <a:schemeClr val="bg1">
                    <a:lumMod val="95000"/>
                    <a:lumOff val="5000"/>
                  </a:schemeClr>
                </a:solidFill>
              </a:rPr>
              <a:t>Древнеримские катакомбы исследованы лишь в небольшой части. </a:t>
            </a:r>
            <a:endParaRPr lang="ru-RU" sz="4000" dirty="0" smtClean="0">
              <a:ln>
                <a:solidFill>
                  <a:srgbClr val="6600FF"/>
                </a:solidFill>
              </a:ln>
              <a:solidFill>
                <a:schemeClr val="bg1">
                  <a:lumMod val="95000"/>
                  <a:lumOff val="5000"/>
                </a:schemeClr>
              </a:solidFill>
            </a:endParaRPr>
          </a:p>
          <a:p>
            <a:pPr algn="ctr"/>
            <a:r>
              <a:rPr lang="ru-RU" sz="4000" dirty="0" smtClean="0">
                <a:ln>
                  <a:solidFill>
                    <a:srgbClr val="6600FF"/>
                  </a:solidFill>
                </a:ln>
                <a:solidFill>
                  <a:schemeClr val="bg1">
                    <a:lumMod val="95000"/>
                    <a:lumOff val="5000"/>
                  </a:schemeClr>
                </a:solidFill>
              </a:rPr>
              <a:t>Новые </a:t>
            </a:r>
            <a:r>
              <a:rPr lang="ru-RU" sz="4000" dirty="0">
                <a:ln>
                  <a:solidFill>
                    <a:srgbClr val="6600FF"/>
                  </a:solidFill>
                </a:ln>
                <a:solidFill>
                  <a:schemeClr val="bg1">
                    <a:lumMod val="95000"/>
                    <a:lumOff val="5000"/>
                  </a:schemeClr>
                </a:solidFill>
              </a:rPr>
              <a:t>открытия из их глубин еще впереди.</a:t>
            </a:r>
          </a:p>
        </p:txBody>
      </p:sp>
    </p:spTree>
    <p:extLst>
      <p:ext uri="{BB962C8B-B14F-4D97-AF65-F5344CB8AC3E}">
        <p14:creationId xmlns:p14="http://schemas.microsoft.com/office/powerpoint/2010/main" val="1729218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Picture 3" descr="C:\Documents and Settings\Администратор\Рабочий стол\Добрый пастырь Мозаика сер V в Равенн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22" y="260648"/>
            <a:ext cx="8527279" cy="523860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063159" y="5689694"/>
            <a:ext cx="3620863" cy="400110"/>
          </a:xfrm>
          <a:prstGeom prst="rect">
            <a:avLst/>
          </a:prstGeom>
        </p:spPr>
        <p:txBody>
          <a:bodyPr wrap="none">
            <a:spAutoFit/>
          </a:bodyPr>
          <a:lstStyle/>
          <a:p>
            <a:r>
              <a:rPr lang="ru-RU" sz="2000" dirty="0">
                <a:solidFill>
                  <a:srgbClr val="FF0000"/>
                </a:solidFill>
              </a:rPr>
              <a:t>Добрый Пастырь Равенна </a:t>
            </a:r>
            <a:r>
              <a:rPr lang="en-US" sz="2000" dirty="0">
                <a:solidFill>
                  <a:srgbClr val="FF0000"/>
                </a:solidFill>
              </a:rPr>
              <a:t>V</a:t>
            </a:r>
            <a:r>
              <a:rPr lang="ru-RU" sz="2000" dirty="0">
                <a:solidFill>
                  <a:srgbClr val="FF0000"/>
                </a:solidFill>
              </a:rPr>
              <a:t>в.</a:t>
            </a:r>
          </a:p>
        </p:txBody>
      </p:sp>
    </p:spTree>
    <p:extLst>
      <p:ext uri="{BB962C8B-B14F-4D97-AF65-F5344CB8AC3E}">
        <p14:creationId xmlns:p14="http://schemas.microsoft.com/office/powerpoint/2010/main" val="1973931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Picture 2" descr="C:\Documents and Settings\Администратор\Рабочий стол\Христос Пантократор Мозаика Храм Св Софи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4943"/>
            <a:ext cx="5256584" cy="62553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159912" y="274943"/>
            <a:ext cx="3995936" cy="1200329"/>
          </a:xfrm>
          <a:prstGeom prst="rect">
            <a:avLst/>
          </a:prstGeom>
        </p:spPr>
        <p:txBody>
          <a:bodyPr wrap="square">
            <a:spAutoFit/>
          </a:bodyPr>
          <a:lstStyle/>
          <a:p>
            <a:pPr algn="ctr"/>
            <a:r>
              <a:rPr lang="ru-RU" sz="2400" b="1" dirty="0">
                <a:solidFill>
                  <a:srgbClr val="FF0000"/>
                </a:solidFill>
              </a:rPr>
              <a:t>Христос </a:t>
            </a:r>
            <a:r>
              <a:rPr lang="ru-RU" sz="2400" b="1" dirty="0" err="1">
                <a:solidFill>
                  <a:srgbClr val="FF0000"/>
                </a:solidFill>
              </a:rPr>
              <a:t>Пантократор</a:t>
            </a:r>
            <a:r>
              <a:rPr lang="ru-RU" sz="2400" b="1" dirty="0">
                <a:solidFill>
                  <a:srgbClr val="FF0000"/>
                </a:solidFill>
              </a:rPr>
              <a:t> </a:t>
            </a:r>
            <a:endParaRPr lang="ru-RU" sz="2400" b="1" dirty="0" smtClean="0">
              <a:solidFill>
                <a:srgbClr val="FF0000"/>
              </a:solidFill>
            </a:endParaRPr>
          </a:p>
          <a:p>
            <a:pPr algn="ctr"/>
            <a:r>
              <a:rPr lang="en-US" sz="2400" b="1" dirty="0" smtClean="0">
                <a:solidFill>
                  <a:srgbClr val="FF0000"/>
                </a:solidFill>
              </a:rPr>
              <a:t>V</a:t>
            </a:r>
            <a:r>
              <a:rPr lang="ru-RU" sz="2400" b="1" dirty="0">
                <a:solidFill>
                  <a:srgbClr val="FF0000"/>
                </a:solidFill>
              </a:rPr>
              <a:t>в. Константинополь </a:t>
            </a:r>
            <a:endParaRPr lang="ru-RU" sz="2400" b="1" dirty="0" smtClean="0">
              <a:solidFill>
                <a:srgbClr val="FF0000"/>
              </a:solidFill>
            </a:endParaRPr>
          </a:p>
          <a:p>
            <a:pPr algn="ctr"/>
            <a:r>
              <a:rPr lang="ru-RU" sz="2400" b="1" dirty="0" smtClean="0">
                <a:solidFill>
                  <a:srgbClr val="FF0000"/>
                </a:solidFill>
              </a:rPr>
              <a:t>Храм </a:t>
            </a:r>
            <a:r>
              <a:rPr lang="ru-RU" sz="2400" b="1" dirty="0">
                <a:solidFill>
                  <a:srgbClr val="FF0000"/>
                </a:solidFill>
              </a:rPr>
              <a:t>Св. Софии</a:t>
            </a:r>
          </a:p>
        </p:txBody>
      </p:sp>
    </p:spTree>
    <p:extLst>
      <p:ext uri="{BB962C8B-B14F-4D97-AF65-F5344CB8AC3E}">
        <p14:creationId xmlns:p14="http://schemas.microsoft.com/office/powerpoint/2010/main" val="106792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188640"/>
            <a:ext cx="4644017" cy="6614625"/>
          </a:xfrm>
          <a:prstGeom prst="rect">
            <a:avLst/>
          </a:prstGeom>
        </p:spPr>
      </p:pic>
      <p:sp>
        <p:nvSpPr>
          <p:cNvPr id="3" name="Прямоугольник 2"/>
          <p:cNvSpPr/>
          <p:nvPr/>
        </p:nvSpPr>
        <p:spPr>
          <a:xfrm>
            <a:off x="0" y="692696"/>
            <a:ext cx="3347864" cy="830997"/>
          </a:xfrm>
          <a:prstGeom prst="rect">
            <a:avLst/>
          </a:prstGeom>
        </p:spPr>
        <p:txBody>
          <a:bodyPr wrap="square">
            <a:spAutoFit/>
          </a:bodyPr>
          <a:lstStyle/>
          <a:p>
            <a:pPr algn="ctr"/>
            <a:r>
              <a:rPr lang="ru-RU" sz="2400" b="1" dirty="0">
                <a:solidFill>
                  <a:srgbClr val="6600FF"/>
                </a:solidFill>
              </a:rPr>
              <a:t>Киевская </a:t>
            </a:r>
            <a:r>
              <a:rPr lang="ru-RU" sz="2400" b="1" dirty="0" err="1">
                <a:solidFill>
                  <a:srgbClr val="6600FF"/>
                </a:solidFill>
              </a:rPr>
              <a:t>Оранта</a:t>
            </a:r>
            <a:endParaRPr lang="ru-RU" sz="2400" b="1" dirty="0">
              <a:solidFill>
                <a:srgbClr val="6600FF"/>
              </a:solidFill>
            </a:endParaRPr>
          </a:p>
          <a:p>
            <a:pPr algn="ctr"/>
            <a:r>
              <a:rPr lang="ru-RU" sz="2400" b="1" dirty="0">
                <a:solidFill>
                  <a:srgbClr val="6600FF"/>
                </a:solidFill>
              </a:rPr>
              <a:t>          </a:t>
            </a:r>
            <a:r>
              <a:rPr lang="en-US" sz="2400" b="1" dirty="0">
                <a:solidFill>
                  <a:srgbClr val="6600FF"/>
                </a:solidFill>
              </a:rPr>
              <a:t>XII</a:t>
            </a:r>
            <a:r>
              <a:rPr lang="ru-RU" sz="2400" b="1" dirty="0">
                <a:solidFill>
                  <a:srgbClr val="6600FF"/>
                </a:solidFill>
              </a:rPr>
              <a:t>в.</a:t>
            </a:r>
          </a:p>
        </p:txBody>
      </p:sp>
    </p:spTree>
    <p:extLst>
      <p:ext uri="{BB962C8B-B14F-4D97-AF65-F5344CB8AC3E}">
        <p14:creationId xmlns:p14="http://schemas.microsoft.com/office/powerpoint/2010/main" val="336927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117381"/>
            <a:ext cx="4141651" cy="6604627"/>
          </a:xfrm>
          <a:prstGeom prst="rect">
            <a:avLst/>
          </a:prstGeom>
        </p:spPr>
      </p:pic>
      <p:sp>
        <p:nvSpPr>
          <p:cNvPr id="3" name="TextBox 2"/>
          <p:cNvSpPr txBox="1"/>
          <p:nvPr/>
        </p:nvSpPr>
        <p:spPr>
          <a:xfrm>
            <a:off x="6804248" y="332656"/>
            <a:ext cx="2200154" cy="830997"/>
          </a:xfrm>
          <a:prstGeom prst="rect">
            <a:avLst/>
          </a:prstGeom>
          <a:noFill/>
        </p:spPr>
        <p:txBody>
          <a:bodyPr wrap="none" rtlCol="0">
            <a:spAutoFit/>
          </a:bodyPr>
          <a:lstStyle/>
          <a:p>
            <a:r>
              <a:rPr lang="ru-RU" sz="2400" b="1" dirty="0" smtClean="0">
                <a:solidFill>
                  <a:srgbClr val="6600FF"/>
                </a:solidFill>
              </a:rPr>
              <a:t>Ярославская </a:t>
            </a:r>
          </a:p>
          <a:p>
            <a:r>
              <a:rPr lang="ru-RU" sz="2400" b="1" dirty="0" err="1" smtClean="0">
                <a:solidFill>
                  <a:srgbClr val="6600FF"/>
                </a:solidFill>
              </a:rPr>
              <a:t>Оранта</a:t>
            </a:r>
            <a:r>
              <a:rPr lang="ru-RU" sz="2400" b="1" dirty="0" smtClean="0">
                <a:solidFill>
                  <a:srgbClr val="6600FF"/>
                </a:solidFill>
              </a:rPr>
              <a:t> </a:t>
            </a:r>
            <a:r>
              <a:rPr lang="en-US" sz="2400" b="1" dirty="0" smtClean="0">
                <a:solidFill>
                  <a:srgbClr val="6600FF"/>
                </a:solidFill>
              </a:rPr>
              <a:t>XIII</a:t>
            </a:r>
            <a:r>
              <a:rPr lang="ru-RU" sz="2400" b="1" dirty="0" smtClean="0">
                <a:solidFill>
                  <a:srgbClr val="6600FF"/>
                </a:solidFill>
              </a:rPr>
              <a:t>в.</a:t>
            </a:r>
            <a:endParaRPr lang="ru-RU" sz="2400" b="1" dirty="0">
              <a:solidFill>
                <a:srgbClr val="6600FF"/>
              </a:solidFill>
            </a:endParaRPr>
          </a:p>
        </p:txBody>
      </p:sp>
    </p:spTree>
    <p:extLst>
      <p:ext uri="{BB962C8B-B14F-4D97-AF65-F5344CB8AC3E}">
        <p14:creationId xmlns:p14="http://schemas.microsoft.com/office/powerpoint/2010/main" val="220320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1077</TotalTime>
  <Words>394</Words>
  <Application>Microsoft Office PowerPoint</Application>
  <PresentationFormat>Экран (4:3)</PresentationFormat>
  <Paragraphs>35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Бумажная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Ананьевы</dc:creator>
  <cp:lastModifiedBy>Ананьевы</cp:lastModifiedBy>
  <cp:revision>83</cp:revision>
  <dcterms:modified xsi:type="dcterms:W3CDTF">2013-06-26T18:11:41Z</dcterms:modified>
</cp:coreProperties>
</file>