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9" r:id="rId3"/>
    <p:sldId id="260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58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Прямоугольник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1C3D90FE-9291-4506-90D9-A409EE5AFB94}" type="datetimeFigureOut">
              <a:rPr lang="ru-RU" smtClean="0"/>
              <a:t>09.10.2012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AB8AEC8-B825-48B1-B4FE-0EF4D6870D2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36912"/>
            <a:ext cx="8077200" cy="2392288"/>
          </a:xfrm>
        </p:spPr>
        <p:txBody>
          <a:bodyPr>
            <a:normAutofit/>
          </a:bodyPr>
          <a:lstStyle/>
          <a:p>
            <a:r>
              <a:rPr lang="ru-RU" sz="4800" dirty="0" smtClean="0"/>
              <a:t>          ЭКСПРЕССИОНИЗМ  :</a:t>
            </a:r>
            <a:br>
              <a:rPr lang="ru-RU" sz="4800" dirty="0" smtClean="0"/>
            </a:br>
            <a:r>
              <a:rPr lang="ru-RU" sz="4800" dirty="0" smtClean="0"/>
              <a:t> </a:t>
            </a:r>
            <a:r>
              <a:rPr lang="ru-RU" sz="4800" dirty="0" smtClean="0"/>
              <a:t>СКВОЗЬ ПРИЗМУ СТРАХА  И  ПЕССИМИЗМА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692696"/>
            <a:ext cx="8223448" cy="1512168"/>
          </a:xfrm>
        </p:spPr>
        <p:txBody>
          <a:bodyPr>
            <a:normAutofit/>
          </a:bodyPr>
          <a:lstStyle/>
          <a:p>
            <a:r>
              <a:rPr lang="ru-RU" sz="3600" dirty="0" smtClean="0"/>
              <a:t>       «Эта жизнь  проклятая ,               невыносимая…»         А.П.Чехов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8655880" cy="978408"/>
          </a:xfrm>
        </p:spPr>
        <p:txBody>
          <a:bodyPr>
            <a:normAutofit fontScale="90000"/>
          </a:bodyPr>
          <a:lstStyle/>
          <a:p>
            <a:r>
              <a:rPr lang="ru-RU" sz="4000" dirty="0" err="1" smtClean="0"/>
              <a:t>Фрэнци</a:t>
            </a:r>
            <a:r>
              <a:rPr lang="ru-RU" sz="4000" dirty="0" smtClean="0"/>
              <a:t> в резном кресле    Автопортрет</a:t>
            </a:r>
            <a:endParaRPr lang="ru-RU" sz="4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http://artinvestment.ru/content/download/news_2010/20100423_ernst_ludwig_kirchne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6466" b="16466"/>
          <a:stretch>
            <a:fillRect/>
          </a:stretch>
        </p:blipFill>
        <p:spPr bwMode="auto">
          <a:xfrm>
            <a:off x="1781211" y="7029400"/>
            <a:ext cx="730641" cy="576064"/>
          </a:xfrm>
          <a:prstGeom prst="rect">
            <a:avLst/>
          </a:prstGeom>
          <a:noFill/>
        </p:spPr>
      </p:pic>
      <p:pic>
        <p:nvPicPr>
          <p:cNvPr id="35844" name="Picture 4" descr="http://artinvestment.ru/content/download/news_2010/20100423_ernst_ludwig_kirch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96752"/>
            <a:ext cx="3888432" cy="5411735"/>
          </a:xfrm>
          <a:prstGeom prst="rect">
            <a:avLst/>
          </a:prstGeom>
          <a:noFill/>
        </p:spPr>
      </p:pic>
      <p:pic>
        <p:nvPicPr>
          <p:cNvPr id="35846" name="Picture 6" descr="http://artsetoile.files.wordpress.com/2009/03/untitled3-copy1.jpg?w=500&amp;h=7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340768"/>
            <a:ext cx="3744416" cy="53210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8511864" cy="978408"/>
          </a:xfrm>
        </p:spPr>
        <p:txBody>
          <a:bodyPr>
            <a:noAutofit/>
          </a:bodyPr>
          <a:lstStyle/>
          <a:p>
            <a:r>
              <a:rPr lang="ru-RU" sz="6600" b="1" dirty="0" smtClean="0"/>
              <a:t>     Уличные     сценки</a:t>
            </a:r>
            <a:endParaRPr lang="ru-RU" sz="66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3645024"/>
            <a:ext cx="2316267" cy="321297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Ernst Ludwig Kirchner 031. &amp;Kcy;&amp;icy;&amp;rcy;&amp;khcy;&amp;ncy;&amp;iecy;&amp;rcy;, &amp;Ecy;&amp;rcy;&amp;ncy;&amp;scy;&amp;tcy; &amp;Lcy;&amp;yucy;&amp;dcy;&amp;vcy;&amp;icy;&amp;gcy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71" y="1340768"/>
            <a:ext cx="4174989" cy="5256584"/>
          </a:xfrm>
          <a:prstGeom prst="rect">
            <a:avLst/>
          </a:prstGeom>
          <a:noFill/>
        </p:spPr>
      </p:pic>
      <p:pic>
        <p:nvPicPr>
          <p:cNvPr id="36868" name="Picture 4" descr="http://rupo.ru/i/msg_i/1349/kirhn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1340768"/>
            <a:ext cx="4176464" cy="52977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 err="1" smtClean="0"/>
              <a:t>Отто</a:t>
            </a:r>
            <a:r>
              <a:rPr lang="ru-RU" dirty="0" smtClean="0"/>
              <a:t> </a:t>
            </a:r>
            <a:r>
              <a:rPr lang="ru-RU" dirty="0" err="1" smtClean="0"/>
              <a:t>Дикс</a:t>
            </a:r>
            <a:r>
              <a:rPr lang="ru-RU" dirty="0" smtClean="0"/>
              <a:t>  ( 1891 – 1969 )</a:t>
            </a:r>
            <a:endParaRPr lang="ru-RU" dirty="0"/>
          </a:p>
        </p:txBody>
      </p:sp>
      <p:pic>
        <p:nvPicPr>
          <p:cNvPr id="37890" name="Picture 2" descr="http://gallery2-allart.do.am/The_Best/185_Otto_Dix/inde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412776"/>
            <a:ext cx="3744416" cy="507186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83968" y="1484784"/>
            <a:ext cx="43204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/>
              <a:t>немецкий художник-экспрессионист  и график, автор шокирующих, эмоционально напряженных картин.</a:t>
            </a:r>
            <a:endParaRPr lang="ru-RU" sz="36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5343512" cy="978408"/>
          </a:xfrm>
        </p:spPr>
        <p:txBody>
          <a:bodyPr>
            <a:noAutofit/>
          </a:bodyPr>
          <a:lstStyle/>
          <a:p>
            <a:r>
              <a:rPr lang="ru-RU" sz="6000" dirty="0" smtClean="0"/>
              <a:t>Большой город</a:t>
            </a:r>
            <a:endParaRPr lang="ru-RU" sz="600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3645024"/>
            <a:ext cx="2388275" cy="3212976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8914" name="Picture 2" descr="http://awitu.blox.pl/resource/metropol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44000" cy="489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4551424" cy="978408"/>
          </a:xfrm>
        </p:spPr>
        <p:txBody>
          <a:bodyPr>
            <a:normAutofit/>
          </a:bodyPr>
          <a:lstStyle/>
          <a:p>
            <a:r>
              <a:rPr lang="ru-RU" sz="5400" b="1" dirty="0" smtClean="0"/>
              <a:t>Ужасы  войны</a:t>
            </a:r>
            <a:endParaRPr lang="ru-RU" sz="54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3140968"/>
            <a:ext cx="3108355" cy="371703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http://s44.radikal.ru/i103/0808/cf/41be864ccf3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24744"/>
            <a:ext cx="8391490" cy="5526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8007808" cy="978408"/>
          </a:xfrm>
        </p:spPr>
        <p:txBody>
          <a:bodyPr>
            <a:normAutofit/>
          </a:bodyPr>
          <a:lstStyle/>
          <a:p>
            <a:r>
              <a:rPr lang="ru-RU" sz="4800" b="1" dirty="0" smtClean="0"/>
              <a:t>Триптих .  Война.</a:t>
            </a:r>
            <a:endParaRPr lang="ru-RU" sz="48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903805" y="2996952"/>
            <a:ext cx="3756427" cy="3861048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http://artinvestment.ru/content/download/news_2010/20100630_otto_dix_w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19546"/>
            <a:ext cx="8820472" cy="5538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0"/>
            <a:ext cx="3039256" cy="1412776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Военные пейзаж</a:t>
            </a:r>
            <a:endParaRPr lang="ru-RU" sz="40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932040" y="3573016"/>
            <a:ext cx="2016223" cy="1052712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3861048"/>
            <a:ext cx="1599096" cy="243916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1986" name="Picture 2" descr="http://beiderbecke.typepad.com/tba/images/2008/03/11/trenches19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87627" y="1157924"/>
            <a:ext cx="5756373" cy="5700076"/>
          </a:xfrm>
          <a:prstGeom prst="rect">
            <a:avLst/>
          </a:prstGeom>
          <a:noFill/>
        </p:spPr>
      </p:pic>
      <p:pic>
        <p:nvPicPr>
          <p:cNvPr id="41990" name="Picture 6" descr="http://gorod.tomsk.ru/i/u/10255/OttoDix_1_0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2616" y="2780928"/>
            <a:ext cx="4481392" cy="40770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8511864" cy="978408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Арнольд  Шёнберг  ( 1874 – 1951 )</a:t>
            </a:r>
            <a:endParaRPr lang="ru-RU" sz="4400" b="1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48064" y="2996952"/>
            <a:ext cx="2520279" cy="3140944"/>
          </a:xfrm>
        </p:spPr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00808"/>
            <a:ext cx="3759336" cy="4599408"/>
          </a:xfrm>
        </p:spPr>
        <p:txBody>
          <a:bodyPr/>
          <a:lstStyle/>
          <a:p>
            <a:r>
              <a:rPr lang="ru-RU" sz="2400" dirty="0" smtClean="0"/>
              <a:t>Австрийский </a:t>
            </a:r>
            <a:r>
              <a:rPr lang="ru-RU" sz="2400" dirty="0" smtClean="0"/>
              <a:t>и американский композитор, педагог, музыковед, дирижёр. Крупнейший представитель музыкального экспрессионизма, основоположник </a:t>
            </a:r>
            <a:r>
              <a:rPr lang="ru-RU" sz="2400" dirty="0" smtClean="0"/>
              <a:t> ,автор </a:t>
            </a:r>
            <a:r>
              <a:rPr lang="ru-RU" sz="2400" dirty="0" smtClean="0"/>
              <a:t>таких техник, как </a:t>
            </a:r>
            <a:r>
              <a:rPr lang="ru-RU" sz="2400" dirty="0" smtClean="0"/>
              <a:t>додекафония(12-тоновая</a:t>
            </a:r>
            <a:r>
              <a:rPr lang="ru-RU" sz="2400" dirty="0" smtClean="0"/>
              <a:t>) и </a:t>
            </a:r>
            <a:r>
              <a:rPr lang="ru-RU" sz="2400" dirty="0" smtClean="0"/>
              <a:t>серийная техника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3010" name="Picture 2" descr="http://jewish-memorial.narod.ru/img_sh/SHoenber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268760"/>
            <a:ext cx="4248472" cy="53435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         Концерт  Шёнберга </a:t>
            </a:r>
            <a:br>
              <a:rPr lang="ru-RU" sz="3200" dirty="0" smtClean="0"/>
            </a:br>
            <a:r>
              <a:rPr lang="ru-RU" sz="3200" dirty="0" smtClean="0"/>
              <a:t>для  фортепиано  с  оркестром .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051720" y="2132856"/>
            <a:ext cx="56886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3200" dirty="0" smtClean="0"/>
              <a:t>Жизнь  была  так  легка.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Но  внезапно  вспыхнула ненависть.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Создалось  серьезное  положение .</a:t>
            </a:r>
          </a:p>
          <a:p>
            <a:pPr marL="342900" indent="-342900">
              <a:buAutoNum type="arabicPeriod"/>
            </a:pPr>
            <a:r>
              <a:rPr lang="ru-RU" sz="3200" dirty="0" smtClean="0"/>
              <a:t>Но жизнь пошла дальше. </a:t>
            </a:r>
            <a:endParaRPr lang="ru-RU" sz="3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524000" y="3246120"/>
          <a:ext cx="6096000" cy="3657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0">
                <a:tc>
                  <a:txBody>
                    <a:bodyPr/>
                    <a:lstStyle/>
                    <a:p>
                      <a:r>
                        <a:rPr lang="ru-RU" b="1" dirty="0"/>
                        <a:t>Содержание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804578"/>
            <a:ext cx="9144000" cy="5293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latin typeface="Arial" charset="0"/>
                <a:cs typeface="Arial" charset="0"/>
              </a:rPr>
              <a:t>ЭКСПРЕССИОНИЗМ</a:t>
            </a:r>
            <a:r>
              <a:rPr lang="ru-RU" sz="2000" b="1" dirty="0" smtClean="0">
                <a:latin typeface="Arial" charset="0"/>
                <a:cs typeface="Arial" charset="0"/>
              </a:rPr>
              <a:t>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b="1" dirty="0" smtClean="0">
                <a:latin typeface="Arial" charset="0"/>
                <a:cs typeface="Arial" charset="0"/>
              </a:rPr>
              <a:t>(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expressio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« выражение » )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Arial" charset="0"/>
                <a:cs typeface="Arial" charset="0"/>
              </a:rPr>
              <a:t>Т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ечение в европейском</a:t>
            </a: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искусстве в первые десятилетия XX века, преимущественно в Германии и Австрии.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Экспрессионизм стремится не столько к воспроизведению действительности, сколько к выражению эмоционального состояния автора.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Он представлен  в живописи, литературе, театре, архитектуре, музыке и танце.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       Экспрессионизм возник как острейшая, болезненная реакция на уродства капиталистической цивилизации, Первую мировую войну и революционные движения. Поколение, травмированное бойней мировой войны , воспринимало действительность крайне субъективно, через призму таких эмоций, как разочарование, тревога, страх.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       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> Принцип выражения преобладает над изображением. Очень распространены мотивы боли и крика.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/>
              <a:t>экспрессионизм</a:t>
            </a: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56793"/>
            <a:ext cx="8229600" cy="5112568"/>
          </a:xfrm>
        </p:spPr>
        <p:txBody>
          <a:bodyPr>
            <a:normAutofit fontScale="62500" lnSpcReduction="20000"/>
          </a:bodyPr>
          <a:lstStyle/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b="1" dirty="0" smtClean="0">
                <a:latin typeface="Arial" charset="0"/>
                <a:cs typeface="Arial" charset="0"/>
              </a:rPr>
              <a:t>(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от лат. </a:t>
            </a:r>
            <a:r>
              <a:rPr lang="ru-RU" sz="4800" b="1" i="1" dirty="0" err="1" smtClean="0">
                <a:latin typeface="Times New Roman" pitchFamily="18" charset="0"/>
                <a:cs typeface="Times New Roman" pitchFamily="18" charset="0"/>
              </a:rPr>
              <a:t>expressio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, « выражение » )</a:t>
            </a: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dirty="0" smtClean="0">
                <a:latin typeface="Arial" charset="0"/>
                <a:cs typeface="Arial" charset="0"/>
              </a:rPr>
              <a:t>Течение в европейском  искусстве в первые десятилетия XX века, преимущественно в Германии и Австрии. 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      Оно представлено  </a:t>
            </a:r>
            <a:r>
              <a:rPr lang="ru-RU" dirty="0" smtClean="0">
                <a:latin typeface="Arial" charset="0"/>
                <a:cs typeface="Arial" charset="0"/>
              </a:rPr>
              <a:t>в живописи, литературе, театре, архитектуре, музыке и танце.        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charset="0"/>
                <a:cs typeface="Arial" charset="0"/>
              </a:rPr>
              <a:t>  </a:t>
            </a:r>
            <a:endParaRPr lang="ru-RU" dirty="0" smtClean="0">
              <a:latin typeface="Arial" charset="0"/>
              <a:cs typeface="Arial" charset="0"/>
            </a:endParaRPr>
          </a:p>
          <a:p>
            <a:pPr mar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charset="0"/>
                <a:cs typeface="Arial" charset="0"/>
              </a:rPr>
              <a:t>        Экспрессионизм стремится не столько к воспроизведению действительности, сколько к выражению эмоционального состояния</a:t>
            </a:r>
            <a:r>
              <a:rPr lang="ru-RU" b="1" dirty="0" smtClean="0">
                <a:latin typeface="Arial" charset="0"/>
                <a:cs typeface="Arial" charset="0"/>
              </a:rPr>
              <a:t> </a:t>
            </a:r>
            <a:r>
              <a:rPr lang="ru-RU" dirty="0" smtClean="0">
                <a:latin typeface="Arial" charset="0"/>
                <a:cs typeface="Arial" charset="0"/>
              </a:rPr>
              <a:t>автора</a:t>
            </a:r>
            <a:r>
              <a:rPr lang="ru-RU" dirty="0" smtClean="0">
                <a:latin typeface="Arial" charset="0"/>
                <a:cs typeface="Arial" charset="0"/>
              </a:rPr>
              <a:t>.</a:t>
            </a:r>
            <a:r>
              <a:rPr lang="ru-RU" dirty="0" smtClean="0">
                <a:latin typeface="Arial" charset="0"/>
                <a:cs typeface="Arial" charset="0"/>
              </a:rPr>
              <a:t> </a:t>
            </a:r>
            <a:r>
              <a:rPr lang="ru-RU" b="1" dirty="0" smtClean="0">
                <a:latin typeface="Arial" charset="0"/>
                <a:cs typeface="Arial" charset="0"/>
              </a:rPr>
              <a:t>Принцип выражения преобладает над изображением.</a:t>
            </a:r>
            <a:r>
              <a:rPr lang="ru-RU" dirty="0" smtClean="0">
                <a:latin typeface="Arial" charset="0"/>
                <a:cs typeface="Arial" charset="0"/>
              </a:rPr>
              <a:t> Очень распространены мотивы боли и крика.</a:t>
            </a: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dirty="0" smtClean="0">
              <a:latin typeface="Arial" charset="0"/>
              <a:cs typeface="Arial" charset="0"/>
            </a:endParaRPr>
          </a:p>
          <a:p>
            <a:pPr marL="0" lvl="0" indent="0" fontAlgn="base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dirty="0" smtClean="0">
                <a:latin typeface="Arial" charset="0"/>
                <a:cs typeface="Arial" charset="0"/>
              </a:rPr>
              <a:t>       Экспрессионизм </a:t>
            </a:r>
            <a:r>
              <a:rPr lang="ru-RU" dirty="0" smtClean="0">
                <a:latin typeface="Arial" charset="0"/>
                <a:cs typeface="Arial" charset="0"/>
              </a:rPr>
              <a:t>возник как острейшая, болезненная реакция на уродства капиталистической цивилизации, Первую мировую войну и революционные движения. Поколение, травмированное бойней мировой войны , воспринимало действительность крайне субъективно, </a:t>
            </a:r>
            <a:r>
              <a:rPr lang="ru-RU" b="1" dirty="0" smtClean="0">
                <a:latin typeface="Arial" charset="0"/>
                <a:cs typeface="Arial" charset="0"/>
              </a:rPr>
              <a:t>через призму таких эмоций, как разочарование, тревога, страх.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Эдвард   Мунк  ( 1863 – 1944 )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28800"/>
            <a:ext cx="4186808" cy="5040560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 </a:t>
            </a:r>
            <a:r>
              <a:rPr lang="ru-RU" b="1" dirty="0" smtClean="0"/>
              <a:t>норвежский </a:t>
            </a:r>
            <a:r>
              <a:rPr lang="ru-RU" b="1" dirty="0" smtClean="0"/>
              <a:t>живописец и график, театральный художник, теоретик искусства. </a:t>
            </a:r>
            <a:r>
              <a:rPr lang="ru-RU" b="1" dirty="0" smtClean="0"/>
              <a:t> </a:t>
            </a:r>
            <a:r>
              <a:rPr lang="ru-RU" b="1" dirty="0" smtClean="0"/>
              <a:t>Его творчество повлияло на современное искусство. Творчество Мунка охвачено мотивами смерти, одиночества, но при этом и жаждой жизни.</a:t>
            </a:r>
            <a:endParaRPr lang="ru-RU" b="1" dirty="0"/>
          </a:p>
        </p:txBody>
      </p:sp>
      <p:pic>
        <p:nvPicPr>
          <p:cNvPr id="15362" name="Picture 2" descr="http://img0.liveinternet.ru/images/attach/c/0/52/336/52336817_Edward_M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628800"/>
            <a:ext cx="4248472" cy="5061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Крик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852936"/>
            <a:ext cx="3250704" cy="3544816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Она принадлежала норвежскому миллиардеру </a:t>
            </a:r>
            <a:r>
              <a:rPr lang="ru-RU" dirty="0" err="1" smtClean="0"/>
              <a:t>Петтеру</a:t>
            </a:r>
            <a:r>
              <a:rPr lang="ru-RU" dirty="0" smtClean="0"/>
              <a:t> </a:t>
            </a:r>
            <a:r>
              <a:rPr lang="ru-RU" dirty="0" err="1" smtClean="0"/>
              <a:t>Олсену</a:t>
            </a:r>
            <a:r>
              <a:rPr lang="ru-RU" dirty="0" smtClean="0"/>
              <a:t>, </a:t>
            </a:r>
            <a:r>
              <a:rPr lang="ru-RU" dirty="0" smtClean="0"/>
              <a:t>который выставил её на аукцион 2 мая 2012 </a:t>
            </a:r>
            <a:r>
              <a:rPr lang="ru-RU" dirty="0" smtClean="0"/>
              <a:t>года. </a:t>
            </a:r>
            <a:r>
              <a:rPr lang="ru-RU" dirty="0" smtClean="0"/>
              <a:t>В итоге картина была продана Леону </a:t>
            </a:r>
            <a:r>
              <a:rPr lang="ru-RU" dirty="0" err="1" smtClean="0"/>
              <a:t>Блэку</a:t>
            </a:r>
            <a:r>
              <a:rPr lang="ru-RU" dirty="0" smtClean="0"/>
              <a:t> </a:t>
            </a:r>
            <a:r>
              <a:rPr lang="ru-RU" dirty="0" smtClean="0"/>
              <a:t>за 119 </a:t>
            </a:r>
            <a:r>
              <a:rPr lang="ru-RU" dirty="0" err="1" smtClean="0"/>
              <a:t>млн</a:t>
            </a:r>
            <a:r>
              <a:rPr lang="ru-RU" dirty="0" smtClean="0"/>
              <a:t> 922 тыс. 500 долларов, что представляет собой рекорд для произведений </a:t>
            </a:r>
            <a:r>
              <a:rPr lang="ru-RU" dirty="0" smtClean="0"/>
              <a:t>искусства.</a:t>
            </a:r>
            <a:endParaRPr lang="ru-RU" dirty="0"/>
          </a:p>
        </p:txBody>
      </p:sp>
      <p:pic>
        <p:nvPicPr>
          <p:cNvPr id="30722" name="Picture 2" descr="&amp;Fcy;&amp;acy;&amp;jcy;&amp;lcy;:&amp;Mcy;&amp;ucy;&amp;ncy;&amp;kcy; &amp;Kcy;&amp;rcy;&amp;icy;&amp;kcy;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84658"/>
            <a:ext cx="4176464" cy="5312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Мадонна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140968"/>
            <a:ext cx="4038600" cy="3256784"/>
          </a:xfrm>
        </p:spPr>
        <p:txBody>
          <a:bodyPr>
            <a:normAutofit fontScale="92500" lnSpcReduction="10000"/>
          </a:bodyPr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56792"/>
            <a:ext cx="4100264" cy="484096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 2004 году «Крик» и другое известное произведение художника «Мадонна» были украдены из музея Мунка. Обе картины были возвращены в 2006 году. Они получили некоторые повреждения и снова были выставлены на показ в мае 2008, после реставрации.</a:t>
            </a:r>
            <a:endParaRPr lang="ru-RU" dirty="0"/>
          </a:p>
        </p:txBody>
      </p:sp>
      <p:pic>
        <p:nvPicPr>
          <p:cNvPr id="29698" name="Picture 2" descr="&amp;Fcy;&amp;acy;&amp;jcy;&amp;lcy;:Edvard Munch - Madonna (1894-1895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43099"/>
            <a:ext cx="4032448" cy="5220189"/>
          </a:xfrm>
          <a:prstGeom prst="rect">
            <a:avLst/>
          </a:prstGeom>
          <a:noFill/>
        </p:spPr>
      </p:pic>
      <p:pic>
        <p:nvPicPr>
          <p:cNvPr id="29700" name="Picture 4" descr="&amp;Fcy;&amp;acy;&amp;jcy;&amp;lcy;:&amp;Mcy;&amp;ucy;&amp;ncy;&amp;kcy; &amp;Kcy;&amp;rcy;&amp;icy;&amp;kcy;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988840" y="3487128"/>
            <a:ext cx="72008" cy="932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6423632" cy="978408"/>
          </a:xfrm>
        </p:spPr>
        <p:txBody>
          <a:bodyPr>
            <a:normAutofit/>
          </a:bodyPr>
          <a:lstStyle/>
          <a:p>
            <a:r>
              <a:rPr lang="ru-RU" sz="5400" dirty="0" smtClean="0"/>
              <a:t> </a:t>
            </a:r>
            <a:r>
              <a:rPr lang="ru-RU" sz="5400" b="1" dirty="0" smtClean="0"/>
              <a:t>Б</a:t>
            </a:r>
            <a:r>
              <a:rPr lang="ru-RU" sz="5400" b="1" dirty="0" smtClean="0"/>
              <a:t>ольной ребенок</a:t>
            </a:r>
            <a:endParaRPr lang="ru-RU" sz="54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0" y="1340768"/>
            <a:ext cx="3203848" cy="5184576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Художник создал пять ее вариантов .</a:t>
            </a:r>
            <a:r>
              <a:rPr lang="ru-RU" sz="2400" b="1" dirty="0" smtClean="0"/>
              <a:t> </a:t>
            </a:r>
          </a:p>
          <a:p>
            <a:r>
              <a:rPr lang="ru-RU" sz="2400" b="1" dirty="0" smtClean="0"/>
              <a:t>Сорок </a:t>
            </a:r>
            <a:r>
              <a:rPr lang="ru-RU" sz="2400" b="1" dirty="0" smtClean="0"/>
              <a:t>лет не отпускал его этот </a:t>
            </a:r>
            <a:r>
              <a:rPr lang="ru-RU" sz="2400" b="1" dirty="0" smtClean="0"/>
              <a:t>сюжет! и </a:t>
            </a:r>
            <a:r>
              <a:rPr lang="ru-RU" sz="2400" b="1" dirty="0" smtClean="0"/>
              <a:t>несколько литографий на ту же тему. </a:t>
            </a:r>
            <a:endParaRPr lang="ru-RU" sz="2400" b="1" dirty="0" smtClean="0"/>
          </a:p>
          <a:p>
            <a:r>
              <a:rPr lang="ru-RU" sz="2400" b="1" dirty="0" smtClean="0"/>
              <a:t>Эта </a:t>
            </a:r>
            <a:r>
              <a:rPr lang="ru-RU" sz="2400" b="1" dirty="0" smtClean="0"/>
              <a:t>работа родилась как отклик на страдания старшей сестры художника, </a:t>
            </a:r>
            <a:r>
              <a:rPr lang="ru-RU" sz="2400" b="1" dirty="0" err="1" smtClean="0"/>
              <a:t>Софи</a:t>
            </a:r>
            <a:r>
              <a:rPr lang="ru-RU" sz="2400" b="1" dirty="0" smtClean="0"/>
              <a:t>, умершей от туберкулеза в 1877 году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31746" name="Picture 2" descr="&amp;Mcy;&amp;ucy;&amp;ncy;&amp;kcy;. &amp;Bcy;&amp;ocy;&amp;lcy;&amp;softcy;&amp;ncy;&amp;ocy;&amp;jcy; &amp;rcy;&amp;iecy;&amp;bcy;&amp;iecy;&amp;ncy;&amp;ocy;&amp;k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978" b="12978"/>
          <a:stretch>
            <a:fillRect/>
          </a:stretch>
        </p:blipFill>
        <p:spPr bwMode="auto">
          <a:xfrm>
            <a:off x="3304581" y="1700808"/>
            <a:ext cx="5443883" cy="48013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4191384" cy="1257328"/>
          </a:xfrm>
        </p:spPr>
        <p:txBody>
          <a:bodyPr>
            <a:normAutofit/>
          </a:bodyPr>
          <a:lstStyle/>
          <a:p>
            <a:r>
              <a:rPr lang="ru-RU" sz="6000" dirty="0" smtClean="0"/>
              <a:t>Отроковица</a:t>
            </a:r>
            <a:endParaRPr lang="ru-RU" sz="60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512" y="2924944"/>
            <a:ext cx="2468880" cy="4572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2770" name="Picture 2" descr="&amp;Mcy;&amp;ucy;&amp;ncy;&amp;kcy;. &amp;Scy;&amp;ocy;&amp;zcy;&amp;rcy;&amp;iecy;&amp;vcy;&amp;acy;&amp;ncy;&amp;icy;&amp;iecy;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8800" b="18800"/>
          <a:stretch>
            <a:fillRect/>
          </a:stretch>
        </p:blipFill>
        <p:spPr bwMode="auto">
          <a:xfrm>
            <a:off x="3908459" y="7194210"/>
            <a:ext cx="87477" cy="127048"/>
          </a:xfrm>
          <a:prstGeom prst="rect">
            <a:avLst/>
          </a:prstGeom>
          <a:noFill/>
        </p:spPr>
      </p:pic>
      <p:pic>
        <p:nvPicPr>
          <p:cNvPr id="32772" name="Picture 4" descr="&amp;Mcy;&amp;ucy;&amp;ncy;&amp;kcy;. &amp;Scy;&amp;ocy;&amp;zcy;&amp;rcy;&amp;iecy;&amp;vcy;&amp;acy;&amp;ncy;&amp;icy;&amp;ie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764704"/>
            <a:ext cx="4320480" cy="5954508"/>
          </a:xfrm>
          <a:prstGeom prst="rect">
            <a:avLst/>
          </a:prstGeom>
          <a:noFill/>
        </p:spPr>
      </p:pic>
      <p:pic>
        <p:nvPicPr>
          <p:cNvPr id="32774" name="Picture 6" descr="http://www.vapenochdramatik.com/files/edvard-munch-paintings--252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0938" y="1628800"/>
            <a:ext cx="3978042" cy="50405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8511864" cy="97840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Эрнст Людвиг </a:t>
            </a:r>
            <a:r>
              <a:rPr lang="ru-RU" sz="4000" b="1" dirty="0" err="1" smtClean="0"/>
              <a:t>Кирхнер</a:t>
            </a:r>
            <a:r>
              <a:rPr lang="ru-RU" sz="4000" b="1" dirty="0" smtClean="0"/>
              <a:t> ( 1880- 1938 )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679216" cy="4572000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Немецкий художник </a:t>
            </a:r>
          </a:p>
          <a:p>
            <a:r>
              <a:rPr lang="ru-RU" sz="3600" b="1" dirty="0" smtClean="0"/>
              <a:t>В 1905 </a:t>
            </a:r>
            <a:r>
              <a:rPr lang="ru-RU" sz="3600" b="1" dirty="0" smtClean="0"/>
              <a:t>году он </a:t>
            </a:r>
            <a:r>
              <a:rPr lang="ru-RU" sz="3600" b="1" dirty="0" smtClean="0"/>
              <a:t>образует </a:t>
            </a:r>
            <a:r>
              <a:rPr lang="ru-RU" sz="3600" b="1" dirty="0" smtClean="0"/>
              <a:t>группу «</a:t>
            </a:r>
            <a:r>
              <a:rPr lang="ru-RU" sz="3600" b="1" dirty="0" smtClean="0"/>
              <a:t>Мост».</a:t>
            </a:r>
            <a:endParaRPr lang="ru-RU" sz="3600" b="1" dirty="0"/>
          </a:p>
        </p:txBody>
      </p:sp>
      <p:pic>
        <p:nvPicPr>
          <p:cNvPr id="33794" name="Picture 2" descr="File:Kirchner 1919 portrait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9510" b="19510"/>
          <a:stretch>
            <a:fillRect/>
          </a:stretch>
        </p:blipFill>
        <p:spPr bwMode="auto">
          <a:xfrm>
            <a:off x="3419872" y="1484784"/>
            <a:ext cx="5023962" cy="4968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8727888" cy="97840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Автопортрет в солдатской форме</a:t>
            </a:r>
            <a:endParaRPr lang="ru-RU" sz="4000" b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4592" y="1484784"/>
            <a:ext cx="2468880" cy="4815432"/>
          </a:xfrm>
        </p:spPr>
        <p:txBody>
          <a:bodyPr>
            <a:noAutofit/>
          </a:bodyPr>
          <a:lstStyle/>
          <a:p>
            <a:r>
              <a:rPr lang="ru-RU" sz="2800" dirty="0" smtClean="0"/>
              <a:t>     С началом </a:t>
            </a:r>
            <a:r>
              <a:rPr lang="ru-RU" sz="2800" dirty="0" smtClean="0"/>
              <a:t>Первой мировой войны уходит добровольцем на фронт. В 1915 был комиссован из армии по болезни </a:t>
            </a:r>
            <a:r>
              <a:rPr lang="ru-RU" sz="2800" dirty="0" smtClean="0"/>
              <a:t>лёгких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4818" name="Picture 2" descr="http://www.theoccidentalobserver.net/wp-content/uploads/2011/10/KirchnerSldr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t="12508" b="12508"/>
          <a:stretch>
            <a:fillRect/>
          </a:stretch>
        </p:blipFill>
        <p:spPr bwMode="auto">
          <a:xfrm flipV="1">
            <a:off x="2903805" y="6858000"/>
            <a:ext cx="156027" cy="134194"/>
          </a:xfrm>
          <a:prstGeom prst="rect">
            <a:avLst/>
          </a:prstGeom>
          <a:noFill/>
        </p:spPr>
      </p:pic>
      <p:pic>
        <p:nvPicPr>
          <p:cNvPr id="34822" name="Picture 6" descr="http://www.theoccidentalobserver.net/wp-content/uploads/2011/10/KirchnerSld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7" y="1354590"/>
            <a:ext cx="4608512" cy="52873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одуль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Модуль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151</TotalTime>
  <Words>352</Words>
  <Application>Microsoft Office PowerPoint</Application>
  <PresentationFormat>Экран (4:3)</PresentationFormat>
  <Paragraphs>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Модульная</vt:lpstr>
      <vt:lpstr>          ЭКСПРЕССИОНИЗМ  :  СКВОЗЬ ПРИЗМУ СТРАХА  И  ПЕССИМИЗМА</vt:lpstr>
      <vt:lpstr>экспрессионизм</vt:lpstr>
      <vt:lpstr>  Эдвард   Мунк  ( 1863 – 1944 )</vt:lpstr>
      <vt:lpstr>  Крик</vt:lpstr>
      <vt:lpstr>   Мадонна</vt:lpstr>
      <vt:lpstr> Больной ребенок</vt:lpstr>
      <vt:lpstr>Отроковица</vt:lpstr>
      <vt:lpstr>Эрнст Людвиг Кирхнер ( 1880- 1938 )</vt:lpstr>
      <vt:lpstr>Автопортрет в солдатской форме</vt:lpstr>
      <vt:lpstr>Фрэнци в резном кресле    Автопортрет</vt:lpstr>
      <vt:lpstr>     Уличные     сценки</vt:lpstr>
      <vt:lpstr> Отто Дикс  ( 1891 – 1969 )</vt:lpstr>
      <vt:lpstr>Большой город</vt:lpstr>
      <vt:lpstr>Ужасы  войны</vt:lpstr>
      <vt:lpstr>Триптих .  Война.</vt:lpstr>
      <vt:lpstr>Военные пейзаж</vt:lpstr>
      <vt:lpstr>Арнольд  Шёнберг  ( 1874 – 1951 )</vt:lpstr>
      <vt:lpstr>         Концерт  Шёнберга  для  фортепиано  с  оркестром .</vt:lpstr>
      <vt:lpstr>Слайд 19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ЭКСПРЕССИОНИЗМ  :  СКВОЗЬ ПРИЗМУ СТРАХА  И  ПЕССИМИЗМА</dc:title>
  <dc:creator>марина</dc:creator>
  <cp:lastModifiedBy>марина</cp:lastModifiedBy>
  <cp:revision>16</cp:revision>
  <dcterms:created xsi:type="dcterms:W3CDTF">2012-10-09T18:03:23Z</dcterms:created>
  <dcterms:modified xsi:type="dcterms:W3CDTF">2012-10-09T20:34:27Z</dcterms:modified>
</cp:coreProperties>
</file>