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218"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16.05.2013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16.05.2013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16.05.2013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16.05.2013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16.05.2013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16.05.2013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16.05.2013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16.05.2013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yandex.ru/yandsearch?p=5&amp;text=70%20%D0%BB%D0%B5%D1%82%20%D1%81%D1%82%D0%B0%D0%BB%D0%B8%D0%BD%D0%B3%D1%80%D0%B0%D0%B4%D1%81%D0%BA%D0%BE%D0%B9%20%D0%B1%D0%B8%D1%82%D0%B2%D0%B5%202%20%D1%84%D0%B5%D0%B2%D1%80%D0%B0%D0%BB%D1%8F%20%D0%BF%D1%80%D0%B5%D0%B7%D0%B5%D0%BD%D1%82%D0%B0%D1%86%D0%B8%D1%8F&amp;noreask=1&amp;img_url=http://vif2ne.ru/nvk/forum/files/Snatchmovie/(070510002509)_IMG_4324.jpg&amp;pos=176&amp;rpt=simage&amp;lr=172"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yandex.ru/yandsearch?p=2&amp;text=70%20%D0%BB%D0%B5%D1%82%20%D1%81%D1%82%D0%B0%D0%BB%D0%B8%D0%BD%D0%B3%D1%80%D0%B0%D0%B4%D1%81%D0%BA%D0%BE%D0%B9%20%D0%B1%D0%B8%D1%82%D0%B2%D0%B5%202%20%D1%84%D0%B5%D0%B2%D1%80%D0%B0%D0%BB%D1%8F%20%D0%BF%D1%80%D0%B5%D0%B7%D0%B5%D0%BD%D1%82%D0%B0%D1%86%D0%B8%D1%8F&amp;noreask=1&amp;img_url=http://f4.foto.rambler.ru/preview/c/68x68/4f15f4c7-e635-e226-3d78-7b80dbb13ec3/%D0%A1%D1%82%D0%B0%D0%BB%D0%B8%D0%BD%D0%B3%D1%80%D0%B0%D0%B4%D1%81%D0%BA%D0%B0%D1%8F_%D0%B1%D0%B8%D1%82%D0%B2%D0%B0_%D0%BE%D0%B1%D0%BE%D1%80%D0%BE%D0%BD%D0%B0.jpg&amp;pos=84&amp;rpt=simage&amp;lr=172"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Проект</a:t>
            </a:r>
            <a:br>
              <a:rPr lang="ru-RU" sz="3200" dirty="0" smtClean="0"/>
            </a:br>
            <a:r>
              <a:rPr lang="ru-RU" sz="3200" dirty="0" smtClean="0"/>
              <a:t>«Героям </a:t>
            </a:r>
            <a:r>
              <a:rPr lang="ru-RU" sz="3200" smtClean="0"/>
              <a:t>Сталинграда посвящается»</a:t>
            </a:r>
            <a:endParaRPr lang="ru-RU" sz="3200" dirty="0"/>
          </a:p>
        </p:txBody>
      </p:sp>
      <p:sp>
        <p:nvSpPr>
          <p:cNvPr id="4" name="Текст 3"/>
          <p:cNvSpPr>
            <a:spLocks noGrp="1"/>
          </p:cNvSpPr>
          <p:nvPr>
            <p:ph type="body" idx="1"/>
          </p:nvPr>
        </p:nvSpPr>
        <p:spPr/>
        <p:txBody>
          <a:bodyPr>
            <a:normAutofit fontScale="85000" lnSpcReduction="20000"/>
          </a:bodyPr>
          <a:lstStyle/>
          <a:p>
            <a:r>
              <a:rPr lang="ru-RU" dirty="0" smtClean="0"/>
              <a:t>Работу выполнил ученик 8 класса </a:t>
            </a:r>
            <a:r>
              <a:rPr lang="ru-RU" dirty="0" err="1" smtClean="0"/>
              <a:t>Джумамухамедов</a:t>
            </a:r>
            <a:r>
              <a:rPr lang="ru-RU" dirty="0" smtClean="0"/>
              <a:t> </a:t>
            </a:r>
            <a:r>
              <a:rPr lang="ru-RU" dirty="0" err="1" smtClean="0"/>
              <a:t>Раиль</a:t>
            </a:r>
            <a:endParaRPr lang="ru-RU" dirty="0" smtClean="0"/>
          </a:p>
          <a:p>
            <a:endParaRPr lang="ru-RU" dirty="0"/>
          </a:p>
        </p:txBody>
      </p:sp>
      <p:pic>
        <p:nvPicPr>
          <p:cNvPr id="5" name="Picture 5" descr="GrarjgIuqWA"/>
          <p:cNvPicPr>
            <a:picLocks noGrp="1" noChangeAspect="1" noChangeArrowheads="1"/>
          </p:cNvPicPr>
          <p:nvPr>
            <p:ph sz="half" idx="2"/>
          </p:nvPr>
        </p:nvPicPr>
        <p:blipFill>
          <a:blip r:embed="rId2" cstate="print"/>
          <a:stretch>
            <a:fillRect/>
          </a:stretch>
        </p:blipFill>
        <p:spPr bwMode="auto">
          <a:xfrm>
            <a:off x="457200" y="2132856"/>
            <a:ext cx="4040188" cy="3532733"/>
          </a:xfrm>
          <a:prstGeom prst="rect">
            <a:avLst/>
          </a:prstGeom>
          <a:noFill/>
          <a:ln w="9525">
            <a:noFill/>
            <a:miter lim="800000"/>
            <a:headEnd/>
            <a:tailEnd/>
          </a:ln>
        </p:spPr>
      </p:pic>
      <p:sp>
        <p:nvSpPr>
          <p:cNvPr id="6" name="Текст 5"/>
          <p:cNvSpPr>
            <a:spLocks noGrp="1"/>
          </p:cNvSpPr>
          <p:nvPr>
            <p:ph type="body" sz="quarter" idx="3"/>
          </p:nvPr>
        </p:nvSpPr>
        <p:spPr/>
        <p:txBody>
          <a:bodyPr/>
          <a:lstStyle/>
          <a:p>
            <a:endParaRPr lang="ru-RU"/>
          </a:p>
        </p:txBody>
      </p:sp>
      <p:sp>
        <p:nvSpPr>
          <p:cNvPr id="7" name="Содержимое 6"/>
          <p:cNvSpPr>
            <a:spLocks noGrp="1"/>
          </p:cNvSpPr>
          <p:nvPr>
            <p:ph sz="quarter" idx="4"/>
          </p:nvPr>
        </p:nvSpPr>
        <p:spPr/>
        <p:txBody>
          <a:bodyPr>
            <a:normAutofit fontScale="92500" lnSpcReduction="10000"/>
          </a:bodyPr>
          <a:lstStyle/>
          <a:p>
            <a:pPr>
              <a:buNone/>
            </a:pPr>
            <a:r>
              <a:rPr lang="ru-RU" b="1" dirty="0" smtClean="0"/>
              <a:t>Открытые степному ветру,</a:t>
            </a:r>
            <a:endParaRPr lang="ru-RU" dirty="0" smtClean="0"/>
          </a:p>
          <a:p>
            <a:pPr>
              <a:buNone/>
            </a:pPr>
            <a:r>
              <a:rPr lang="ru-RU" b="1" dirty="0" smtClean="0"/>
              <a:t>Дома разбитые стоят.</a:t>
            </a:r>
            <a:endParaRPr lang="ru-RU" dirty="0" smtClean="0"/>
          </a:p>
          <a:p>
            <a:pPr>
              <a:buNone/>
            </a:pPr>
            <a:r>
              <a:rPr lang="ru-RU" b="1" dirty="0" smtClean="0"/>
              <a:t>На шестьдесят два километра</a:t>
            </a:r>
            <a:endParaRPr lang="ru-RU" dirty="0" smtClean="0"/>
          </a:p>
          <a:p>
            <a:pPr>
              <a:buNone/>
            </a:pPr>
            <a:r>
              <a:rPr lang="ru-RU" b="1" dirty="0" smtClean="0"/>
              <a:t>В длину раскинут Сталинград.</a:t>
            </a:r>
            <a:endParaRPr lang="ru-RU" dirty="0" smtClean="0"/>
          </a:p>
          <a:p>
            <a:pPr>
              <a:buNone/>
            </a:pPr>
            <a:r>
              <a:rPr lang="ru-RU" b="1" dirty="0" smtClean="0"/>
              <a:t>Как будто он по Волге синей</a:t>
            </a:r>
            <a:endParaRPr lang="ru-RU" dirty="0" smtClean="0"/>
          </a:p>
          <a:p>
            <a:pPr>
              <a:buNone/>
            </a:pPr>
            <a:r>
              <a:rPr lang="ru-RU" b="1" dirty="0" smtClean="0"/>
              <a:t>В цепь развернулся, принял бой,</a:t>
            </a:r>
            <a:endParaRPr lang="ru-RU" dirty="0" smtClean="0"/>
          </a:p>
          <a:p>
            <a:pPr>
              <a:buNone/>
            </a:pPr>
            <a:r>
              <a:rPr lang="ru-RU" b="1" dirty="0" smtClean="0"/>
              <a:t>Встал фронтом поперёк России –</a:t>
            </a:r>
            <a:endParaRPr lang="ru-RU" dirty="0" smtClean="0"/>
          </a:p>
          <a:p>
            <a:pPr>
              <a:buNone/>
            </a:pPr>
            <a:r>
              <a:rPr lang="ru-RU" b="1" dirty="0" smtClean="0"/>
              <a:t>И всю её прикрыл собой!</a:t>
            </a:r>
            <a:endParaRPr lang="ru-RU" dirty="0" smtClean="0"/>
          </a:p>
          <a:p>
            <a:pPr>
              <a:buNone/>
            </a:pPr>
            <a:r>
              <a:rPr lang="ru-RU" b="1" dirty="0" smtClean="0"/>
              <a:t>(Сергей Орлов).</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Дом Павлова</a:t>
            </a:r>
            <a:endParaRPr lang="ru-RU" sz="3200" dirty="0"/>
          </a:p>
        </p:txBody>
      </p:sp>
      <p:sp>
        <p:nvSpPr>
          <p:cNvPr id="4" name="Текст 3"/>
          <p:cNvSpPr>
            <a:spLocks noGrp="1"/>
          </p:cNvSpPr>
          <p:nvPr>
            <p:ph type="body" sz="half" idx="2"/>
          </p:nvPr>
        </p:nvSpPr>
        <p:spPr>
          <a:xfrm>
            <a:off x="457200" y="1435100"/>
            <a:ext cx="3394720" cy="4691063"/>
          </a:xfrm>
        </p:spPr>
        <p:txBody>
          <a:bodyPr>
            <a:noAutofit/>
          </a:bodyPr>
          <a:lstStyle/>
          <a:p>
            <a:pPr algn="just"/>
            <a:r>
              <a:rPr lang="ru-RU" b="1" dirty="0" smtClean="0"/>
              <a:t>В течение пятидесяти восьми дней легендарный гарнизон из двадцати четырёх человек удерживал его и не отдал врагу. Геройски сражался в знаменитом доме командир пулемётного расчёта Илья Воронов. Отбивая атаки гитлеровцев, он получил 25 ран. Истекая кровью, пулемётчик зубами срывал кольца гранат и посылал их в гущу врагов.</a:t>
            </a:r>
            <a:endParaRPr lang="ru-RU" dirty="0" smtClean="0"/>
          </a:p>
          <a:p>
            <a:pPr algn="just"/>
            <a:r>
              <a:rPr lang="ru-RU" b="1" dirty="0" smtClean="0"/>
              <a:t>Из дома Павлова вёл огонь по врагу один из лучших снайперов сержант Анатолий Чехов, уничтоживший более двухсот гитлеровцев. Генерал Родимов на передовой вручил девятнадцатилетнему Чехову орден Красного Знамени.</a:t>
            </a:r>
            <a:endParaRPr lang="ru-RU" dirty="0" smtClean="0"/>
          </a:p>
          <a:p>
            <a:pPr algn="just"/>
            <a:r>
              <a:rPr lang="ru-RU" b="1" dirty="0" smtClean="0"/>
              <a:t>Штурмовая группа под командованием Павлова удерживала дом до ликвидации группировки немецко-фашистских войск в районе Сталинграда.</a:t>
            </a:r>
            <a:endParaRPr lang="ru-RU" dirty="0" smtClean="0"/>
          </a:p>
          <a:p>
            <a:pPr algn="just"/>
            <a:endParaRPr lang="ru-RU" sz="1600" dirty="0"/>
          </a:p>
        </p:txBody>
      </p:sp>
      <p:pic>
        <p:nvPicPr>
          <p:cNvPr id="5" name="Picture 2" descr="C:\Users\раиль\Desktop\i (1).jpg"/>
          <p:cNvPicPr>
            <a:picLocks noGrp="1" noChangeAspect="1" noChangeArrowheads="1"/>
          </p:cNvPicPr>
          <p:nvPr>
            <p:ph idx="1"/>
          </p:nvPr>
        </p:nvPicPr>
        <p:blipFill>
          <a:blip r:embed="rId2" cstate="print"/>
          <a:srcRect/>
          <a:stretch>
            <a:fillRect/>
          </a:stretch>
        </p:blipFill>
        <p:spPr bwMode="auto">
          <a:xfrm>
            <a:off x="4211960" y="908720"/>
            <a:ext cx="3888431" cy="47525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Василий Зайцев</a:t>
            </a:r>
            <a:endParaRPr lang="ru-RU" dirty="0"/>
          </a:p>
        </p:txBody>
      </p:sp>
      <p:sp>
        <p:nvSpPr>
          <p:cNvPr id="4" name="Текст 3"/>
          <p:cNvSpPr>
            <a:spLocks noGrp="1"/>
          </p:cNvSpPr>
          <p:nvPr>
            <p:ph type="body" sz="half" idx="2"/>
          </p:nvPr>
        </p:nvSpPr>
        <p:spPr/>
        <p:txBody>
          <a:bodyPr/>
          <a:lstStyle/>
          <a:p>
            <a:pPr algn="just"/>
            <a:r>
              <a:rPr lang="ru-RU" sz="2000" b="1" dirty="0" smtClean="0"/>
              <a:t>Более трёхсот гитлеровцев уничтожил Василий Зайцев в уличных боях. Многих бойцов обучил снайперскому искусству. Их называли «зайчатами». Зайцеву и снайперу Медведеву за меткий огонь в Сталинграде были присвоены звания Героев Советского Союза.</a:t>
            </a:r>
            <a:endParaRPr lang="ru-RU" sz="2000" dirty="0" smtClean="0"/>
          </a:p>
          <a:p>
            <a:endParaRPr lang="ru-RU" dirty="0"/>
          </a:p>
        </p:txBody>
      </p:sp>
      <p:pic>
        <p:nvPicPr>
          <p:cNvPr id="5" name="Picture 3" descr="C:\Users\Гузаль\Desktop\загруженное.jpg"/>
          <p:cNvPicPr>
            <a:picLocks noGrp="1" noChangeAspect="1" noChangeArrowheads="1"/>
          </p:cNvPicPr>
          <p:nvPr>
            <p:ph idx="1"/>
          </p:nvPr>
        </p:nvPicPr>
        <p:blipFill>
          <a:blip r:embed="rId2" cstate="print"/>
          <a:srcRect/>
          <a:stretch>
            <a:fillRect/>
          </a:stretch>
        </p:blipFill>
        <p:spPr bwMode="auto">
          <a:xfrm>
            <a:off x="4283968" y="620688"/>
            <a:ext cx="3744416" cy="51845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Полковник </a:t>
            </a:r>
            <a:r>
              <a:rPr lang="ru-RU" sz="2400" dirty="0" err="1" smtClean="0"/>
              <a:t>Батюк</a:t>
            </a:r>
            <a:r>
              <a:rPr lang="ru-RU" sz="2400" dirty="0" smtClean="0"/>
              <a:t>.</a:t>
            </a:r>
            <a:endParaRPr lang="ru-RU" sz="2400" dirty="0"/>
          </a:p>
        </p:txBody>
      </p:sp>
      <p:sp>
        <p:nvSpPr>
          <p:cNvPr id="4" name="Текст 3"/>
          <p:cNvSpPr>
            <a:spLocks noGrp="1"/>
          </p:cNvSpPr>
          <p:nvPr>
            <p:ph type="body" sz="half" idx="2"/>
          </p:nvPr>
        </p:nvSpPr>
        <p:spPr/>
        <p:txBody>
          <a:bodyPr>
            <a:normAutofit lnSpcReduction="10000"/>
          </a:bodyPr>
          <a:lstStyle/>
          <a:p>
            <a:pPr algn="just"/>
            <a:r>
              <a:rPr lang="ru-RU" sz="1600" b="1" dirty="0" smtClean="0"/>
              <a:t>Местом самых ожесточённых боёв в Сталинграде стал Мамаев курган. Обожжённый, изрытый глубокими воронками, дзотами, покрытый осколками от бомб и снарядов, курган и зимой чернел, как обугленный. Это место огромных людских потерь... Основная тяжесть боёв легла на стрелковую дивизию под командованием полковника </a:t>
            </a:r>
            <a:r>
              <a:rPr lang="ru-RU" sz="1600" b="1" dirty="0" err="1" smtClean="0"/>
              <a:t>Батюка</a:t>
            </a:r>
            <a:r>
              <a:rPr lang="ru-RU" sz="1600" b="1" dirty="0" smtClean="0"/>
              <a:t>. За оборону кургана, организованную командиром дивизии, бойцы назовут его «огнеупорным </a:t>
            </a:r>
            <a:r>
              <a:rPr lang="ru-RU" sz="1600" b="1" dirty="0" err="1" smtClean="0"/>
              <a:t>Батюком</a:t>
            </a:r>
            <a:r>
              <a:rPr lang="ru-RU" sz="1600" b="1" dirty="0" smtClean="0"/>
              <a:t>», «душой обороны Мамаева кургана».</a:t>
            </a:r>
            <a:endParaRPr lang="ru-RU" sz="1600" dirty="0" smtClean="0"/>
          </a:p>
          <a:p>
            <a:endParaRPr lang="ru-RU" dirty="0"/>
          </a:p>
        </p:txBody>
      </p:sp>
      <p:pic>
        <p:nvPicPr>
          <p:cNvPr id="5" name="Picture 6" descr="C:\Users\Гузаль\Desktop\загруженное (1).jpg"/>
          <p:cNvPicPr>
            <a:picLocks noGrp="1" noChangeAspect="1" noChangeArrowheads="1"/>
          </p:cNvPicPr>
          <p:nvPr>
            <p:ph idx="1"/>
          </p:nvPr>
        </p:nvPicPr>
        <p:blipFill>
          <a:blip r:embed="rId2" cstate="print"/>
          <a:srcRect/>
          <a:stretch>
            <a:fillRect/>
          </a:stretch>
        </p:blipFill>
        <p:spPr>
          <a:xfrm>
            <a:off x="3923928" y="620688"/>
            <a:ext cx="4608512" cy="5184576"/>
          </a:xfr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Матвей Путилов ценой жизни восстановил связь</a:t>
            </a:r>
            <a:endParaRPr lang="ru-RU" dirty="0"/>
          </a:p>
        </p:txBody>
      </p:sp>
      <p:sp>
        <p:nvSpPr>
          <p:cNvPr id="4" name="Текст 3"/>
          <p:cNvSpPr>
            <a:spLocks noGrp="1"/>
          </p:cNvSpPr>
          <p:nvPr>
            <p:ph type="body" sz="half" idx="2"/>
          </p:nvPr>
        </p:nvSpPr>
        <p:spPr/>
        <p:txBody>
          <a:bodyPr>
            <a:noAutofit/>
          </a:bodyPr>
          <a:lstStyle/>
          <a:p>
            <a:pPr algn="just"/>
            <a:r>
              <a:rPr lang="ru-RU" sz="1600" b="1" dirty="0" smtClean="0"/>
              <a:t>Когда на Мамаевом кургане в самый напряжённый момент боя прекратилась связь, рядовой связист 308-й стрелковой дивизии Матвей Путилов пошёл ликвидировать разрыв провода. При восстановлении повреждённой линии связи ему осколками мины раздробило обе руки. Теряя сознание, он крепко зажал зубами концы провода. Связь была восстановлена. За этот подвиг Матвей был посмертно награждён орденом Отечественной войны 2 степени. Его катушка связи передавалась лучшим связистам 308-й дивизии.</a:t>
            </a:r>
            <a:endParaRPr lang="ru-RU" sz="1600" dirty="0"/>
          </a:p>
        </p:txBody>
      </p:sp>
      <p:pic>
        <p:nvPicPr>
          <p:cNvPr id="5" name="Picture 2" descr="C:\Users\Гузаль\Desktop\59675.putilov-m.m._350x501.jpg"/>
          <p:cNvPicPr>
            <a:picLocks noGrp="1" noChangeAspect="1" noChangeArrowheads="1"/>
          </p:cNvPicPr>
          <p:nvPr>
            <p:ph idx="1"/>
          </p:nvPr>
        </p:nvPicPr>
        <p:blipFill>
          <a:blip r:embed="rId2" cstate="print"/>
          <a:srcRect/>
          <a:stretch>
            <a:fillRect/>
          </a:stretch>
        </p:blipFill>
        <p:spPr bwMode="auto">
          <a:xfrm>
            <a:off x="3995936" y="620688"/>
            <a:ext cx="4248471" cy="5328592"/>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t>Гуля Королёва</a:t>
            </a:r>
            <a:endParaRPr lang="ru-RU" sz="3600" dirty="0"/>
          </a:p>
        </p:txBody>
      </p:sp>
      <p:sp>
        <p:nvSpPr>
          <p:cNvPr id="4" name="Текст 3"/>
          <p:cNvSpPr>
            <a:spLocks noGrp="1"/>
          </p:cNvSpPr>
          <p:nvPr>
            <p:ph type="body" sz="half" idx="2"/>
          </p:nvPr>
        </p:nvSpPr>
        <p:spPr/>
        <p:txBody>
          <a:bodyPr>
            <a:normAutofit lnSpcReduction="10000"/>
          </a:bodyPr>
          <a:lstStyle/>
          <a:p>
            <a:pPr algn="just"/>
            <a:r>
              <a:rPr lang="ru-RU" b="1" dirty="0" smtClean="0"/>
              <a:t> 23 ноября 1942г. во время ожесточённого боя за высоту  под огнём противника оказала медицинскую помощь и вынесла с поля боя 50 тяжело раненных бойцов. К исходу дня, когда наступление наших бойцов захлебнулось, Гуля подняла бойцов в атаку, первой ворвалась в окопы противника, несколькими бросками гранат уничтожила 15 вражеских солдат и офицеров. Несмотря на тяжёлое ранение, оказавшееся смертельным, стреляла из автомата по врагу до тех пор, пока оружие не выпало у неё из рук. Подоспевшие наши бойцы закрепились в окопах. Приказом командования за беззаветную храбро и героизм в борьбе с захватчиками </a:t>
            </a:r>
            <a:r>
              <a:rPr lang="ru-RU" b="1" dirty="0" err="1" smtClean="0"/>
              <a:t>Марионелла</a:t>
            </a:r>
            <a:r>
              <a:rPr lang="ru-RU" b="1" dirty="0" smtClean="0"/>
              <a:t> Владимировна Королёва была награждена орденом Красного Знамени посмертно .</a:t>
            </a:r>
            <a:endParaRPr lang="ru-RU" dirty="0"/>
          </a:p>
        </p:txBody>
      </p:sp>
      <p:pic>
        <p:nvPicPr>
          <p:cNvPr id="5" name="Picture 2" descr="C:\Users\Гузаль\Desktop\загруженное.jpg"/>
          <p:cNvPicPr>
            <a:picLocks noGrp="1" noChangeAspect="1" noChangeArrowheads="1"/>
          </p:cNvPicPr>
          <p:nvPr>
            <p:ph idx="1"/>
          </p:nvPr>
        </p:nvPicPr>
        <p:blipFill>
          <a:blip r:embed="rId2" cstate="print"/>
          <a:srcRect/>
          <a:stretch>
            <a:fillRect/>
          </a:stretch>
        </p:blipFill>
        <p:spPr bwMode="auto">
          <a:xfrm>
            <a:off x="4139952" y="404664"/>
            <a:ext cx="4248472" cy="5472608"/>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r>
              <a:rPr lang="ru-RU" dirty="0" smtClean="0"/>
              <a:t>Мои земляки - участники Сталинградской битвы</a:t>
            </a:r>
            <a:endParaRPr lang="ru-RU" dirty="0"/>
          </a:p>
        </p:txBody>
      </p:sp>
      <p:sp>
        <p:nvSpPr>
          <p:cNvPr id="6" name="Содержимое 5"/>
          <p:cNvSpPr>
            <a:spLocks noGrp="1"/>
          </p:cNvSpPr>
          <p:nvPr>
            <p:ph idx="1"/>
          </p:nvPr>
        </p:nvSpPr>
        <p:spPr/>
        <p:txBody>
          <a:bodyPr>
            <a:normAutofit fontScale="92500"/>
          </a:bodyPr>
          <a:lstStyle/>
          <a:p>
            <a:r>
              <a:rPr lang="ru-RU" sz="1400" dirty="0" smtClean="0"/>
              <a:t>Это </a:t>
            </a:r>
            <a:r>
              <a:rPr lang="ru-RU" sz="1400" dirty="0" err="1" smtClean="0"/>
              <a:t>Мусургалиев</a:t>
            </a:r>
            <a:r>
              <a:rPr lang="ru-RU" sz="1400" dirty="0" smtClean="0"/>
              <a:t> </a:t>
            </a:r>
            <a:r>
              <a:rPr lang="ru-RU" sz="1400" dirty="0" err="1" smtClean="0"/>
              <a:t>Хисмет</a:t>
            </a:r>
            <a:r>
              <a:rPr lang="ru-RU" sz="1400" dirty="0" smtClean="0"/>
              <a:t> </a:t>
            </a:r>
            <a:r>
              <a:rPr lang="ru-RU" sz="1400" dirty="0" err="1" smtClean="0"/>
              <a:t>Абдрахманович</a:t>
            </a:r>
            <a:r>
              <a:rPr lang="ru-RU" sz="1400" dirty="0" smtClean="0"/>
              <a:t>. Родился </a:t>
            </a:r>
            <a:r>
              <a:rPr lang="ru-RU" sz="1400" dirty="0" err="1" smtClean="0"/>
              <a:t>Хисмет</a:t>
            </a:r>
            <a:r>
              <a:rPr lang="ru-RU" sz="1400" dirty="0" smtClean="0"/>
              <a:t> </a:t>
            </a:r>
            <a:r>
              <a:rPr lang="ru-RU" sz="1400" dirty="0" err="1" smtClean="0"/>
              <a:t>Абдрахманович</a:t>
            </a:r>
            <a:r>
              <a:rPr lang="ru-RU" sz="1400" dirty="0" smtClean="0"/>
              <a:t> 15 августа в селе </a:t>
            </a:r>
            <a:r>
              <a:rPr lang="ru-RU" sz="1400" dirty="0" err="1" smtClean="0"/>
              <a:t>Подчалык</a:t>
            </a:r>
            <a:r>
              <a:rPr lang="ru-RU" sz="1400" dirty="0" smtClean="0"/>
              <a:t> Астраханской области Красноярского района в 1923 году. Когда ему исполнилось 18 лет, он ушёл служить в армию, оттуда его забрали на фронт. Участвовал он в Сталинградской битве с самого начала и до конца, пока не получил </a:t>
            </a:r>
            <a:r>
              <a:rPr lang="ru-RU" sz="1400" dirty="0" err="1" smtClean="0"/>
              <a:t>Хисмет</a:t>
            </a:r>
            <a:r>
              <a:rPr lang="ru-RU" sz="1400" dirty="0" smtClean="0"/>
              <a:t> </a:t>
            </a:r>
            <a:r>
              <a:rPr lang="ru-RU" sz="1400" dirty="0" err="1" smtClean="0"/>
              <a:t>Абдрахманович</a:t>
            </a:r>
            <a:r>
              <a:rPr lang="ru-RU" sz="1400" dirty="0" smtClean="0"/>
              <a:t> вспоминал, как в Сталинграде развернулось грандиозное сражение, враги превосходили наши войска численностью, но советские солдаты сражались мужественно и героически. Сталинградская битва продолжалась с 17 июля 1942 года по 2 февраля 1943 года. </a:t>
            </a:r>
            <a:r>
              <a:rPr lang="ru-RU" sz="1400" dirty="0" err="1" smtClean="0"/>
              <a:t>Хисмет</a:t>
            </a:r>
            <a:r>
              <a:rPr lang="ru-RU" sz="1400" dirty="0" smtClean="0"/>
              <a:t> </a:t>
            </a:r>
            <a:r>
              <a:rPr lang="ru-RU" sz="1400" dirty="0" err="1" smtClean="0"/>
              <a:t>Абдрахманович</a:t>
            </a:r>
            <a:r>
              <a:rPr lang="ru-RU" sz="1400" dirty="0" smtClean="0"/>
              <a:t> не раз повторял, что бойцы сражались насмерть, ведь боевым девизом защитников Сталинграда был призыв «За Волгой для нас земли нет!»  серьёзного ранения.</a:t>
            </a:r>
          </a:p>
          <a:p>
            <a:r>
              <a:rPr lang="ru-RU" sz="1400" dirty="0" smtClean="0"/>
              <a:t>2 февраля 1943 года немецко-фашистские войска были полностью разгромлены. Завершилась Сталинградская битва, которая внесла огромный вклад в ход Великой Отечественной Войны. </a:t>
            </a:r>
            <a:r>
              <a:rPr lang="ru-RU" sz="1400" dirty="0" err="1" smtClean="0"/>
              <a:t>Хисмет</a:t>
            </a:r>
            <a:r>
              <a:rPr lang="ru-RU" sz="1400" dirty="0" smtClean="0"/>
              <a:t> </a:t>
            </a:r>
            <a:r>
              <a:rPr lang="ru-RU" sz="1400" dirty="0" err="1" smtClean="0"/>
              <a:t>Абдрахманович</a:t>
            </a:r>
            <a:r>
              <a:rPr lang="ru-RU" sz="1400" dirty="0" smtClean="0"/>
              <a:t> и миллионы советских солдат стойко мужественно и героически отстояли свободу, счастье и Мир на земле в жестоких боях за Сталинград.</a:t>
            </a:r>
            <a:br>
              <a:rPr lang="ru-RU" sz="1400" dirty="0" smtClean="0"/>
            </a:br>
            <a:r>
              <a:rPr lang="ru-RU" sz="1400" dirty="0" smtClean="0"/>
              <a:t/>
            </a:r>
            <a:br>
              <a:rPr lang="ru-RU" sz="1400" dirty="0" smtClean="0"/>
            </a:br>
            <a:r>
              <a:rPr lang="ru-RU" sz="1400" dirty="0" smtClean="0"/>
              <a:t>Как вы все молоды были</a:t>
            </a:r>
            <a:br>
              <a:rPr lang="ru-RU" sz="1400" dirty="0" smtClean="0"/>
            </a:br>
            <a:r>
              <a:rPr lang="ru-RU" sz="1400" dirty="0" smtClean="0"/>
              <a:t>Как вам пришлось воевать</a:t>
            </a:r>
            <a:br>
              <a:rPr lang="ru-RU" sz="1400" dirty="0" smtClean="0"/>
            </a:br>
            <a:r>
              <a:rPr lang="ru-RU" sz="1400" dirty="0" smtClean="0"/>
              <a:t>Вот мы о вас не забыли</a:t>
            </a:r>
            <a:br>
              <a:rPr lang="ru-RU" sz="1400" dirty="0" smtClean="0"/>
            </a:br>
            <a:r>
              <a:rPr lang="ru-RU" sz="1400" dirty="0" smtClean="0"/>
              <a:t>Как нам о вас забывать!</a:t>
            </a:r>
            <a:br>
              <a:rPr lang="ru-RU" sz="1400" dirty="0" smtClean="0"/>
            </a:br>
            <a:r>
              <a:rPr lang="ru-RU" sz="1400" dirty="0" smtClean="0"/>
              <a:t/>
            </a:r>
            <a:br>
              <a:rPr lang="ru-RU" sz="1400" dirty="0" smtClean="0"/>
            </a:br>
            <a:r>
              <a:rPr lang="ru-RU" sz="1400" dirty="0" smtClean="0"/>
              <a:t>В ходе Сталинградской битвы </a:t>
            </a:r>
            <a:r>
              <a:rPr lang="ru-RU" sz="1400" dirty="0" err="1" smtClean="0"/>
              <a:t>Мусургалиев</a:t>
            </a:r>
            <a:r>
              <a:rPr lang="ru-RU" sz="1400" dirty="0" smtClean="0"/>
              <a:t> </a:t>
            </a:r>
            <a:r>
              <a:rPr lang="ru-RU" sz="1400" dirty="0" err="1" smtClean="0"/>
              <a:t>Хисмет</a:t>
            </a:r>
            <a:r>
              <a:rPr lang="ru-RU" sz="1400" dirty="0" smtClean="0"/>
              <a:t> </a:t>
            </a:r>
            <a:r>
              <a:rPr lang="ru-RU" sz="1400" dirty="0" err="1" smtClean="0"/>
              <a:t>Абдрахманович</a:t>
            </a:r>
            <a:r>
              <a:rPr lang="ru-RU" sz="1400" dirty="0" smtClean="0"/>
              <a:t> был тяжело ранен и госпитализирован домой. За проявленные мужество и отвагу, </a:t>
            </a:r>
            <a:r>
              <a:rPr lang="ru-RU" sz="1400" dirty="0" err="1" smtClean="0"/>
              <a:t>Хисмет</a:t>
            </a:r>
            <a:r>
              <a:rPr lang="ru-RU" sz="1400" dirty="0" smtClean="0"/>
              <a:t> </a:t>
            </a:r>
            <a:r>
              <a:rPr lang="ru-RU" sz="1400" dirty="0" err="1" smtClean="0"/>
              <a:t>Абдрахманович</a:t>
            </a:r>
            <a:r>
              <a:rPr lang="ru-RU" sz="1400" dirty="0" smtClean="0"/>
              <a:t> имел награды и медаль. </a:t>
            </a:r>
            <a:br>
              <a:rPr lang="ru-RU" sz="1400" dirty="0" smtClean="0"/>
            </a:br>
            <a:r>
              <a:rPr lang="ru-RU" sz="1400" dirty="0" smtClean="0"/>
              <a:t>После войны жил и работал в родном колхозе «Заветы Ильича» рыбаком. Умер в возрасте 63 года.</a:t>
            </a:r>
            <a:endParaRPr lang="ru-RU"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Она защищала Сталинград</a:t>
            </a:r>
            <a:endParaRPr lang="ru-RU" dirty="0"/>
          </a:p>
        </p:txBody>
      </p:sp>
      <p:sp>
        <p:nvSpPr>
          <p:cNvPr id="3" name="Содержимое 2"/>
          <p:cNvSpPr>
            <a:spLocks noGrp="1"/>
          </p:cNvSpPr>
          <p:nvPr>
            <p:ph idx="1"/>
          </p:nvPr>
        </p:nvSpPr>
        <p:spPr/>
        <p:txBody>
          <a:bodyPr>
            <a:normAutofit fontScale="77500" lnSpcReduction="20000"/>
          </a:bodyPr>
          <a:lstStyle/>
          <a:p>
            <a:pPr algn="just"/>
            <a:r>
              <a:rPr lang="ru-RU" dirty="0" err="1" smtClean="0"/>
              <a:t>Саляева</a:t>
            </a:r>
            <a:r>
              <a:rPr lang="ru-RU" dirty="0" smtClean="0"/>
              <a:t> Фатима </a:t>
            </a:r>
            <a:r>
              <a:rPr lang="ru-RU" dirty="0" err="1" smtClean="0"/>
              <a:t>Мирзаевна</a:t>
            </a:r>
            <a:r>
              <a:rPr lang="ru-RU" dirty="0" smtClean="0"/>
              <a:t> - родилась 8 февраля 1921 года. В грозном 41-м ушла на фронт добровольцем. Воевала под Сталинградом в войсках противовоздушной обороны зенитчицей. Мы знаем о Сталинградской битве из учебников истории и рассказов ветеранов, а им, тогда совсем молодым людям, довелось испытать все ужасы войны на себе. Они помнят эти страшные бои, бомбежки, массированные обстрелы. В феврале 1943 года война под Сталинградом была завершена, положив начало коренному перелому в войне, и мою бабушку, как и всех зенитчиц, демобилизовали. Война, все-таки, не женское дело!"</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pPr algn="ctr"/>
            <a:r>
              <a:rPr lang="ru-RU" sz="2800" dirty="0" smtClean="0"/>
              <a:t>Вывод</a:t>
            </a:r>
            <a:endParaRPr lang="ru-RU" sz="2800" dirty="0"/>
          </a:p>
        </p:txBody>
      </p:sp>
      <p:sp>
        <p:nvSpPr>
          <p:cNvPr id="6" name="Текст 5"/>
          <p:cNvSpPr>
            <a:spLocks noGrp="1"/>
          </p:cNvSpPr>
          <p:nvPr>
            <p:ph type="body" sz="half" idx="2"/>
          </p:nvPr>
        </p:nvSpPr>
        <p:spPr/>
        <p:txBody>
          <a:bodyPr>
            <a:normAutofit fontScale="92500" lnSpcReduction="10000"/>
          </a:bodyPr>
          <a:lstStyle/>
          <a:p>
            <a:r>
              <a:rPr lang="ru-RU" dirty="0" smtClean="0"/>
              <a:t>1.</a:t>
            </a:r>
            <a:r>
              <a:rPr lang="ru-RU" b="1" dirty="0" smtClean="0"/>
              <a:t> Сталинград выстоял потому, что именно в нём воплотился весь смысл Родины. Именно потому больше нигде в мире не было такого массового героизма.</a:t>
            </a:r>
          </a:p>
          <a:p>
            <a:r>
              <a:rPr lang="ru-RU" b="1" dirty="0" smtClean="0"/>
              <a:t>2.Мы обязаны помнить, какой ценой завоёвано наше счастливое детство.</a:t>
            </a:r>
          </a:p>
          <a:p>
            <a:r>
              <a:rPr lang="x-none" smtClean="0"/>
              <a:t>Где ночь от ярких молний слепла, </a:t>
            </a:r>
            <a:br>
              <a:rPr lang="x-none" smtClean="0"/>
            </a:br>
            <a:r>
              <a:rPr lang="x-none" smtClean="0"/>
              <a:t>Кипела в заводях вода, - </a:t>
            </a:r>
            <a:br>
              <a:rPr lang="x-none" smtClean="0"/>
            </a:br>
            <a:r>
              <a:rPr lang="x-none" smtClean="0"/>
              <a:t>Из камня, щебня и из пеплаВстают родные города. </a:t>
            </a:r>
            <a:br>
              <a:rPr lang="x-none" smtClean="0"/>
            </a:br>
            <a:r>
              <a:rPr lang="x-none" smtClean="0"/>
              <a:t>И вот дорогою обратной, </a:t>
            </a:r>
            <a:br>
              <a:rPr lang="x-none" smtClean="0"/>
            </a:br>
            <a:r>
              <a:rPr lang="x-none" smtClean="0"/>
              <a:t>Не покоряемый вовек, </a:t>
            </a:r>
            <a:br>
              <a:rPr lang="x-none" smtClean="0"/>
            </a:br>
            <a:r>
              <a:rPr lang="x-none" smtClean="0"/>
              <a:t>Идёт, свершивший подвиг ратный,* </a:t>
            </a:r>
            <a:br>
              <a:rPr lang="x-none" smtClean="0"/>
            </a:br>
            <a:r>
              <a:rPr lang="x-none" smtClean="0"/>
              <a:t>Великий русский человек. </a:t>
            </a:r>
            <a:br>
              <a:rPr lang="x-none" smtClean="0"/>
            </a:br>
            <a:r>
              <a:rPr lang="x-none" smtClean="0"/>
              <a:t>Он сделал всё. Он тих и скромен. </a:t>
            </a:r>
            <a:br>
              <a:rPr lang="x-none" smtClean="0"/>
            </a:br>
            <a:r>
              <a:rPr lang="x-none" smtClean="0"/>
              <a:t>Он мир от чёрной смерти спас. </a:t>
            </a:r>
            <a:br>
              <a:rPr lang="x-none" smtClean="0"/>
            </a:br>
            <a:r>
              <a:rPr lang="x-none" smtClean="0"/>
              <a:t>И мир, прекрасен и огромен, </a:t>
            </a:r>
            <a:br>
              <a:rPr lang="x-none" smtClean="0"/>
            </a:br>
            <a:r>
              <a:rPr lang="x-none" smtClean="0"/>
              <a:t>Его приветствует сейчас. </a:t>
            </a:r>
            <a:br>
              <a:rPr lang="x-none" smtClean="0"/>
            </a:br>
            <a:r>
              <a:rPr lang="x-none" smtClean="0"/>
              <a:t>А сзади тёмные могилы </a:t>
            </a:r>
            <a:br>
              <a:rPr lang="x-none" smtClean="0"/>
            </a:br>
            <a:r>
              <a:rPr lang="x-none" smtClean="0"/>
              <a:t>Врагов на дальнем берегу – </a:t>
            </a:r>
            <a:br>
              <a:rPr lang="x-none" smtClean="0"/>
            </a:br>
            <a:r>
              <a:rPr lang="x-none" smtClean="0"/>
              <a:t>О нашей доблести и силе </a:t>
            </a:r>
            <a:br>
              <a:rPr lang="x-none" smtClean="0"/>
            </a:br>
            <a:r>
              <a:rPr lang="x-none" smtClean="0"/>
              <a:t>Напоминание врагу.</a:t>
            </a:r>
            <a:r>
              <a:rPr lang="ru-RU" dirty="0" smtClean="0"/>
              <a:t>М. Дудин «Победитель» </a:t>
            </a:r>
            <a:br>
              <a:rPr lang="ru-RU" dirty="0" smtClean="0"/>
            </a:br>
            <a:endParaRPr lang="ru-RU" dirty="0"/>
          </a:p>
        </p:txBody>
      </p:sp>
      <p:pic>
        <p:nvPicPr>
          <p:cNvPr id="7" name="Picture 6" descr="C:\Users\Гузаль\Desktop\120px-Vechnii_ogon-1.jpg"/>
          <p:cNvPicPr>
            <a:picLocks noGrp="1" noChangeAspect="1" noChangeArrowheads="1"/>
          </p:cNvPicPr>
          <p:nvPr>
            <p:ph idx="1"/>
          </p:nvPr>
        </p:nvPicPr>
        <p:blipFill>
          <a:blip r:embed="rId2" cstate="print"/>
          <a:srcRect/>
          <a:stretch>
            <a:fillRect/>
          </a:stretch>
        </p:blipFill>
        <p:spPr>
          <a:xfrm>
            <a:off x="4499992" y="1124744"/>
            <a:ext cx="3960439" cy="4680520"/>
          </a:xfr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Цель</a:t>
            </a:r>
            <a:endParaRPr lang="ru-RU" dirty="0"/>
          </a:p>
        </p:txBody>
      </p:sp>
      <p:sp>
        <p:nvSpPr>
          <p:cNvPr id="4" name="Текст 3"/>
          <p:cNvSpPr>
            <a:spLocks noGrp="1"/>
          </p:cNvSpPr>
          <p:nvPr>
            <p:ph type="body" idx="1"/>
          </p:nvPr>
        </p:nvSpPr>
        <p:spPr>
          <a:xfrm>
            <a:off x="457200" y="1196752"/>
            <a:ext cx="4040188" cy="1440160"/>
          </a:xfrm>
        </p:spPr>
        <p:txBody>
          <a:bodyPr>
            <a:normAutofit lnSpcReduction="10000"/>
          </a:bodyPr>
          <a:lstStyle/>
          <a:p>
            <a:r>
              <a:rPr lang="ru-RU" dirty="0" smtClean="0"/>
              <a:t>определить значение Сталинградской битвы в Великой Отечественной войне</a:t>
            </a:r>
            <a:endParaRPr lang="ru-RU" dirty="0"/>
          </a:p>
        </p:txBody>
      </p:sp>
      <p:sp>
        <p:nvSpPr>
          <p:cNvPr id="3" name="Содержимое 2"/>
          <p:cNvSpPr>
            <a:spLocks noGrp="1"/>
          </p:cNvSpPr>
          <p:nvPr>
            <p:ph sz="half" idx="2"/>
          </p:nvPr>
        </p:nvSpPr>
        <p:spPr>
          <a:xfrm>
            <a:off x="457200" y="2636911"/>
            <a:ext cx="4040188" cy="3489251"/>
          </a:xfrm>
        </p:spPr>
        <p:txBody>
          <a:bodyPr>
            <a:normAutofit/>
          </a:bodyPr>
          <a:lstStyle/>
          <a:p>
            <a:pPr algn="ctr">
              <a:buNone/>
            </a:pPr>
            <a:r>
              <a:rPr lang="ru-RU" dirty="0" smtClean="0"/>
              <a:t>            </a:t>
            </a:r>
          </a:p>
          <a:p>
            <a:pPr>
              <a:buNone/>
            </a:pPr>
            <a:r>
              <a:rPr lang="ru-RU" dirty="0" smtClean="0"/>
              <a:t>                                 Задачи:</a:t>
            </a:r>
          </a:p>
          <a:p>
            <a:r>
              <a:rPr lang="ru-RU" dirty="0" smtClean="0"/>
              <a:t>Изучить материал о героях Сталинградской битвы</a:t>
            </a:r>
          </a:p>
          <a:p>
            <a:r>
              <a:rPr lang="ru-RU" dirty="0" smtClean="0"/>
              <a:t>Узнать о земляках, участниках Сталинградской битвы</a:t>
            </a:r>
            <a:endParaRPr lang="ru-RU" dirty="0"/>
          </a:p>
        </p:txBody>
      </p:sp>
      <p:sp>
        <p:nvSpPr>
          <p:cNvPr id="5" name="Текст 4"/>
          <p:cNvSpPr>
            <a:spLocks noGrp="1"/>
          </p:cNvSpPr>
          <p:nvPr>
            <p:ph type="body" sz="quarter" idx="3"/>
          </p:nvPr>
        </p:nvSpPr>
        <p:spPr/>
        <p:txBody>
          <a:bodyPr/>
          <a:lstStyle/>
          <a:p>
            <a:endParaRPr lang="ru-RU"/>
          </a:p>
        </p:txBody>
      </p:sp>
      <p:pic>
        <p:nvPicPr>
          <p:cNvPr id="7" name="Picture 7" descr="1328132750_1315301766_glav"/>
          <p:cNvPicPr>
            <a:picLocks noGrp="1" noChangeAspect="1" noChangeArrowheads="1"/>
          </p:cNvPicPr>
          <p:nvPr>
            <p:ph sz="quarter" idx="4"/>
          </p:nvPr>
        </p:nvPicPr>
        <p:blipFill>
          <a:blip r:embed="rId2" cstate="print"/>
          <a:srcRect/>
          <a:stretch>
            <a:fillRect/>
          </a:stretch>
        </p:blipFill>
        <p:spPr bwMode="auto">
          <a:xfrm>
            <a:off x="4645025" y="1484784"/>
            <a:ext cx="4041775" cy="4392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Основополагающий вопрос</a:t>
            </a:r>
            <a:endParaRPr lang="ru-RU" dirty="0"/>
          </a:p>
        </p:txBody>
      </p:sp>
      <p:sp>
        <p:nvSpPr>
          <p:cNvPr id="3" name="Содержимое 2"/>
          <p:cNvSpPr>
            <a:spLocks noGrp="1"/>
          </p:cNvSpPr>
          <p:nvPr>
            <p:ph sz="half" idx="1"/>
          </p:nvPr>
        </p:nvSpPr>
        <p:spPr/>
        <p:txBody>
          <a:bodyPr>
            <a:normAutofit lnSpcReduction="10000"/>
          </a:bodyPr>
          <a:lstStyle/>
          <a:p>
            <a:pPr algn="just"/>
            <a:r>
              <a:rPr lang="ru-RU" dirty="0" smtClean="0"/>
              <a:t>Кто они – герои Сталинградской битвы?</a:t>
            </a:r>
          </a:p>
          <a:p>
            <a:pPr algn="just"/>
            <a:endParaRPr lang="ru-RU" dirty="0" smtClean="0"/>
          </a:p>
          <a:p>
            <a:pPr algn="ctr">
              <a:buNone/>
            </a:pPr>
            <a:r>
              <a:rPr lang="ru-RU" dirty="0" smtClean="0"/>
              <a:t>                                    Гипотеза</a:t>
            </a:r>
          </a:p>
          <a:p>
            <a:pPr algn="just">
              <a:buNone/>
            </a:pPr>
            <a:r>
              <a:rPr lang="ru-RU" dirty="0" smtClean="0"/>
              <a:t>Это люди, вставшие на защиту Родины. Ими двигала одна сила – любовь к Отчизне.</a:t>
            </a:r>
            <a:endParaRPr lang="ru-RU" dirty="0"/>
          </a:p>
        </p:txBody>
      </p:sp>
      <p:pic>
        <p:nvPicPr>
          <p:cNvPr id="5" name="Picture 12" descr="i?id=82996776-69-72&amp;n=21">
            <a:hlinkClick r:id="rId2"/>
          </p:cNvPr>
          <p:cNvPicPr>
            <a:picLocks noGrp="1" noChangeAspect="1" noChangeArrowheads="1"/>
          </p:cNvPicPr>
          <p:nvPr>
            <p:ph sz="half" idx="2"/>
          </p:nvPr>
        </p:nvPicPr>
        <p:blipFill>
          <a:blip r:embed="rId3" cstate="print"/>
          <a:srcRect/>
          <a:stretch>
            <a:fillRect/>
          </a:stretch>
        </p:blipFill>
        <p:spPr>
          <a:xfrm>
            <a:off x="4716016" y="1700808"/>
            <a:ext cx="3744416" cy="4032448"/>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Ход работы</a:t>
            </a:r>
            <a:endParaRPr lang="ru-RU" dirty="0"/>
          </a:p>
        </p:txBody>
      </p:sp>
      <p:sp>
        <p:nvSpPr>
          <p:cNvPr id="4" name="Текст 3"/>
          <p:cNvSpPr>
            <a:spLocks noGrp="1"/>
          </p:cNvSpPr>
          <p:nvPr>
            <p:ph type="body" idx="1"/>
          </p:nvPr>
        </p:nvSpPr>
        <p:spPr/>
        <p:txBody>
          <a:bodyPr/>
          <a:lstStyle/>
          <a:p>
            <a:endParaRPr lang="ru-RU" dirty="0"/>
          </a:p>
        </p:txBody>
      </p:sp>
      <p:sp>
        <p:nvSpPr>
          <p:cNvPr id="3" name="Содержимое 2"/>
          <p:cNvSpPr>
            <a:spLocks noGrp="1"/>
          </p:cNvSpPr>
          <p:nvPr>
            <p:ph sz="half" idx="2"/>
          </p:nvPr>
        </p:nvSpPr>
        <p:spPr/>
        <p:txBody>
          <a:bodyPr>
            <a:normAutofit lnSpcReduction="10000"/>
          </a:bodyPr>
          <a:lstStyle/>
          <a:p>
            <a:r>
              <a:rPr lang="ru-RU" dirty="0" smtClean="0"/>
              <a:t>Изучить материал о Сталинградской битве</a:t>
            </a:r>
          </a:p>
          <a:p>
            <a:r>
              <a:rPr lang="ru-RU" dirty="0" smtClean="0"/>
              <a:t>Выяснить, почему немцы хотели захватить Сталинград</a:t>
            </a:r>
          </a:p>
          <a:p>
            <a:r>
              <a:rPr lang="ru-RU" dirty="0" smtClean="0"/>
              <a:t>Рассказать о героях Сталинград</a:t>
            </a:r>
          </a:p>
          <a:p>
            <a:r>
              <a:rPr lang="ru-RU" dirty="0" smtClean="0"/>
              <a:t>Собрать материал о земляках-участниках Сталинградской битвы</a:t>
            </a:r>
          </a:p>
        </p:txBody>
      </p:sp>
      <p:sp>
        <p:nvSpPr>
          <p:cNvPr id="5" name="Текст 4"/>
          <p:cNvSpPr>
            <a:spLocks noGrp="1"/>
          </p:cNvSpPr>
          <p:nvPr>
            <p:ph type="body" sz="quarter" idx="3"/>
          </p:nvPr>
        </p:nvSpPr>
        <p:spPr/>
        <p:txBody>
          <a:bodyPr/>
          <a:lstStyle/>
          <a:p>
            <a:endParaRPr lang="ru-RU"/>
          </a:p>
        </p:txBody>
      </p:sp>
      <p:pic>
        <p:nvPicPr>
          <p:cNvPr id="7" name="Picture 16" descr="i?id=52645305-42-72&amp;n=21">
            <a:hlinkClick r:id="rId2"/>
          </p:cNvPr>
          <p:cNvPicPr>
            <a:picLocks noGrp="1" noChangeAspect="1" noChangeArrowheads="1"/>
          </p:cNvPicPr>
          <p:nvPr>
            <p:ph sz="quarter" idx="4"/>
          </p:nvPr>
        </p:nvPicPr>
        <p:blipFill>
          <a:blip r:embed="rId3" cstate="print"/>
          <a:srcRect/>
          <a:stretch>
            <a:fillRect/>
          </a:stretch>
        </p:blipFill>
        <p:spPr bwMode="auto">
          <a:xfrm rot="16200000">
            <a:off x="4211949" y="1772830"/>
            <a:ext cx="4320479" cy="36003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pPr algn="ctr"/>
            <a:r>
              <a:rPr lang="ru-RU" dirty="0" smtClean="0"/>
              <a:t>Начало Сталинградской битвы</a:t>
            </a:r>
            <a:endParaRPr lang="ru-RU" dirty="0"/>
          </a:p>
        </p:txBody>
      </p:sp>
      <p:sp>
        <p:nvSpPr>
          <p:cNvPr id="8" name="Текст 7"/>
          <p:cNvSpPr>
            <a:spLocks noGrp="1"/>
          </p:cNvSpPr>
          <p:nvPr>
            <p:ph type="body" sz="half" idx="2"/>
          </p:nvPr>
        </p:nvSpPr>
        <p:spPr/>
        <p:txBody>
          <a:bodyPr/>
          <a:lstStyle/>
          <a:p>
            <a:pPr algn="just"/>
            <a:r>
              <a:rPr lang="ru-RU" dirty="0" smtClean="0"/>
              <a:t>12 июля 1942 г. был образован Сталинградский фронт, а день 17 июля вошел в</a:t>
            </a:r>
          </a:p>
          <a:p>
            <a:pPr algn="just"/>
            <a:r>
              <a:rPr lang="ru-RU" dirty="0" smtClean="0"/>
              <a:t>историю как начало Сталинградской битвы. Значение Сталинградской битвы, ее</a:t>
            </a:r>
          </a:p>
          <a:p>
            <a:pPr algn="just"/>
            <a:r>
              <a:rPr lang="ru-RU" dirty="0" smtClean="0"/>
              <a:t>влияние на ход не только Великой Отечественной войны, но и Второй мировой</a:t>
            </a:r>
          </a:p>
          <a:p>
            <a:pPr algn="just"/>
            <a:r>
              <a:rPr lang="ru-RU" dirty="0" smtClean="0"/>
              <a:t>войны в целом неоценимо. По своим масштабам и ожесточенности она </a:t>
            </a:r>
          </a:p>
          <a:p>
            <a:pPr algn="just"/>
            <a:r>
              <a:rPr lang="ru-RU" dirty="0" smtClean="0"/>
              <a:t>превзошла все прошлые битвы: на территории почти в сто тысяч квадратных</a:t>
            </a:r>
          </a:p>
          <a:p>
            <a:pPr algn="just"/>
            <a:r>
              <a:rPr lang="ru-RU" dirty="0" smtClean="0"/>
              <a:t>километров сражались более двух миллионов человек.</a:t>
            </a:r>
          </a:p>
        </p:txBody>
      </p:sp>
      <p:pic>
        <p:nvPicPr>
          <p:cNvPr id="9" name="Picture 6" descr="tmp389B-202[1]"/>
          <p:cNvPicPr>
            <a:picLocks noGrp="1" noChangeAspect="1" noChangeArrowheads="1"/>
          </p:cNvPicPr>
          <p:nvPr>
            <p:ph idx="1"/>
          </p:nvPr>
        </p:nvPicPr>
        <p:blipFill>
          <a:blip r:embed="rId2" cstate="print"/>
          <a:srcRect/>
          <a:stretch>
            <a:fillRect/>
          </a:stretch>
        </p:blipFill>
        <p:spPr bwMode="auto">
          <a:xfrm>
            <a:off x="4355976" y="692696"/>
            <a:ext cx="4330824" cy="47525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0070C0"/>
                </a:solidFill>
              </a:rPr>
              <a:t>Почему Гитлер хотел захватить Сталинград?</a:t>
            </a:r>
            <a:br>
              <a:rPr lang="ru-RU" dirty="0" smtClean="0">
                <a:solidFill>
                  <a:srgbClr val="0070C0"/>
                </a:solidFill>
              </a:rPr>
            </a:br>
            <a:r>
              <a:rPr lang="ru-RU" sz="1600" dirty="0" smtClean="0"/>
              <a:t> </a:t>
            </a:r>
            <a:endParaRPr lang="ru-RU" dirty="0"/>
          </a:p>
        </p:txBody>
      </p:sp>
      <p:sp>
        <p:nvSpPr>
          <p:cNvPr id="4" name="Текст 3"/>
          <p:cNvSpPr>
            <a:spLocks noGrp="1"/>
          </p:cNvSpPr>
          <p:nvPr>
            <p:ph type="body" sz="half" idx="2"/>
          </p:nvPr>
        </p:nvSpPr>
        <p:spPr/>
        <p:txBody>
          <a:bodyPr/>
          <a:lstStyle/>
          <a:p>
            <a:pPr>
              <a:lnSpc>
                <a:spcPct val="80000"/>
              </a:lnSpc>
            </a:pPr>
            <a:r>
              <a:rPr lang="ru-RU" dirty="0" smtClean="0">
                <a:latin typeface="Times New Roman" pitchFamily="18" charset="0"/>
                <a:cs typeface="Times New Roman" pitchFamily="18" charset="0"/>
              </a:rPr>
              <a:t>1. Сталинград был промышленным городом,</a:t>
            </a:r>
          </a:p>
          <a:p>
            <a:pPr>
              <a:lnSpc>
                <a:spcPct val="80000"/>
              </a:lnSpc>
            </a:pPr>
            <a:r>
              <a:rPr lang="ru-RU" dirty="0" smtClean="0">
                <a:latin typeface="Times New Roman" pitchFamily="18" charset="0"/>
                <a:cs typeface="Times New Roman" pitchFamily="18" charset="0"/>
              </a:rPr>
              <a:t>предприятия которого выпускали военную</a:t>
            </a:r>
          </a:p>
          <a:p>
            <a:pPr>
              <a:lnSpc>
                <a:spcPct val="80000"/>
              </a:lnSpc>
            </a:pPr>
            <a:r>
              <a:rPr lang="ru-RU" dirty="0" smtClean="0">
                <a:latin typeface="Times New Roman" pitchFamily="18" charset="0"/>
                <a:cs typeface="Times New Roman" pitchFamily="18" charset="0"/>
              </a:rPr>
              <a:t>продукцию (заводы «Красный Октябрь», </a:t>
            </a:r>
          </a:p>
          <a:p>
            <a:pPr>
              <a:lnSpc>
                <a:spcPct val="80000"/>
              </a:lnSpc>
            </a:pPr>
            <a:r>
              <a:rPr lang="ru-RU" dirty="0" smtClean="0">
                <a:latin typeface="Times New Roman" pitchFamily="18" charset="0"/>
                <a:cs typeface="Times New Roman" pitchFamily="18" charset="0"/>
              </a:rPr>
              <a:t>«Баррикады», тракторный); </a:t>
            </a:r>
          </a:p>
          <a:p>
            <a:pPr>
              <a:lnSpc>
                <a:spcPct val="80000"/>
              </a:lnSpc>
            </a:pPr>
            <a:endParaRPr lang="ru-RU" dirty="0" smtClean="0">
              <a:latin typeface="Times New Roman" pitchFamily="18" charset="0"/>
              <a:cs typeface="Times New Roman" pitchFamily="18" charset="0"/>
            </a:endParaRPr>
          </a:p>
          <a:p>
            <a:pPr>
              <a:lnSpc>
                <a:spcPct val="80000"/>
              </a:lnSpc>
            </a:pPr>
            <a:r>
              <a:rPr lang="ru-RU" dirty="0" smtClean="0">
                <a:latin typeface="Times New Roman" pitchFamily="18" charset="0"/>
                <a:cs typeface="Times New Roman" pitchFamily="18" charset="0"/>
              </a:rPr>
              <a:t>2.   Сталинград располагался на реке Волге, </a:t>
            </a:r>
          </a:p>
          <a:p>
            <a:pPr>
              <a:lnSpc>
                <a:spcPct val="80000"/>
              </a:lnSpc>
            </a:pPr>
            <a:r>
              <a:rPr lang="ru-RU" dirty="0" smtClean="0">
                <a:latin typeface="Times New Roman" pitchFamily="18" charset="0"/>
                <a:cs typeface="Times New Roman" pitchFamily="18" charset="0"/>
              </a:rPr>
              <a:t>Поэтому, захватив выход к Волге, в кратчайшие</a:t>
            </a:r>
          </a:p>
          <a:p>
            <a:pPr>
              <a:lnSpc>
                <a:spcPct val="80000"/>
              </a:lnSpc>
            </a:pPr>
            <a:r>
              <a:rPr lang="ru-RU" dirty="0" smtClean="0">
                <a:latin typeface="Times New Roman" pitchFamily="18" charset="0"/>
                <a:cs typeface="Times New Roman" pitchFamily="18" charset="0"/>
              </a:rPr>
              <a:t>сроки можно было попасть в Каспийское</a:t>
            </a:r>
          </a:p>
          <a:p>
            <a:pPr>
              <a:lnSpc>
                <a:spcPct val="80000"/>
              </a:lnSpc>
            </a:pPr>
            <a:r>
              <a:rPr lang="ru-RU" dirty="0" smtClean="0">
                <a:latin typeface="Times New Roman" pitchFamily="18" charset="0"/>
                <a:cs typeface="Times New Roman" pitchFamily="18" charset="0"/>
              </a:rPr>
              <a:t>море, на Кавказ, где добывалась необходимая</a:t>
            </a:r>
          </a:p>
          <a:p>
            <a:pPr>
              <a:lnSpc>
                <a:spcPct val="80000"/>
              </a:lnSpc>
            </a:pPr>
            <a:r>
              <a:rPr lang="ru-RU" dirty="0" smtClean="0">
                <a:latin typeface="Times New Roman" pitchFamily="18" charset="0"/>
                <a:cs typeface="Times New Roman" pitchFamily="18" charset="0"/>
              </a:rPr>
              <a:t>для фронта нефть. </a:t>
            </a:r>
          </a:p>
          <a:p>
            <a:pPr>
              <a:lnSpc>
                <a:spcPct val="80000"/>
              </a:lnSpc>
            </a:pPr>
            <a:endParaRPr lang="ru-RU" dirty="0" smtClean="0">
              <a:latin typeface="Times New Roman" pitchFamily="18" charset="0"/>
              <a:cs typeface="Times New Roman" pitchFamily="18" charset="0"/>
            </a:endParaRPr>
          </a:p>
          <a:p>
            <a:pPr>
              <a:lnSpc>
                <a:spcPct val="80000"/>
              </a:lnSpc>
            </a:pPr>
            <a:r>
              <a:rPr lang="ru-RU" dirty="0" smtClean="0">
                <a:latin typeface="Times New Roman" pitchFamily="18" charset="0"/>
                <a:cs typeface="Times New Roman" pitchFamily="18" charset="0"/>
              </a:rPr>
              <a:t>Этот замысел Гитлер планирует осуществить</a:t>
            </a:r>
          </a:p>
          <a:p>
            <a:pPr>
              <a:lnSpc>
                <a:spcPct val="80000"/>
              </a:lnSpc>
            </a:pPr>
            <a:r>
              <a:rPr lang="ru-RU" dirty="0" smtClean="0">
                <a:latin typeface="Times New Roman" pitchFamily="18" charset="0"/>
                <a:cs typeface="Times New Roman" pitchFamily="18" charset="0"/>
              </a:rPr>
              <a:t>силами одной 6-й полевой армии Паулюса</a:t>
            </a:r>
          </a:p>
          <a:p>
            <a:pPr>
              <a:lnSpc>
                <a:spcPct val="80000"/>
              </a:lnSpc>
            </a:pPr>
            <a:r>
              <a:rPr lang="ru-RU" dirty="0" smtClean="0">
                <a:latin typeface="Times New Roman" pitchFamily="18" charset="0"/>
                <a:cs typeface="Times New Roman" pitchFamily="18" charset="0"/>
              </a:rPr>
              <a:t>всего за неделю — к 25 июля 1942 г. </a:t>
            </a:r>
          </a:p>
        </p:txBody>
      </p:sp>
      <p:pic>
        <p:nvPicPr>
          <p:cNvPr id="5" name="Picture 7" descr="Karta1"/>
          <p:cNvPicPr>
            <a:picLocks noGrp="1" noChangeAspect="1" noChangeArrowheads="1"/>
          </p:cNvPicPr>
          <p:nvPr>
            <p:ph idx="1"/>
          </p:nvPr>
        </p:nvPicPr>
        <p:blipFill>
          <a:blip r:embed="rId2" cstate="print"/>
          <a:srcRect/>
          <a:stretch>
            <a:fillRect/>
          </a:stretch>
        </p:blipFill>
        <p:spPr>
          <a:xfrm>
            <a:off x="4067944" y="460624"/>
            <a:ext cx="4618856" cy="5488656"/>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707678"/>
          </a:xfrm>
        </p:spPr>
        <p:txBody>
          <a:bodyPr/>
          <a:lstStyle/>
          <a:p>
            <a:pPr algn="ctr"/>
            <a:r>
              <a:rPr lang="ru-RU" dirty="0" smtClean="0"/>
              <a:t>Уличные бои</a:t>
            </a:r>
            <a:endParaRPr lang="ru-RU" dirty="0"/>
          </a:p>
        </p:txBody>
      </p:sp>
      <p:sp>
        <p:nvSpPr>
          <p:cNvPr id="4" name="Текст 3"/>
          <p:cNvSpPr>
            <a:spLocks noGrp="1"/>
          </p:cNvSpPr>
          <p:nvPr>
            <p:ph type="body" sz="half" idx="2"/>
          </p:nvPr>
        </p:nvSpPr>
        <p:spPr/>
        <p:txBody>
          <a:bodyPr>
            <a:noAutofit/>
          </a:bodyPr>
          <a:lstStyle/>
          <a:p>
            <a:pPr algn="just"/>
            <a:r>
              <a:rPr lang="ru-RU" dirty="0" smtClean="0"/>
              <a:t>Непосредственную оборону Сталинграда выполняли две армии – 62-я и 64-я. Они приняли на себя основной удар. Но конечный успех оборонительного сражения определялся стойкостью не только этих армий, но и активными действиями остальных сил Сталинградского направления, которые оттягивали на себя значительную часть сил противника. Бои не прекращались даже в ночное время. Советские войска не только мужественно оборонялись, но и постоянно наращивали мощь своих контрударов. В результате к середине ноября противник утрачивает инициативу и окончательно переходит к обороне.</a:t>
            </a:r>
          </a:p>
          <a:p>
            <a:pPr algn="just"/>
            <a:endParaRPr lang="ru-RU" dirty="0"/>
          </a:p>
        </p:txBody>
      </p:sp>
      <p:pic>
        <p:nvPicPr>
          <p:cNvPr id="5" name="Picture 2"/>
          <p:cNvPicPr>
            <a:picLocks noGrp="1" noChangeAspect="1" noChangeArrowheads="1"/>
          </p:cNvPicPr>
          <p:nvPr>
            <p:ph type="pic" idx="1"/>
          </p:nvPr>
        </p:nvPicPr>
        <p:blipFill>
          <a:blip r:embed="rId2" cstate="print"/>
          <a:srcRect l="3999" r="3999"/>
          <a:stretch>
            <a:fillRect/>
          </a:stretch>
        </p:blipFill>
        <p:spPr>
          <a:xfrm>
            <a:off x="467544" y="1071562"/>
            <a:ext cx="3312368" cy="4733701"/>
          </a:xfrm>
        </p:spPr>
      </p:pic>
      <p:pic>
        <p:nvPicPr>
          <p:cNvPr id="7" name="Picture 2"/>
          <p:cNvPicPr>
            <a:picLocks noGrp="1" noChangeAspect="1" noChangeArrowheads="1"/>
          </p:cNvPicPr>
          <p:nvPr>
            <p:ph idx="1"/>
          </p:nvPr>
        </p:nvPicPr>
        <p:blipFill>
          <a:blip r:embed="rId2" cstate="print"/>
          <a:srcRect l="3999" r="3999"/>
          <a:stretch>
            <a:fillRect/>
          </a:stretch>
        </p:blipFill>
        <p:spPr>
          <a:xfrm>
            <a:off x="4211638" y="1124744"/>
            <a:ext cx="4475162" cy="4392487"/>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779686"/>
          </a:xfrm>
        </p:spPr>
        <p:txBody>
          <a:bodyPr>
            <a:noAutofit/>
          </a:bodyPr>
          <a:lstStyle/>
          <a:p>
            <a:pPr algn="ctr"/>
            <a:r>
              <a:rPr lang="ru-RU" sz="2800" dirty="0" smtClean="0"/>
              <a:t>Пётр Болотников</a:t>
            </a:r>
            <a:endParaRPr lang="ru-RU" sz="2800" dirty="0"/>
          </a:p>
        </p:txBody>
      </p:sp>
      <p:sp>
        <p:nvSpPr>
          <p:cNvPr id="4" name="Текст 3"/>
          <p:cNvSpPr>
            <a:spLocks noGrp="1"/>
          </p:cNvSpPr>
          <p:nvPr>
            <p:ph type="body" sz="half" idx="2"/>
          </p:nvPr>
        </p:nvSpPr>
        <p:spPr/>
        <p:txBody>
          <a:bodyPr>
            <a:normAutofit/>
          </a:bodyPr>
          <a:lstStyle/>
          <a:p>
            <a:pPr algn="just"/>
            <a:r>
              <a:rPr lang="ru-RU" sz="1600" b="1" dirty="0" smtClean="0"/>
              <a:t>23 июня на безымянной высотке близ хутора Калмыков в районе станицы </a:t>
            </a:r>
            <a:r>
              <a:rPr lang="ru-RU" sz="1600" b="1" dirty="0" err="1" smtClean="0"/>
              <a:t>Клетской</a:t>
            </a:r>
            <a:r>
              <a:rPr lang="ru-RU" sz="1600" b="1" dirty="0" smtClean="0"/>
              <a:t> четыре советских бронебойщика: Пётр Болото, Григорий Самойлов, Константин Беликов, Иван Алейников – отразили атаку тридцати фашистских танков, которые двигались на их позиции. 15 танков были подбиты. 15 -повернули назад. Пётр Болото подбил 8 фашистских танков. За этот подвиг он был удостоен звания Героя Советского Союза в Сталинградской битве.</a:t>
            </a:r>
            <a:endParaRPr lang="ru-RU" sz="1600" dirty="0"/>
          </a:p>
        </p:txBody>
      </p:sp>
      <p:pic>
        <p:nvPicPr>
          <p:cNvPr id="5" name="Picture 2" descr="C:\Users\раиль\Desktop\Boloto_PO.jpg"/>
          <p:cNvPicPr>
            <a:picLocks noGrp="1" noChangeAspect="1" noChangeArrowheads="1"/>
          </p:cNvPicPr>
          <p:nvPr>
            <p:ph idx="1"/>
          </p:nvPr>
        </p:nvPicPr>
        <p:blipFill>
          <a:blip r:embed="rId2" cstate="print"/>
          <a:srcRect/>
          <a:stretch>
            <a:fillRect/>
          </a:stretch>
        </p:blipFill>
        <p:spPr>
          <a:xfrm>
            <a:off x="3779912" y="476673"/>
            <a:ext cx="4824536" cy="5689178"/>
          </a:xfrm>
          <a:noFill/>
        </p:spPr>
      </p:pic>
      <p:sp>
        <p:nvSpPr>
          <p:cNvPr id="7" name="Содержимое 6"/>
          <p:cNvSpPr>
            <a:spLocks noGrp="1"/>
          </p:cNvSpPr>
          <p:nvPr>
            <p:ph idx="1"/>
          </p:nvPr>
        </p:nvSpPr>
        <p:spPr/>
        <p:txBody>
          <a:bodyPr/>
          <a:lstStyle/>
          <a:p>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Александр Попов - первый лётчик, совершивший воздушный таран</a:t>
            </a:r>
            <a:endParaRPr lang="ru-RU" dirty="0"/>
          </a:p>
        </p:txBody>
      </p:sp>
      <p:sp>
        <p:nvSpPr>
          <p:cNvPr id="4" name="Текст 3"/>
          <p:cNvSpPr>
            <a:spLocks noGrp="1"/>
          </p:cNvSpPr>
          <p:nvPr>
            <p:ph type="body" sz="half" idx="2"/>
          </p:nvPr>
        </p:nvSpPr>
        <p:spPr/>
        <p:txBody>
          <a:bodyPr>
            <a:normAutofit fontScale="92500"/>
          </a:bodyPr>
          <a:lstStyle/>
          <a:p>
            <a:pPr algn="just"/>
            <a:r>
              <a:rPr lang="ru-RU" b="1" dirty="0" smtClean="0"/>
              <a:t>23 июля, лётчик Александр Попов вступил в бой с фашистским бомбардировщиком «</a:t>
            </a:r>
            <a:r>
              <a:rPr lang="ru-RU" b="1" dirty="0" err="1" smtClean="0"/>
              <a:t>Дарнье</a:t>
            </a:r>
            <a:r>
              <a:rPr lang="ru-RU" b="1" dirty="0" smtClean="0"/>
              <a:t> - 215». Произвёл несколько атак. Ему удалось уничтожить верхнего стрелка и повредить самолёт. Пытаясь выполнить очередную атаку, Александр обнаружил, что боекомплект израсходован полностью. Вражеский самолёт стал уходить. Тогда молодой лётчик решил его таранить. Попов выбрал удобный момент и винтом своего истребителя ударил по хвостовому оперению «</a:t>
            </a:r>
            <a:r>
              <a:rPr lang="ru-RU" b="1" dirty="0" err="1" smtClean="0"/>
              <a:t>Дарнье</a:t>
            </a:r>
            <a:r>
              <a:rPr lang="ru-RU" b="1" dirty="0" smtClean="0"/>
              <a:t>». Самолёт противника, лишившись рулевого управления, «клюнул» на нос и врезался в землю. Александр приземлил свой израненный «И-16» на фюзеляж неподалёку от падения фашистского самолёта. Он стал первым лётчиком, совершившим воздушный таран в ходе Сталинградской битвы.</a:t>
            </a:r>
            <a:endParaRPr lang="ru-RU" dirty="0" smtClean="0"/>
          </a:p>
          <a:p>
            <a:endParaRPr lang="ru-RU" dirty="0"/>
          </a:p>
        </p:txBody>
      </p:sp>
      <p:pic>
        <p:nvPicPr>
          <p:cNvPr id="5" name="Picture 2" descr="C:\Users\Гузаль\Desktop\загруженное.jpg"/>
          <p:cNvPicPr>
            <a:picLocks noGrp="1" noChangeAspect="1" noChangeArrowheads="1"/>
          </p:cNvPicPr>
          <p:nvPr>
            <p:ph idx="1"/>
          </p:nvPr>
        </p:nvPicPr>
        <p:blipFill>
          <a:blip r:embed="rId2" cstate="print"/>
          <a:srcRect/>
          <a:stretch>
            <a:fillRect/>
          </a:stretch>
        </p:blipFill>
        <p:spPr bwMode="auto">
          <a:xfrm>
            <a:off x="4499992" y="692696"/>
            <a:ext cx="3960440" cy="51125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1258</Words>
  <Application>Microsoft Office PowerPoint</Application>
  <PresentationFormat>Экран (4:3)</PresentationFormat>
  <Paragraphs>76</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Проект «Героям Сталинграда посвящается»</vt:lpstr>
      <vt:lpstr>Цель</vt:lpstr>
      <vt:lpstr>Основополагающий вопрос</vt:lpstr>
      <vt:lpstr>Ход работы</vt:lpstr>
      <vt:lpstr>Начало Сталинградской битвы</vt:lpstr>
      <vt:lpstr>Почему Гитлер хотел захватить Сталинград?  </vt:lpstr>
      <vt:lpstr>Уличные бои</vt:lpstr>
      <vt:lpstr>Пётр Болотников</vt:lpstr>
      <vt:lpstr>Александр Попов - первый лётчик, совершивший воздушный таран</vt:lpstr>
      <vt:lpstr>Дом Павлова</vt:lpstr>
      <vt:lpstr>Василий Зайцев</vt:lpstr>
      <vt:lpstr>Полковник Батюк.</vt:lpstr>
      <vt:lpstr>Матвей Путилов ценой жизни восстановил связь</vt:lpstr>
      <vt:lpstr>Гуля Королёва</vt:lpstr>
      <vt:lpstr>Мои земляки - участники Сталинградской битвы</vt:lpstr>
      <vt:lpstr>Она защищала Сталинград</vt:lpstr>
      <vt:lpstr>Вывод</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 «Станет славой веков Сталинград»</dc:title>
  <dc:creator>раиль</dc:creator>
  <cp:lastModifiedBy>раиль</cp:lastModifiedBy>
  <cp:revision>10</cp:revision>
  <dcterms:created xsi:type="dcterms:W3CDTF">2013-03-04T11:36:42Z</dcterms:created>
  <dcterms:modified xsi:type="dcterms:W3CDTF">2013-05-16T10:33:18Z</dcterms:modified>
</cp:coreProperties>
</file>