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76" r:id="rId5"/>
    <p:sldId id="257" r:id="rId6"/>
    <p:sldId id="268" r:id="rId7"/>
    <p:sldId id="269" r:id="rId8"/>
    <p:sldId id="275" r:id="rId9"/>
    <p:sldId id="266" r:id="rId10"/>
    <p:sldId id="259" r:id="rId11"/>
    <p:sldId id="277" r:id="rId12"/>
    <p:sldId id="260" r:id="rId13"/>
    <p:sldId id="258" r:id="rId14"/>
    <p:sldId id="267" r:id="rId15"/>
    <p:sldId id="261" r:id="rId16"/>
    <p:sldId id="273" r:id="rId17"/>
    <p:sldId id="271" r:id="rId18"/>
    <p:sldId id="278" r:id="rId19"/>
    <p:sldId id="27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chool.edu.ru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305800" cy="2438400"/>
          </a:xfrm>
        </p:spPr>
        <p:txBody>
          <a:bodyPr/>
          <a:lstStyle/>
          <a:p>
            <a:r>
              <a:rPr lang="ru-RU" sz="2400" b="1" dirty="0" smtClean="0"/>
              <a:t>МХК </a:t>
            </a:r>
          </a:p>
          <a:p>
            <a:r>
              <a:rPr lang="ru-RU" sz="1600" b="1" i="1" dirty="0" smtClean="0"/>
              <a:t>Обобщающий урок с формой контроля в виде электронного теста</a:t>
            </a:r>
          </a:p>
          <a:p>
            <a:endParaRPr lang="ru-RU" b="1" dirty="0" smtClean="0"/>
          </a:p>
          <a:p>
            <a:r>
              <a:rPr lang="ru-RU" b="1" dirty="0" smtClean="0"/>
              <a:t>Школа №283  Кировского района Санкт-Петербурга.</a:t>
            </a:r>
          </a:p>
          <a:p>
            <a:r>
              <a:rPr lang="ru-RU" b="1" dirty="0" smtClean="0"/>
              <a:t>Учителя: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Губарь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Марина Дмитриевна,</a:t>
            </a:r>
          </a:p>
          <a:p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Рендакова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Ольга  Михайловна.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Представления древних людей о мире. </a:t>
            </a:r>
            <a:br>
              <a:rPr lang="ru-RU" b="1" dirty="0" smtClean="0"/>
            </a:br>
            <a:r>
              <a:rPr lang="ru-RU" b="1" dirty="0" smtClean="0"/>
              <a:t>Первые цивилизации.</a:t>
            </a:r>
            <a:endParaRPr lang="ru-RU" b="1" dirty="0"/>
          </a:p>
        </p:txBody>
      </p:sp>
      <p:pic>
        <p:nvPicPr>
          <p:cNvPr id="4" name="Рисунок 3" descr="фрагмент меандра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685800" cy="644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/>
              <a:t>Культовые   сооружения</a:t>
            </a:r>
            <a:endParaRPr lang="ru-RU" b="1" dirty="0"/>
          </a:p>
        </p:txBody>
      </p:sp>
      <p:pic>
        <p:nvPicPr>
          <p:cNvPr id="4" name="Содержимое 3" descr="view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2286000"/>
            <a:ext cx="6705599" cy="40814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066800"/>
            <a:ext cx="7543800" cy="1143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Мегалит Стоунхендж  считается первым доисторическим архитектурным сооружением, посвященным солнцу.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81000"/>
            <a:ext cx="685800" cy="644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 Двуречь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1447800"/>
            <a:ext cx="3675013" cy="4763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err="1" smtClean="0"/>
              <a:t>Двуречье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312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Первая цивилизация возникла около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IV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тысячелетия до н.э. на территории «плодородного полумесяца» между Тигром и Евфратом, дав жизнь красочной культуре Месопотамии – </a:t>
            </a:r>
            <a:r>
              <a:rPr lang="ru-RU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Двуречья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381000"/>
            <a:ext cx="648511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0" y="2286000"/>
            <a:ext cx="5628709" cy="40385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/>
              <a:t>Месопотамия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7619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этих землях не было достаточно камня, храмы возводились из непрочного кирпича-сырца и требовали постоянного обновления.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324600" y="2209800"/>
            <a:ext cx="2362199" cy="3962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Существовала традиция не менять места и строить «жилище бога» на одной и той же платформе. 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ew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2895600"/>
            <a:ext cx="7391400" cy="3429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err="1" smtClean="0"/>
              <a:t>Зиккурат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990600"/>
            <a:ext cx="7696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itchFamily="18" charset="0"/>
                <a:cs typeface="Times New Roman" pitchFamily="18" charset="0"/>
              </a:rPr>
              <a:t>Традиция обусловила появление </a:t>
            </a:r>
            <a:r>
              <a:rPr lang="ru-RU" sz="2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itchFamily="18" charset="0"/>
                <a:cs typeface="Times New Roman" pitchFamily="18" charset="0"/>
              </a:rPr>
              <a:t>зиккурата</a:t>
            </a:r>
            <a:r>
              <a:rPr lang="ru-RU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itchFamily="18" charset="0"/>
                <a:cs typeface="Times New Roman" pitchFamily="18" charset="0"/>
              </a:rPr>
              <a:t> – многоступенчатого храма, состоящего из поставленных друг на друга кубических объемов. Каждый последующий был по периметру меньше предыдущего.</a:t>
            </a:r>
            <a:endParaRPr lang="ru-RU" sz="2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1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Висячие   сады</a:t>
            </a:r>
            <a:endParaRPr lang="ru-RU" b="1" dirty="0"/>
          </a:p>
        </p:txBody>
      </p:sp>
      <p:pic>
        <p:nvPicPr>
          <p:cNvPr id="5" name="Содержимое 4" descr="48127524_main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590800"/>
            <a:ext cx="3752850" cy="3705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Содержимое 5" descr="1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590800"/>
            <a:ext cx="3505200" cy="37038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57201" y="1219200"/>
            <a:ext cx="8000999" cy="1400175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Подобные «висячие сады» стали главной изюминкой в украшении дворцов ассирийских и вавилонских царей.</a:t>
            </a:r>
          </a:p>
          <a:p>
            <a:endParaRPr lang="ru-RU" dirty="0"/>
          </a:p>
        </p:txBody>
      </p:sp>
      <p:pic>
        <p:nvPicPr>
          <p:cNvPr id="10" name="Рисунок 9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1" y="4572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Ворота  богини  </a:t>
            </a:r>
            <a:r>
              <a:rPr lang="ru-RU" b="1" dirty="0" err="1" smtClean="0"/>
              <a:t>Иштар</a:t>
            </a:r>
            <a:endParaRPr lang="ru-RU" b="1" dirty="0"/>
          </a:p>
        </p:txBody>
      </p:sp>
      <p:pic>
        <p:nvPicPr>
          <p:cNvPr id="4" name="Содержимое 3" descr="view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295400"/>
            <a:ext cx="3657600" cy="495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1828800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Многократное воспроизведение одного и того же рельефа на глазурованных кирпичах белого, черного, красного, синего и желтого цветов создавало особый церемониальный ритм. </a:t>
            </a:r>
            <a:endParaRPr lang="ru-RU" sz="19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 descr="ishtar-por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3810000"/>
            <a:ext cx="3300021" cy="240506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Рисунок 7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1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yrus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33"/>
          <a:stretch>
            <a:fillRect/>
          </a:stretch>
        </p:blipFill>
        <p:spPr>
          <a:xfrm>
            <a:off x="990600" y="1323975"/>
            <a:ext cx="7162800" cy="49244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Дорога   процессий</a:t>
            </a:r>
            <a:endParaRPr lang="ru-RU" b="1" dirty="0"/>
          </a:p>
        </p:txBody>
      </p:sp>
      <p:pic>
        <p:nvPicPr>
          <p:cNvPr id="4" name="Рисунок 3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1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144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Ассирийские рельефы</a:t>
            </a:r>
            <a:endParaRPr lang="ru-RU" b="1" dirty="0"/>
          </a:p>
        </p:txBody>
      </p:sp>
      <p:pic>
        <p:nvPicPr>
          <p:cNvPr id="7" name="Содержимое 6" descr="0219374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3914077" cy="4109267"/>
          </a:xfrm>
          <a:effectLst>
            <a:glow rad="101600">
              <a:schemeClr val="tx2">
                <a:alpha val="6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7" descr="2796279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0902" y="3581400"/>
            <a:ext cx="3709697" cy="2730942"/>
          </a:xfrm>
          <a:effectLst>
            <a:glow rad="101600">
              <a:schemeClr val="tx2">
                <a:alpha val="6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0" y="1676400"/>
            <a:ext cx="4038601" cy="182880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Человеческая фигура на ассирийских рельефах изображалась с полным или в три четверти разворотом плеч, ногами и лицом в профиль. </a:t>
            </a:r>
          </a:p>
          <a:p>
            <a:r>
              <a:rPr lang="ru-RU" sz="2000" b="1" dirty="0" smtClean="0"/>
              <a:t>Древо жизни на ассирийском рельефе.</a:t>
            </a:r>
            <a:endParaRPr lang="ru-RU" sz="2000" b="1" dirty="0"/>
          </a:p>
        </p:txBody>
      </p:sp>
      <p:pic>
        <p:nvPicPr>
          <p:cNvPr id="9" name="Рисунок 8" descr="view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0" y="457200"/>
            <a:ext cx="2824279" cy="1447800"/>
          </a:xfrm>
          <a:prstGeom prst="rect">
            <a:avLst/>
          </a:prstGeom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фрагмент меандра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457200"/>
            <a:ext cx="567446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Ассирийские   рельефы</a:t>
            </a:r>
            <a:endParaRPr lang="ru-RU" b="1" dirty="0"/>
          </a:p>
        </p:txBody>
      </p:sp>
      <p:pic>
        <p:nvPicPr>
          <p:cNvPr id="10" name="Содержимое 9" descr="Ассир.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14400" y="1524000"/>
            <a:ext cx="3244269" cy="48006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" name="Содержимое 10" descr="Асс2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53000" y="1524000"/>
            <a:ext cx="3406648" cy="48006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Рисунок 4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048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bd14_74a143a3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9200" y="1219200"/>
            <a:ext cx="6832600" cy="5029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/>
              <a:t>Вавилонская   башня</a:t>
            </a:r>
            <a:endParaRPr lang="ru-RU" b="1" dirty="0"/>
          </a:p>
        </p:txBody>
      </p:sp>
      <p:pic>
        <p:nvPicPr>
          <p:cNvPr id="4" name="Рисунок 3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048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Вертикальная  модель мира </a:t>
            </a:r>
            <a:endParaRPr lang="ru-RU" b="1" dirty="0"/>
          </a:p>
        </p:txBody>
      </p:sp>
      <p:pic>
        <p:nvPicPr>
          <p:cNvPr id="11" name="Содержимое 10" descr="Древо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52600"/>
            <a:ext cx="3048000" cy="458345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Содержимое 12" descr="Древо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76800" y="2895600"/>
            <a:ext cx="3369297" cy="334907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7924800" cy="685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Центром вертикальной модели стало мировое древо, соединяющее небо, землю и подземный мир. </a:t>
            </a:r>
          </a:p>
          <a:p>
            <a:pPr algn="just"/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191000" y="1600200"/>
            <a:ext cx="4038600" cy="1143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Три членения по вертикали соотносились с понятием времени и генеалогией и динамическим процессом: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рождение - жизнь – смерть. 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Рисунок 13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228600"/>
            <a:ext cx="648511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/>
              <a:t>Источники  информации</a:t>
            </a:r>
            <a:endParaRPr lang="ru-RU" b="1" dirty="0"/>
          </a:p>
        </p:txBody>
      </p:sp>
      <p:pic>
        <p:nvPicPr>
          <p:cNvPr id="3" name="Рисунок 2" descr="фрагмент меандра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81000"/>
            <a:ext cx="571500" cy="5372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38200" y="1524001"/>
            <a:ext cx="7543800" cy="35086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u="sng" dirty="0" smtClean="0">
              <a:solidFill>
                <a:srgbClr val="00B0F0"/>
              </a:solidFill>
              <a:hlinkClick r:id="rId4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1. Мировая художественная культура.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Л.Г.Емохонова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   учебник для 10 класса(базовый уровень), М. Изд.центр «Академия», 2009.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2. Единая коллекция цифровых образовательных ресурсов   </a:t>
            </a:r>
            <a:r>
              <a:rPr lang="ru-RU" sz="2400" u="sng" dirty="0" err="1" smtClean="0">
                <a:solidFill>
                  <a:srgbClr val="00B0F0"/>
                </a:solidFill>
                <a:hlinkClick r:id="rId5"/>
              </a:rPr>
              <a:t>www.school.edu.ru</a:t>
            </a:r>
            <a:endParaRPr lang="ru-RU" sz="2400" u="sng" dirty="0" smtClean="0">
              <a:solidFill>
                <a:srgbClr val="00B0F0"/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3. Коллекция изображений на </a:t>
            </a:r>
            <a:r>
              <a:rPr lang="ru-RU" sz="2400" u="sng" dirty="0" smtClean="0">
                <a:solidFill>
                  <a:srgbClr val="00B0F0"/>
                </a:solidFill>
                <a:hlinkClick r:id="rId4"/>
              </a:rPr>
              <a:t>http</a:t>
            </a:r>
            <a:r>
              <a:rPr lang="ru-RU" sz="2400" u="sng" smtClean="0">
                <a:solidFill>
                  <a:srgbClr val="00B0F0"/>
                </a:solidFill>
                <a:hlinkClick r:id="rId4"/>
              </a:rPr>
              <a:t>://yandex.ru</a:t>
            </a:r>
            <a:endParaRPr lang="ru-RU" sz="2400" u="sng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Мировое   древо</a:t>
            </a:r>
            <a:endParaRPr lang="ru-RU" sz="5400" b="1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551" y="1524000"/>
            <a:ext cx="3585754" cy="4648200"/>
          </a:xfrm>
          <a:effectLst>
            <a:glow rad="101600">
              <a:schemeClr val="tx2">
                <a:alpha val="6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Содержимое 7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24000"/>
            <a:ext cx="4059238" cy="4648200"/>
          </a:xfrm>
          <a:effectLst>
            <a:glow rad="101600">
              <a:schemeClr val="tx2">
                <a:alpha val="6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Рисунок 5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304800"/>
            <a:ext cx="685800" cy="644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Вертикальная  модель мира</a:t>
            </a:r>
            <a:endParaRPr lang="ru-RU" b="1" dirty="0"/>
          </a:p>
        </p:txBody>
      </p:sp>
      <p:pic>
        <p:nvPicPr>
          <p:cNvPr id="5" name="Содержимое 4" descr="пирамиды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495800" y="3200400"/>
            <a:ext cx="4059238" cy="30444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Содержимое 5" descr="Храм 1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85800" y="1524000"/>
            <a:ext cx="3429000" cy="472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19600" y="14478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Мировая гора не только соединяла землю с небом, но и поддерживала его. Этот образ получил множество воплощений: обелиск, колонна, триумфальная арка, крест, храм.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304800"/>
            <a:ext cx="648511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Культовые   сооружения</a:t>
            </a:r>
            <a:endParaRPr lang="ru-RU" b="1" dirty="0"/>
          </a:p>
        </p:txBody>
      </p:sp>
      <p:pic>
        <p:nvPicPr>
          <p:cNvPr id="8" name="Содержимое 7" descr="823723affcb8b7aa51578bd26140fbe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09600" y="3048000"/>
            <a:ext cx="4059238" cy="30444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" name="Содержимое 8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63319" y="1371600"/>
            <a:ext cx="3429000" cy="472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04800" y="1295400"/>
            <a:ext cx="4419600" cy="16764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Число 4 расценивается как символ статической целостности и лежит в основе таких культовых сооружений, как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зиккурат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пирамида, пагода, церковь.</a:t>
            </a:r>
          </a:p>
          <a:p>
            <a:endParaRPr lang="ru-RU" dirty="0"/>
          </a:p>
        </p:txBody>
      </p:sp>
      <p:pic>
        <p:nvPicPr>
          <p:cNvPr id="7" name="Рисунок 6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/>
              <a:t>Живопись  палеолита</a:t>
            </a:r>
            <a:endParaRPr lang="ru-RU" b="1" dirty="0"/>
          </a:p>
        </p:txBody>
      </p:sp>
      <p:pic>
        <p:nvPicPr>
          <p:cNvPr id="8" name="Содержимое 7" descr="arch12-gal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86200" y="2514600"/>
            <a:ext cx="4625080" cy="373706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Текст 1"/>
          <p:cNvSpPr>
            <a:spLocks noGrp="1"/>
          </p:cNvSpPr>
          <p:nvPr>
            <p:ph sz="half" idx="2"/>
          </p:nvPr>
        </p:nvSpPr>
        <p:spPr>
          <a:xfrm>
            <a:off x="533400" y="2133600"/>
            <a:ext cx="3352800" cy="4038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Например, первобытная охотничья магия, направленная на удачную охоту, предполагала изображение животного, которое воспринималось как реальное, а действия, совершаемые с ним, - как происходящие в действительности.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33400" y="1143000"/>
            <a:ext cx="8153399" cy="8382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закрепления своей победы над хаосом люди использовали магию и в этом им помогало искусство. </a:t>
            </a:r>
          </a:p>
          <a:p>
            <a:endParaRPr lang="ru-RU" dirty="0"/>
          </a:p>
        </p:txBody>
      </p:sp>
      <p:pic>
        <p:nvPicPr>
          <p:cNvPr id="7" name="Рисунок 6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048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ch12-gal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5400"/>
            <a:ext cx="6819900" cy="493760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Живопись  палеолита</a:t>
            </a:r>
            <a:endParaRPr lang="ru-RU" b="1" dirty="0"/>
          </a:p>
        </p:txBody>
      </p:sp>
      <p:pic>
        <p:nvPicPr>
          <p:cNvPr id="5" name="Рисунок 4" descr="фрагмент меандр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81000"/>
            <a:ext cx="609600" cy="5730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/>
              <a:t>Геометрический  стиль</a:t>
            </a:r>
            <a:endParaRPr lang="ru-RU" b="1" dirty="0"/>
          </a:p>
        </p:txBody>
      </p:sp>
      <p:pic>
        <p:nvPicPr>
          <p:cNvPr id="9" name="Содержимое 8" descr="орнамен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395739" cy="480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" name="Содержимое 9" descr="меандр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5800" y="4343401"/>
            <a:ext cx="4059238" cy="1905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191000" y="1400175"/>
            <a:ext cx="4419600" cy="27146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Линейные формы – спираль, круг, квадрат, треугольник, крест.</a:t>
            </a:r>
          </a:p>
          <a:p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этих символах выражался природный цикл: жизнь – смерть – воскресение. </a:t>
            </a:r>
          </a:p>
          <a:p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Они являлись знаками материального мира, ориентированного во времени и пространстве.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381000"/>
            <a:ext cx="648511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Культовые   сооружения</a:t>
            </a:r>
            <a:endParaRPr lang="ru-RU" b="1" dirty="0"/>
          </a:p>
        </p:txBody>
      </p:sp>
      <p:pic>
        <p:nvPicPr>
          <p:cNvPr id="7" name="Содержимое 6" descr="_42980475_dolmen_sto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352800"/>
            <a:ext cx="3962400" cy="2895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" name="Содержимое 9" descr="29148013_1216337234_450pxKergadiou_menhirs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53000" y="1600200"/>
            <a:ext cx="3429000" cy="464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04799" y="1447800"/>
            <a:ext cx="4419601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Горизонталь дольмена и вертикаль менгира тесно связаны с древнейшими культами первобытности -  культом предков и культом плодородия.</a:t>
            </a:r>
          </a:p>
          <a:p>
            <a:endParaRPr lang="ru-RU" dirty="0"/>
          </a:p>
        </p:txBody>
      </p:sp>
      <p:pic>
        <p:nvPicPr>
          <p:cNvPr id="8" name="Рисунок 7" descr="фрагмент меандр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457200"/>
            <a:ext cx="648511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0D67E"/>
      </a:lt2>
      <a:accent1>
        <a:srgbClr val="7C9263"/>
      </a:accent1>
      <a:accent2>
        <a:srgbClr val="FBEF59"/>
      </a:accent2>
      <a:accent3>
        <a:srgbClr val="FADAB5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783</TotalTime>
  <Words>474</Words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Представления древних людей о мире.  Первые цивилизации.</vt:lpstr>
      <vt:lpstr>Вертикальная  модель мира </vt:lpstr>
      <vt:lpstr>Мировое   древо</vt:lpstr>
      <vt:lpstr>Вертикальная  модель мира</vt:lpstr>
      <vt:lpstr>Культовые   сооружения</vt:lpstr>
      <vt:lpstr>Живопись  палеолита</vt:lpstr>
      <vt:lpstr>Живопись  палеолита</vt:lpstr>
      <vt:lpstr>Геометрический  стиль</vt:lpstr>
      <vt:lpstr>Культовые   сооружения</vt:lpstr>
      <vt:lpstr>Культовые   сооружения</vt:lpstr>
      <vt:lpstr>Двуречье</vt:lpstr>
      <vt:lpstr>Месопотамия</vt:lpstr>
      <vt:lpstr>Зиккурат</vt:lpstr>
      <vt:lpstr>Висячие   сады</vt:lpstr>
      <vt:lpstr>Ворота  богини  Иштар</vt:lpstr>
      <vt:lpstr>Дорога   процессий</vt:lpstr>
      <vt:lpstr>Ассирийские рельефы</vt:lpstr>
      <vt:lpstr>Ассирийские   рельефы</vt:lpstr>
      <vt:lpstr>Вавилонская   башня</vt:lpstr>
      <vt:lpstr>Источники 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72</cp:revision>
  <dcterms:modified xsi:type="dcterms:W3CDTF">2013-06-14T14:08:33Z</dcterms:modified>
</cp:coreProperties>
</file>