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D6D-A934-4105-BA21-A20CE03352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8506-5C22-422E-A61E-292C8920BC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CC5D-695E-44E1-9F98-EFC95A7DB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AF66A-1468-4CE0-8451-A058A1AE5F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0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FB8E-0DA8-4EDB-A53A-F8290FB108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2B8-F911-4C1E-A608-48320B9398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23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D6D-A934-4105-BA21-A20CE03352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8506-5C22-422E-A61E-292C8920BC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46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71F0-6C0B-43E7-A5A1-E87A8A09CA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5DDF-6390-4134-BCA6-5FB2430FE2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6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AA77-0BCA-4046-9F33-9E57230A91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A68F-5F8C-40CD-95A0-DD0447353D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43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B731-2F67-4022-93CE-0CBABBF92A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E8A3-4F20-4C4E-8D8E-B1E7C12739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3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DAB9-D088-4A42-A89F-4563F281A9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B6F0-42D7-483C-B0C6-C7B4F9FA7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76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0ADB-018B-43B3-8E74-1B8B1E2DB8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E3D1-14EB-4119-8ED8-EF57E8C5B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29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2AF7-1C43-4BED-8A3D-F1380D204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BD5A-92C8-42F3-A5F0-EF49302532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03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BF0B-A87A-4A51-8161-7C02B1A3F8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9C23-50C3-492A-9C93-02290A6C63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9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71F0-6C0B-43E7-A5A1-E87A8A09CA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5DDF-6390-4134-BCA6-5FB2430FE2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76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190-709A-4012-BED7-C229232D81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C600-2F6E-4F56-831F-EACBFAA548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37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CC5D-695E-44E1-9F98-EFC95A7DB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AF66A-1468-4CE0-8451-A058A1AE5F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69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FB8E-0DA8-4EDB-A53A-F8290FB108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2B8-F911-4C1E-A608-48320B9398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42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D6D-A934-4105-BA21-A20CE03352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8506-5C22-422E-A61E-292C8920BC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2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71F0-6C0B-43E7-A5A1-E87A8A09CA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5DDF-6390-4134-BCA6-5FB2430FE2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88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AA77-0BCA-4046-9F33-9E57230A91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A68F-5F8C-40CD-95A0-DD0447353D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72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B731-2F67-4022-93CE-0CBABBF92A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E8A3-4F20-4C4E-8D8E-B1E7C12739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33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DAB9-D088-4A42-A89F-4563F281A9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B6F0-42D7-483C-B0C6-C7B4F9FA7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154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0ADB-018B-43B3-8E74-1B8B1E2DB8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E3D1-14EB-4119-8ED8-EF57E8C5B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05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2AF7-1C43-4BED-8A3D-F1380D204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BD5A-92C8-42F3-A5F0-EF49302532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AA77-0BCA-4046-9F33-9E57230A91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A68F-5F8C-40CD-95A0-DD0447353D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80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BF0B-A87A-4A51-8161-7C02B1A3F8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9C23-50C3-492A-9C93-02290A6C63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53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190-709A-4012-BED7-C229232D81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C600-2F6E-4F56-831F-EACBFAA548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71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CC5D-695E-44E1-9F98-EFC95A7DB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AF66A-1468-4CE0-8451-A058A1AE5F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44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FB8E-0DA8-4EDB-A53A-F8290FB108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2B8-F911-4C1E-A608-48320B9398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468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D6D-A934-4105-BA21-A20CE03352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8506-5C22-422E-A61E-292C8920BC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875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71F0-6C0B-43E7-A5A1-E87A8A09CA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5DDF-6390-4134-BCA6-5FB2430FE2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89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AA77-0BCA-4046-9F33-9E57230A91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A68F-5F8C-40CD-95A0-DD0447353D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930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B731-2F67-4022-93CE-0CBABBF92A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E8A3-4F20-4C4E-8D8E-B1E7C12739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82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DAB9-D088-4A42-A89F-4563F281A9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B6F0-42D7-483C-B0C6-C7B4F9FA7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6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0ADB-018B-43B3-8E74-1B8B1E2DB8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E3D1-14EB-4119-8ED8-EF57E8C5B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1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B731-2F67-4022-93CE-0CBABBF92A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E8A3-4F20-4C4E-8D8E-B1E7C12739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501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2AF7-1C43-4BED-8A3D-F1380D204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BD5A-92C8-42F3-A5F0-EF49302532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625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BF0B-A87A-4A51-8161-7C02B1A3F8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9C23-50C3-492A-9C93-02290A6C63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03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190-709A-4012-BED7-C229232D81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C600-2F6E-4F56-831F-EACBFAA548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10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CC5D-695E-44E1-9F98-EFC95A7DB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AF66A-1468-4CE0-8451-A058A1AE5F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91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FB8E-0DA8-4EDB-A53A-F8290FB108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2B8-F911-4C1E-A608-48320B9398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742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D6D-A934-4105-BA21-A20CE03352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8506-5C22-422E-A61E-292C8920BC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546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71F0-6C0B-43E7-A5A1-E87A8A09CA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5DDF-6390-4134-BCA6-5FB2430FE2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236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AA77-0BCA-4046-9F33-9E57230A91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A68F-5F8C-40CD-95A0-DD0447353D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0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B731-2F67-4022-93CE-0CBABBF92A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E8A3-4F20-4C4E-8D8E-B1E7C12739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752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DAB9-D088-4A42-A89F-4563F281A9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B6F0-42D7-483C-B0C6-C7B4F9FA7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3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DAB9-D088-4A42-A89F-4563F281A9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B6F0-42D7-483C-B0C6-C7B4F9FA7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95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0ADB-018B-43B3-8E74-1B8B1E2DB8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E3D1-14EB-4119-8ED8-EF57E8C5B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00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2AF7-1C43-4BED-8A3D-F1380D204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BD5A-92C8-42F3-A5F0-EF49302532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098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BF0B-A87A-4A51-8161-7C02B1A3F8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9C23-50C3-492A-9C93-02290A6C63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188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190-709A-4012-BED7-C229232D81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C600-2F6E-4F56-831F-EACBFAA548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65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CC5D-695E-44E1-9F98-EFC95A7DB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AF66A-1468-4CE0-8451-A058A1AE5F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394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FB8E-0DA8-4EDB-A53A-F8290FB108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2B8-F911-4C1E-A608-48320B9398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0ADB-018B-43B3-8E74-1B8B1E2DB8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E3D1-14EB-4119-8ED8-EF57E8C5B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4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2AF7-1C43-4BED-8A3D-F1380D204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BD5A-92C8-42F3-A5F0-EF49302532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8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BF0B-A87A-4A51-8161-7C02B1A3F8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9C23-50C3-492A-9C93-02290A6C63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4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190-709A-4012-BED7-C229232D81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C600-2F6E-4F56-831F-EACBFAA548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E795D-17FC-4D8D-9011-C3D6196517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029B35-EEFC-4DFF-BD26-F8F7C8AF58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0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E795D-17FC-4D8D-9011-C3D6196517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029B35-EEFC-4DFF-BD26-F8F7C8AF58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7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E795D-17FC-4D8D-9011-C3D6196517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029B35-EEFC-4DFF-BD26-F8F7C8AF58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5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E795D-17FC-4D8D-9011-C3D6196517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029B35-EEFC-4DFF-BD26-F8F7C8AF58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9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E795D-17FC-4D8D-9011-C3D6196517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029B35-EEFC-4DFF-BD26-F8F7C8AF58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8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62976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88" y="642938"/>
            <a:ext cx="5715000" cy="928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5D1D7">
                    <a:lumMod val="10000"/>
                  </a:srgbClr>
                </a:solidFill>
              </a:rPr>
              <a:t>Форма  правления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2143125"/>
            <a:ext cx="257175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46B86">
                    <a:lumMod val="50000"/>
                  </a:srgbClr>
                </a:solidFill>
              </a:rPr>
              <a:t> монархия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3500" y="2143125"/>
            <a:ext cx="257175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46B86">
                    <a:lumMod val="50000"/>
                  </a:srgbClr>
                </a:solidFill>
              </a:rPr>
              <a:t> республика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3500438"/>
            <a:ext cx="1714500" cy="642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646B86">
                    <a:lumMod val="50000"/>
                  </a:srgbClr>
                </a:solidFill>
              </a:rPr>
              <a:t>Абсолютная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14750" y="4500563"/>
            <a:ext cx="2486025" cy="642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646B86">
                    <a:lumMod val="50000"/>
                  </a:srgbClr>
                </a:solidFill>
              </a:rPr>
              <a:t>Президентская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57975" y="4500563"/>
            <a:ext cx="2271713" cy="642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646B86">
                    <a:lumMod val="50000"/>
                  </a:srgbClr>
                </a:solidFill>
              </a:rPr>
              <a:t>Парламентская</a:t>
            </a:r>
            <a:r>
              <a:rPr lang="ru-RU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71688" y="3500438"/>
            <a:ext cx="2071687" cy="642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646B86">
                    <a:lumMod val="50000"/>
                  </a:srgbClr>
                </a:solidFill>
              </a:rPr>
              <a:t>Конституционная </a:t>
            </a:r>
          </a:p>
        </p:txBody>
      </p: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rot="16200000" flipH="1">
            <a:off x="5286375" y="1214438"/>
            <a:ext cx="500063" cy="12144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3000375" y="1571625"/>
            <a:ext cx="1857375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</p:cNvCxnSpPr>
          <p:nvPr/>
        </p:nvCxnSpPr>
        <p:spPr>
          <a:xfrm rot="16200000" flipH="1">
            <a:off x="6350794" y="3136106"/>
            <a:ext cx="1371600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</p:cNvCxnSpPr>
          <p:nvPr/>
        </p:nvCxnSpPr>
        <p:spPr>
          <a:xfrm rot="5400000">
            <a:off x="5064919" y="3064669"/>
            <a:ext cx="1371600" cy="135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2"/>
            <a:endCxn id="13" idx="0"/>
          </p:cNvCxnSpPr>
          <p:nvPr/>
        </p:nvCxnSpPr>
        <p:spPr>
          <a:xfrm rot="16200000" flipH="1">
            <a:off x="2653506" y="3047207"/>
            <a:ext cx="442913" cy="463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2"/>
          </p:cNvCxnSpPr>
          <p:nvPr/>
        </p:nvCxnSpPr>
        <p:spPr>
          <a:xfrm rot="5400000">
            <a:off x="1743075" y="2528888"/>
            <a:ext cx="371475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357813" y="5715000"/>
            <a:ext cx="2928937" cy="642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646B86">
                    <a:lumMod val="50000"/>
                  </a:srgbClr>
                </a:solidFill>
              </a:rPr>
              <a:t>Президентско</a:t>
            </a:r>
            <a:r>
              <a:rPr lang="ru-RU" b="1" dirty="0">
                <a:solidFill>
                  <a:srgbClr val="646B86">
                    <a:lumMod val="50000"/>
                  </a:srgbClr>
                </a:solidFill>
              </a:rPr>
              <a:t>-</a:t>
            </a:r>
          </a:p>
          <a:p>
            <a:pPr algn="ctr">
              <a:defRPr/>
            </a:pPr>
            <a:r>
              <a:rPr lang="ru-RU" b="1" dirty="0">
                <a:solidFill>
                  <a:srgbClr val="646B86">
                    <a:lumMod val="50000"/>
                  </a:srgbClr>
                </a:solidFill>
              </a:rPr>
              <a:t>парламентская</a:t>
            </a:r>
          </a:p>
        </p:txBody>
      </p:sp>
      <p:cxnSp>
        <p:nvCxnSpPr>
          <p:cNvPr id="32" name="Прямая со стрелкой 31"/>
          <p:cNvCxnSpPr>
            <a:stCxn id="7" idx="2"/>
          </p:cNvCxnSpPr>
          <p:nvPr/>
        </p:nvCxnSpPr>
        <p:spPr>
          <a:xfrm rot="16200000" flipH="1">
            <a:off x="5243513" y="4243387"/>
            <a:ext cx="25146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25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428625"/>
            <a:ext cx="7215188" cy="571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5D1D7">
                    <a:lumMod val="10000"/>
                  </a:srgbClr>
                </a:solidFill>
              </a:rPr>
              <a:t>Взаимосвязь государства и общества</a:t>
            </a:r>
          </a:p>
        </p:txBody>
      </p:sp>
      <p:sp>
        <p:nvSpPr>
          <p:cNvPr id="4" name="Овал 3"/>
          <p:cNvSpPr/>
          <p:nvPr/>
        </p:nvSpPr>
        <p:spPr>
          <a:xfrm>
            <a:off x="785813" y="1143000"/>
            <a:ext cx="7429500" cy="278606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C5D1D7">
                    <a:lumMod val="10000"/>
                  </a:srgbClr>
                </a:solidFill>
              </a:rPr>
              <a:t>Государство</a:t>
            </a:r>
          </a:p>
          <a:p>
            <a:pPr algn="ctr">
              <a:defRPr/>
            </a:pPr>
            <a:r>
              <a:rPr lang="ru-RU" b="1" i="1" dirty="0" err="1">
                <a:solidFill>
                  <a:srgbClr val="C5D1D7">
                    <a:lumMod val="10000"/>
                  </a:srgbClr>
                </a:solidFill>
              </a:rPr>
              <a:t>Содержание: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сфера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реализации общезначимых интересов социальных групп .классов ,этносов </a:t>
            </a:r>
            <a:r>
              <a:rPr lang="ru-RU" b="1" i="1" dirty="0">
                <a:solidFill>
                  <a:srgbClr val="C5D1D7">
                    <a:lumMod val="10000"/>
                  </a:srgbClr>
                </a:solidFill>
              </a:rPr>
              <a:t>Средства </a:t>
            </a:r>
            <a:r>
              <a:rPr lang="ru-RU" b="1" i="1" dirty="0" err="1">
                <a:solidFill>
                  <a:srgbClr val="C5D1D7">
                    <a:lumMod val="10000"/>
                  </a:srgbClr>
                </a:solidFill>
              </a:rPr>
              <a:t>реализации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:конституция,власть,право,принужде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-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ния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    </a:t>
            </a:r>
            <a:r>
              <a:rPr lang="ru-RU" b="1" i="1" dirty="0">
                <a:solidFill>
                  <a:srgbClr val="C5D1D7">
                    <a:lumMod val="10000"/>
                  </a:srgbClr>
                </a:solidFill>
              </a:rPr>
              <a:t>Основы 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      политические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институты,органы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законодательной,судебной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и исполнительной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власти,лидеры,элита</a:t>
            </a:r>
            <a:r>
              <a:rPr lang="ru-RU" dirty="0">
                <a:solidFill>
                  <a:prstClr val="white"/>
                </a:solidFill>
              </a:rPr>
              <a:t>..</a:t>
            </a:r>
          </a:p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28688" y="3429000"/>
            <a:ext cx="7429500" cy="30718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dirty="0">
                <a:solidFill>
                  <a:srgbClr val="D16349">
                    <a:lumMod val="75000"/>
                  </a:srgbClr>
                </a:solidFill>
              </a:rPr>
              <a:t>Политические силы:</a:t>
            </a:r>
          </a:p>
          <a:p>
            <a:pPr algn="ctr">
              <a:defRPr/>
            </a:pPr>
            <a:r>
              <a:rPr lang="ru-RU" b="1" i="1" u="sng" dirty="0">
                <a:solidFill>
                  <a:srgbClr val="D16349">
                    <a:lumMod val="75000"/>
                  </a:srgbClr>
                </a:solidFill>
              </a:rPr>
              <a:t>Партии, движения ,группы давления, </a:t>
            </a:r>
            <a:r>
              <a:rPr lang="ru-RU" b="1" i="1" u="sng" dirty="0" err="1">
                <a:solidFill>
                  <a:srgbClr val="D16349">
                    <a:lumMod val="75000"/>
                  </a:srgbClr>
                </a:solidFill>
              </a:rPr>
              <a:t>кот.предствляют</a:t>
            </a:r>
            <a:r>
              <a:rPr lang="ru-RU" b="1" i="1" u="sng" dirty="0">
                <a:solidFill>
                  <a:srgbClr val="D16349">
                    <a:lumMod val="75000"/>
                  </a:srgbClr>
                </a:solidFill>
              </a:rPr>
              <a:t> интересы граждан</a:t>
            </a:r>
          </a:p>
          <a:p>
            <a:pPr algn="ctr">
              <a:defRPr/>
            </a:pPr>
            <a:r>
              <a:rPr lang="ru-RU" b="1" u="sng" dirty="0">
                <a:solidFill>
                  <a:srgbClr val="C5D1D7">
                    <a:lumMod val="10000"/>
                  </a:srgbClr>
                </a:solidFill>
              </a:rPr>
              <a:t>Гражданское общество</a:t>
            </a:r>
          </a:p>
          <a:p>
            <a:pPr algn="ctr">
              <a:defRPr/>
            </a:pPr>
            <a:r>
              <a:rPr lang="ru-RU" b="1" i="1" dirty="0" err="1">
                <a:solidFill>
                  <a:srgbClr val="C5D1D7">
                    <a:lumMod val="10000"/>
                  </a:srgbClr>
                </a:solidFill>
              </a:rPr>
              <a:t>Содержание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:сфера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реализации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повсе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  дневных интересов индивидов</a:t>
            </a:r>
          </a:p>
          <a:p>
            <a:pPr algn="ctr">
              <a:defRPr/>
            </a:pPr>
            <a:r>
              <a:rPr lang="ru-RU" b="1" u="sng" dirty="0" err="1">
                <a:solidFill>
                  <a:srgbClr val="C5D1D7">
                    <a:lumMod val="10000"/>
                  </a:srgbClr>
                </a:solidFill>
              </a:rPr>
              <a:t>Средства: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убеждение,правовые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и моральные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нормы,традиции,обычаи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,искусство и т.д.</a:t>
            </a:r>
          </a:p>
          <a:p>
            <a:pPr algn="ctr">
              <a:defRPr/>
            </a:pPr>
            <a:r>
              <a:rPr lang="ru-RU" b="1" u="sng" dirty="0">
                <a:solidFill>
                  <a:srgbClr val="C5D1D7">
                    <a:lumMod val="10000"/>
                  </a:srgbClr>
                </a:solidFill>
              </a:rPr>
              <a:t>Основа: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свободный индивид с </a:t>
            </a: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неотъемлимыми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 правами и неполитические организации</a:t>
            </a:r>
          </a:p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4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357188"/>
            <a:ext cx="7572375" cy="857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5D1D7">
                    <a:lumMod val="10000"/>
                  </a:srgbClr>
                </a:solidFill>
              </a:rPr>
              <a:t>Место политических сил  в структуре взаимоотношений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C5D1D7">
                    <a:lumMod val="10000"/>
                  </a:srgbClr>
                </a:solidFill>
              </a:rPr>
              <a:t>«государство-общество»</a:t>
            </a:r>
          </a:p>
        </p:txBody>
      </p:sp>
      <p:sp>
        <p:nvSpPr>
          <p:cNvPr id="3" name="Овал 2"/>
          <p:cNvSpPr/>
          <p:nvPr/>
        </p:nvSpPr>
        <p:spPr>
          <a:xfrm>
            <a:off x="2714625" y="1428750"/>
            <a:ext cx="3000375" cy="17859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5D1D7">
                    <a:lumMod val="10000"/>
                  </a:srgbClr>
                </a:solidFill>
              </a:rPr>
              <a:t>Государство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5D1D7">
                    <a:lumMod val="10000"/>
                  </a:srgbClr>
                </a:solidFill>
              </a:rPr>
              <a:t>и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5D1D7">
                    <a:lumMod val="10000"/>
                  </a:srgbClr>
                </a:solidFill>
              </a:rPr>
              <a:t>его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5D1D7">
                    <a:lumMod val="10000"/>
                  </a:srgbClr>
                </a:solidFill>
              </a:rPr>
              <a:t>институты</a:t>
            </a:r>
          </a:p>
        </p:txBody>
      </p:sp>
      <p:sp>
        <p:nvSpPr>
          <p:cNvPr id="4" name="Овал 3"/>
          <p:cNvSpPr/>
          <p:nvPr/>
        </p:nvSpPr>
        <p:spPr>
          <a:xfrm>
            <a:off x="2643188" y="3714750"/>
            <a:ext cx="2928937" cy="28575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Гражданское общество</a:t>
            </a:r>
          </a:p>
          <a:p>
            <a:pPr algn="ctr">
              <a:defRPr/>
            </a:pP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(граждане и их интересы)</a:t>
            </a:r>
          </a:p>
        </p:txBody>
      </p:sp>
      <p:sp>
        <p:nvSpPr>
          <p:cNvPr id="6" name="Овал 5"/>
          <p:cNvSpPr/>
          <p:nvPr/>
        </p:nvSpPr>
        <p:spPr>
          <a:xfrm>
            <a:off x="3214688" y="3143250"/>
            <a:ext cx="200025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D19049">
                    <a:lumMod val="50000"/>
                  </a:srgbClr>
                </a:solidFill>
              </a:rPr>
              <a:t>Политичес-кие</a:t>
            </a:r>
            <a:r>
              <a:rPr lang="ru-RU" b="1" dirty="0">
                <a:solidFill>
                  <a:srgbClr val="D19049">
                    <a:lumMod val="50000"/>
                  </a:srgbClr>
                </a:solidFill>
              </a:rPr>
              <a:t> силы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3214688"/>
            <a:ext cx="142875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Группы</a:t>
            </a:r>
          </a:p>
          <a:p>
            <a:pPr algn="ctr"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давления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00875" y="3214688"/>
            <a:ext cx="17145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Политичес</a:t>
            </a: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</a:p>
          <a:p>
            <a:pPr algn="ctr"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клубы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43063" y="3286125"/>
            <a:ext cx="142875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Обществен.-политич</a:t>
            </a: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.</a:t>
            </a:r>
          </a:p>
          <a:p>
            <a:pPr algn="ctr">
              <a:defRPr/>
            </a:pP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движения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3286125"/>
            <a:ext cx="120015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Полити</a:t>
            </a:r>
            <a:endParaRPr lang="ru-RU" b="1" dirty="0">
              <a:solidFill>
                <a:srgbClr val="C5D1D7">
                  <a:lumMod val="10000"/>
                </a:srgbClr>
              </a:solidFill>
            </a:endParaRPr>
          </a:p>
          <a:p>
            <a:pPr algn="ctr">
              <a:defRPr/>
            </a:pPr>
            <a:r>
              <a:rPr lang="ru-RU" b="1" dirty="0" err="1">
                <a:solidFill>
                  <a:srgbClr val="C5D1D7">
                    <a:lumMod val="10000"/>
                  </a:srgbClr>
                </a:solidFill>
              </a:rPr>
              <a:t>ческие</a:t>
            </a:r>
            <a:endParaRPr lang="ru-RU" b="1" dirty="0">
              <a:solidFill>
                <a:srgbClr val="C5D1D7">
                  <a:lumMod val="10000"/>
                </a:srgbClr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C5D1D7">
                    <a:lumMod val="10000"/>
                  </a:srgbClr>
                </a:solidFill>
              </a:rPr>
              <a:t>партии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928688" y="1928813"/>
            <a:ext cx="1828800" cy="1285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0" idx="0"/>
          </p:cNvCxnSpPr>
          <p:nvPr/>
        </p:nvCxnSpPr>
        <p:spPr>
          <a:xfrm rot="5400000" flipH="1" flipV="1">
            <a:off x="2214563" y="2786063"/>
            <a:ext cx="642937" cy="357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0"/>
          </p:cNvCxnSpPr>
          <p:nvPr/>
        </p:nvCxnSpPr>
        <p:spPr>
          <a:xfrm rot="16200000" flipV="1">
            <a:off x="5500687" y="2714626"/>
            <a:ext cx="500063" cy="500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6"/>
            <a:endCxn id="7" idx="2"/>
          </p:cNvCxnSpPr>
          <p:nvPr/>
        </p:nvCxnSpPr>
        <p:spPr>
          <a:xfrm flipV="1">
            <a:off x="5572125" y="4129088"/>
            <a:ext cx="428625" cy="101441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6"/>
          </p:cNvCxnSpPr>
          <p:nvPr/>
        </p:nvCxnSpPr>
        <p:spPr>
          <a:xfrm flipV="1">
            <a:off x="5572125" y="4214813"/>
            <a:ext cx="1643063" cy="9286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V="1">
            <a:off x="2000250" y="4500563"/>
            <a:ext cx="928687" cy="3571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2"/>
          </p:cNvCxnSpPr>
          <p:nvPr/>
        </p:nvCxnSpPr>
        <p:spPr>
          <a:xfrm rot="10800000">
            <a:off x="857250" y="4286250"/>
            <a:ext cx="1785938" cy="857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8" idx="0"/>
            <a:endCxn id="3" idx="6"/>
          </p:cNvCxnSpPr>
          <p:nvPr/>
        </p:nvCxnSpPr>
        <p:spPr>
          <a:xfrm rot="16200000" flipV="1">
            <a:off x="6339681" y="1696244"/>
            <a:ext cx="893763" cy="214312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35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b="1" smtClean="0"/>
              <a:t>Основные черты партии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              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928813"/>
            <a:ext cx="2786063" cy="785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солидарность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86438" y="1928813"/>
            <a:ext cx="2786062" cy="785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prstClr val="black">
                    <a:lumMod val="95000"/>
                    <a:lumOff val="5000"/>
                  </a:prstClr>
                </a:solidFill>
              </a:rPr>
              <a:t>общая </a:t>
            </a: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цель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7438" y="3286125"/>
            <a:ext cx="4214812" cy="928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согласие в отношении средств и</a:t>
            </a:r>
          </a:p>
          <a:p>
            <a:pPr algn="ctr">
              <a:defRPr/>
            </a:pP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способов достижения цели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5143500"/>
            <a:ext cx="6715125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борьба за завоевание государственной власти, участие в ее</a:t>
            </a:r>
          </a:p>
          <a:p>
            <a:pPr algn="ctr"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осуществлении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43438" y="1285875"/>
            <a:ext cx="1428750" cy="57150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357438" y="1285875"/>
            <a:ext cx="2286000" cy="57150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714750" y="2214563"/>
            <a:ext cx="1928813" cy="7143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</p:cNvCxnSpPr>
          <p:nvPr/>
        </p:nvCxnSpPr>
        <p:spPr>
          <a:xfrm rot="5400000" flipH="1" flipV="1">
            <a:off x="6036469" y="2250281"/>
            <a:ext cx="1428750" cy="43576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0"/>
          </p:cNvCxnSpPr>
          <p:nvPr/>
        </p:nvCxnSpPr>
        <p:spPr>
          <a:xfrm rot="16200000" flipV="1">
            <a:off x="1821656" y="2393157"/>
            <a:ext cx="1285875" cy="421481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0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/>
              <a:t>С л о в а </a:t>
            </a:r>
            <a:r>
              <a:rPr lang="ru-RU" sz="3600" b="1" i="1" dirty="0" err="1" smtClean="0"/>
              <a:t>р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ь</a:t>
            </a:r>
            <a:r>
              <a:rPr lang="ru-RU" sz="3600" b="1" i="1" dirty="0" smtClean="0"/>
              <a:t>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абсолютизм   авторитаризм</a:t>
            </a:r>
            <a:br>
              <a:rPr lang="ru-RU" sz="2800" b="1" dirty="0" smtClean="0"/>
            </a:br>
            <a:r>
              <a:rPr lang="ru-RU" sz="2800" b="1" dirty="0" smtClean="0"/>
              <a:t>блок политический</a:t>
            </a:r>
            <a:br>
              <a:rPr lang="ru-RU" sz="2800" b="1" dirty="0" smtClean="0"/>
            </a:br>
            <a:r>
              <a:rPr lang="ru-RU" sz="2800" b="1" dirty="0" smtClean="0"/>
              <a:t>власть политическая</a:t>
            </a:r>
            <a:br>
              <a:rPr lang="ru-RU" sz="2800" b="1" dirty="0" smtClean="0"/>
            </a:br>
            <a:r>
              <a:rPr lang="ru-RU" sz="2800" b="1" dirty="0" smtClean="0"/>
              <a:t>государство демократия</a:t>
            </a:r>
            <a:br>
              <a:rPr lang="ru-RU" sz="2800" b="1" dirty="0" smtClean="0"/>
            </a:br>
            <a:r>
              <a:rPr lang="ru-RU" sz="2800" b="1" dirty="0" smtClean="0"/>
              <a:t>институт политический</a:t>
            </a:r>
            <a:br>
              <a:rPr lang="ru-RU" sz="2800" b="1" dirty="0" smtClean="0"/>
            </a:br>
            <a:r>
              <a:rPr lang="ru-RU" sz="2800" b="1" dirty="0" smtClean="0"/>
              <a:t>конституционализм  легитимность</a:t>
            </a:r>
            <a:br>
              <a:rPr lang="ru-RU" sz="2800" b="1" dirty="0" smtClean="0"/>
            </a:br>
            <a:r>
              <a:rPr lang="ru-RU" sz="2800" b="1" dirty="0" smtClean="0"/>
              <a:t>лоббизм ментальность</a:t>
            </a:r>
            <a:br>
              <a:rPr lang="ru-RU" sz="2800" b="1" dirty="0" smtClean="0"/>
            </a:br>
            <a:r>
              <a:rPr lang="ru-RU" sz="2800" b="1" dirty="0" smtClean="0"/>
              <a:t>общество </a:t>
            </a:r>
            <a:r>
              <a:rPr lang="ru-RU" sz="2800" b="1" smtClean="0"/>
              <a:t>гражданское олигархия </a:t>
            </a:r>
            <a:r>
              <a:rPr lang="ru-RU" sz="2800" b="1" dirty="0" smtClean="0"/>
              <a:t>охлократия</a:t>
            </a:r>
            <a:br>
              <a:rPr lang="ru-RU" sz="2800" b="1" dirty="0" smtClean="0"/>
            </a:br>
            <a:r>
              <a:rPr lang="ru-RU" sz="2800" b="1" dirty="0" smtClean="0"/>
              <a:t>плюрализм популизм</a:t>
            </a:r>
            <a:br>
              <a:rPr lang="ru-RU" sz="2800" b="1" dirty="0" smtClean="0"/>
            </a:br>
            <a:r>
              <a:rPr lang="ru-RU" sz="2800" b="1" dirty="0" smtClean="0"/>
              <a:t>электорат элита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9135861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145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1_Тема Office</vt:lpstr>
      <vt:lpstr>2_Тема Office</vt:lpstr>
      <vt:lpstr>3_Тема Office</vt:lpstr>
      <vt:lpstr>Тема Office</vt:lpstr>
      <vt:lpstr>4_Тема Office</vt:lpstr>
      <vt:lpstr>Презентация PowerPoint</vt:lpstr>
      <vt:lpstr>Презентация PowerPoint</vt:lpstr>
      <vt:lpstr>Презентация PowerPoint</vt:lpstr>
      <vt:lpstr>Основные черты партии                        </vt:lpstr>
      <vt:lpstr>С л о в а р ь   абсолютизм   авторитаризм блок политический власть политическая государство демократия институт политический конституционализм  легитимность лоббизм ментальность общество гражданское олигархия охлократия плюрализм популизм электорат элита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7</cp:revision>
  <dcterms:created xsi:type="dcterms:W3CDTF">2013-02-04T17:23:28Z</dcterms:created>
  <dcterms:modified xsi:type="dcterms:W3CDTF">2013-02-04T17:43:30Z</dcterms:modified>
</cp:coreProperties>
</file>