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57" r:id="rId4"/>
    <p:sldId id="258" r:id="rId5"/>
    <p:sldId id="262" r:id="rId6"/>
    <p:sldId id="263" r:id="rId7"/>
    <p:sldId id="300" r:id="rId8"/>
    <p:sldId id="298" r:id="rId9"/>
    <p:sldId id="301" r:id="rId10"/>
    <p:sldId id="302" r:id="rId11"/>
    <p:sldId id="303" r:id="rId12"/>
    <p:sldId id="310" r:id="rId13"/>
    <p:sldId id="304" r:id="rId14"/>
    <p:sldId id="309" r:id="rId15"/>
    <p:sldId id="311" r:id="rId16"/>
    <p:sldId id="31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66FF"/>
    <a:srgbClr val="6600FF"/>
    <a:srgbClr val="00CCFF"/>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072FF12-DD00-4662-A400-99B79B4FF782}" type="datetimeFigureOut">
              <a:rPr lang="ru-RU"/>
              <a:pPr>
                <a:defRPr/>
              </a:pPr>
              <a:t>12.07.2013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7E5CA5E-D2F8-42B7-92E0-AC3941B7E83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BB9BAC-4068-4C47-9260-04A2F908BEA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EB1E6D-E63D-44E9-B69A-9B30FDD8EFD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D8B4B3-8300-4A77-93CF-0ABF3FFCC4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D8CBF9-DB4C-4BFB-9366-E15B8C3CFDC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10E20E-78D1-48DA-B844-FD90439B2F5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CEEA1C-48D6-4F5C-8373-E416E5C6FE9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43C3161-3026-4CB6-A9DC-57C5A6B9D3B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51C5F9B-7F3B-4F66-8BC5-18A2A87AEC2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A9E99C1-2C3A-4EDD-ACC7-7B83E794F6C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9A75B1-AAD1-4471-BE95-CFFCA4F7E37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3223B9-6CB1-4151-B925-522D5FD5209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B313A6-A862-48EE-9E26-38AB2FC9E63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ru-RU" b="1" smtClean="0"/>
              <a:t>Какими средствами</a:t>
            </a:r>
            <a:br>
              <a:rPr lang="ru-RU" b="1" smtClean="0"/>
            </a:br>
            <a:r>
              <a:rPr lang="ru-RU" b="1" smtClean="0"/>
              <a:t>воздействует искусство?</a:t>
            </a:r>
          </a:p>
        </p:txBody>
      </p:sp>
      <p:sp>
        <p:nvSpPr>
          <p:cNvPr id="4099"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ru-RU" dirty="0" smtClean="0"/>
              <a:t>Урок искусства в 9-м классе по программе Г.П. Сергеевой.</a:t>
            </a:r>
          </a:p>
          <a:p>
            <a:pPr eaLnBrk="1" fontAlgn="auto" hangingPunct="1">
              <a:spcAft>
                <a:spcPts val="0"/>
              </a:spcAft>
              <a:buFont typeface="Arial" pitchFamily="34" charset="0"/>
              <a:buNone/>
              <a:defRPr/>
            </a:pPr>
            <a:r>
              <a:rPr lang="ru-RU" dirty="0" smtClean="0"/>
              <a:t>Учитель Шевченко Е.Л.</a:t>
            </a:r>
          </a:p>
        </p:txBody>
      </p:sp>
      <p:sp>
        <p:nvSpPr>
          <p:cNvPr id="2052" name="Rectangle 4"/>
          <p:cNvSpPr>
            <a:spLocks noChangeArrowheads="1"/>
          </p:cNvSpPr>
          <p:nvPr/>
        </p:nvSpPr>
        <p:spPr bwMode="auto">
          <a:xfrm>
            <a:off x="3810000" y="2743200"/>
            <a:ext cx="2895600" cy="366713"/>
          </a:xfrm>
          <a:prstGeom prst="rect">
            <a:avLst/>
          </a:prstGeom>
          <a:noFill/>
          <a:ln w="9525">
            <a:noFill/>
            <a:miter lim="800000"/>
            <a:headEnd/>
            <a:tailEnd/>
          </a:ln>
        </p:spPr>
        <p:txBody>
          <a:bodyPr>
            <a:spAutoFit/>
          </a:bodyPr>
          <a:lstStyle/>
          <a:p>
            <a:endParaRPr lang="ru-RU"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smtClean="0"/>
              <a:t>Золотое сечение</a:t>
            </a:r>
          </a:p>
        </p:txBody>
      </p:sp>
      <p:sp>
        <p:nvSpPr>
          <p:cNvPr id="15363" name="Содержимое 3"/>
          <p:cNvSpPr>
            <a:spLocks noGrp="1"/>
          </p:cNvSpPr>
          <p:nvPr>
            <p:ph sz="half" idx="2"/>
          </p:nvPr>
        </p:nvSpPr>
        <p:spPr/>
        <p:txBody>
          <a:bodyPr/>
          <a:lstStyle/>
          <a:p>
            <a:pPr>
              <a:buNone/>
            </a:pPr>
            <a:r>
              <a:rPr lang="ru-RU" sz="2400" dirty="0" smtClean="0"/>
              <a:t>	Правило золотого сечения (одной трети): наиболее важный элемент изображения располагается в соответствии с пропорцией золотого сечения, то есть примерно на расстоянии 1/3 от целого.</a:t>
            </a:r>
          </a:p>
        </p:txBody>
      </p:sp>
      <p:pic>
        <p:nvPicPr>
          <p:cNvPr id="15364" name="Содержимое 4" descr="http://lib.rus.ec/i/58/290758/pic_82.jpg"/>
          <p:cNvPicPr>
            <a:picLocks noGrp="1"/>
          </p:cNvPicPr>
          <p:nvPr>
            <p:ph sz="half" idx="1"/>
          </p:nvPr>
        </p:nvPicPr>
        <p:blipFill>
          <a:blip r:embed="rId2" cstate="print"/>
          <a:srcRect/>
          <a:stretch>
            <a:fillRect/>
          </a:stretch>
        </p:blipFill>
        <p:spPr>
          <a:xfrm>
            <a:off x="838200" y="1524000"/>
            <a:ext cx="3505200" cy="4495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3600" smtClean="0"/>
              <a:t>Симметричная композиция</a:t>
            </a:r>
          </a:p>
        </p:txBody>
      </p:sp>
      <p:sp>
        <p:nvSpPr>
          <p:cNvPr id="16387" name="Содержимое 3"/>
          <p:cNvSpPr>
            <a:spLocks noGrp="1"/>
          </p:cNvSpPr>
          <p:nvPr>
            <p:ph sz="half" idx="2"/>
          </p:nvPr>
        </p:nvSpPr>
        <p:spPr/>
        <p:txBody>
          <a:bodyPr/>
          <a:lstStyle/>
          <a:p>
            <a:pPr>
              <a:buFont typeface="Arial" charset="0"/>
              <a:buNone/>
            </a:pPr>
            <a:r>
              <a:rPr lang="ru-RU" sz="2000" smtClean="0"/>
              <a:t>		Художники разных эпох использовали симметричное построение картины. Симметричными были многие древние мозаики. Живописцы эпохи Возрождения часто строили свои композиции по законам симметрии. Такое построение позволяет достигнуть впечатления покоя, величественности, особой торжественности и значимости событий.</a:t>
            </a:r>
          </a:p>
          <a:p>
            <a:endParaRPr lang="ru-RU" smtClean="0"/>
          </a:p>
        </p:txBody>
      </p:sp>
      <p:pic>
        <p:nvPicPr>
          <p:cNvPr id="16388" name="Содержимое 4" descr="http://lib.rus.ec/i/58/290758/pic_87.jpg"/>
          <p:cNvPicPr>
            <a:picLocks noGrp="1"/>
          </p:cNvPicPr>
          <p:nvPr>
            <p:ph sz="half" idx="1"/>
          </p:nvPr>
        </p:nvPicPr>
        <p:blipFill>
          <a:blip r:embed="rId2" cstate="print"/>
          <a:srcRect/>
          <a:stretch>
            <a:fillRect/>
          </a:stretch>
        </p:blipFill>
        <p:spPr>
          <a:xfrm>
            <a:off x="876300" y="1600200"/>
            <a:ext cx="3200400" cy="4525963"/>
          </a:xfrm>
        </p:spPr>
      </p:pic>
      <p:sp>
        <p:nvSpPr>
          <p:cNvPr id="16389" name="Прямоугольник 5"/>
          <p:cNvSpPr>
            <a:spLocks noChangeArrowheads="1"/>
          </p:cNvSpPr>
          <p:nvPr/>
        </p:nvSpPr>
        <p:spPr bwMode="auto">
          <a:xfrm>
            <a:off x="609600" y="6096000"/>
            <a:ext cx="3794125" cy="369888"/>
          </a:xfrm>
          <a:prstGeom prst="rect">
            <a:avLst/>
          </a:prstGeom>
          <a:noFill/>
          <a:ln w="9525">
            <a:noFill/>
            <a:miter lim="800000"/>
            <a:headEnd/>
            <a:tailEnd/>
          </a:ln>
        </p:spPr>
        <p:txBody>
          <a:bodyPr wrap="none">
            <a:spAutoFit/>
          </a:bodyPr>
          <a:lstStyle/>
          <a:p>
            <a:r>
              <a:rPr lang="ru-RU" i="1"/>
              <a:t>РАФАЭЛЬ. Сикстинская мадонна</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mtClean="0"/>
              <a:t>Симметричная композиция</a:t>
            </a:r>
          </a:p>
        </p:txBody>
      </p:sp>
      <p:sp>
        <p:nvSpPr>
          <p:cNvPr id="17411" name="Содержимое 3"/>
          <p:cNvSpPr>
            <a:spLocks noGrp="1"/>
          </p:cNvSpPr>
          <p:nvPr>
            <p:ph sz="half" idx="2"/>
          </p:nvPr>
        </p:nvSpPr>
        <p:spPr/>
        <p:txBody>
          <a:bodyPr/>
          <a:lstStyle/>
          <a:p>
            <a:pPr>
              <a:buFont typeface="Arial" charset="0"/>
              <a:buNone/>
            </a:pPr>
            <a:r>
              <a:rPr lang="ru-RU" sz="2000" smtClean="0"/>
              <a:t>	</a:t>
            </a:r>
            <a:r>
              <a:rPr lang="ru-RU" sz="2400" smtClean="0"/>
              <a:t>Симметрия в искусстве основана на реальной действительности, изобилующей симметрично устроенными формами. Например, симметрично устроены фигура человека, бабочка, снежинка и многое другое. </a:t>
            </a:r>
            <a:endParaRPr lang="ru-RU" sz="2000" smtClean="0"/>
          </a:p>
        </p:txBody>
      </p:sp>
      <p:pic>
        <p:nvPicPr>
          <p:cNvPr id="17412" name="Содержимое 4" descr="http://lib.rus.ec/i/58/290758/pic_90.jpg"/>
          <p:cNvPicPr>
            <a:picLocks noGrp="1"/>
          </p:cNvPicPr>
          <p:nvPr>
            <p:ph sz="half" idx="1"/>
          </p:nvPr>
        </p:nvPicPr>
        <p:blipFill>
          <a:blip r:embed="rId2" cstate="print"/>
          <a:srcRect/>
          <a:stretch>
            <a:fillRect/>
          </a:stretch>
        </p:blipFill>
        <p:spPr>
          <a:xfrm>
            <a:off x="381000" y="1600200"/>
            <a:ext cx="4038600" cy="2465388"/>
          </a:xfrm>
        </p:spPr>
      </p:pic>
      <p:sp>
        <p:nvSpPr>
          <p:cNvPr id="17413" name="Прямоугольник 5"/>
          <p:cNvSpPr>
            <a:spLocks noChangeArrowheads="1"/>
          </p:cNvSpPr>
          <p:nvPr/>
        </p:nvSpPr>
        <p:spPr bwMode="auto">
          <a:xfrm>
            <a:off x="914400" y="4419600"/>
            <a:ext cx="3008313" cy="369888"/>
          </a:xfrm>
          <a:prstGeom prst="rect">
            <a:avLst/>
          </a:prstGeom>
          <a:noFill/>
          <a:ln w="9525">
            <a:noFill/>
            <a:miter lim="800000"/>
            <a:headEnd/>
            <a:tailEnd/>
          </a:ln>
        </p:spPr>
        <p:txBody>
          <a:bodyPr wrap="none">
            <a:spAutoFit/>
          </a:bodyPr>
          <a:lstStyle/>
          <a:p>
            <a:r>
              <a:rPr lang="ru-RU" i="1"/>
              <a:t>В. ВАСНЕЦОВ. Богатыри</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mtClean="0"/>
              <a:t>Симметричная композиция</a:t>
            </a:r>
          </a:p>
        </p:txBody>
      </p:sp>
      <p:sp>
        <p:nvSpPr>
          <p:cNvPr id="18435" name="Содержимое 3"/>
          <p:cNvSpPr>
            <a:spLocks noGrp="1"/>
          </p:cNvSpPr>
          <p:nvPr>
            <p:ph sz="half" idx="2"/>
          </p:nvPr>
        </p:nvSpPr>
        <p:spPr/>
        <p:txBody>
          <a:bodyPr/>
          <a:lstStyle/>
          <a:p>
            <a:pPr>
              <a:buFont typeface="Arial" charset="0"/>
              <a:buNone/>
            </a:pPr>
            <a:r>
              <a:rPr lang="ru-RU" smtClean="0"/>
              <a:t>		В симметричной композиции люди или предметы расположены почти зеркально по отношению к центральной оси картины.</a:t>
            </a:r>
          </a:p>
        </p:txBody>
      </p:sp>
      <p:pic>
        <p:nvPicPr>
          <p:cNvPr id="18436" name="Содержимое 4" descr="http://lib.rus.ec/i/58/290758/pic_89.jpg"/>
          <p:cNvPicPr>
            <a:picLocks noGrp="1"/>
          </p:cNvPicPr>
          <p:nvPr>
            <p:ph sz="half" idx="1"/>
          </p:nvPr>
        </p:nvPicPr>
        <p:blipFill>
          <a:blip r:embed="rId2" cstate="print"/>
          <a:srcRect/>
          <a:stretch>
            <a:fillRect/>
          </a:stretch>
        </p:blipFill>
        <p:spPr>
          <a:xfrm>
            <a:off x="381000" y="1600200"/>
            <a:ext cx="4038600" cy="3105150"/>
          </a:xfrm>
        </p:spPr>
      </p:pic>
      <p:sp>
        <p:nvSpPr>
          <p:cNvPr id="18437" name="Прямоугольник 5"/>
          <p:cNvSpPr>
            <a:spLocks noChangeArrowheads="1"/>
          </p:cNvSpPr>
          <p:nvPr/>
        </p:nvSpPr>
        <p:spPr bwMode="auto">
          <a:xfrm>
            <a:off x="609600" y="5029200"/>
            <a:ext cx="3581400" cy="369888"/>
          </a:xfrm>
          <a:prstGeom prst="rect">
            <a:avLst/>
          </a:prstGeom>
          <a:noFill/>
          <a:ln w="9525">
            <a:noFill/>
            <a:miter lim="800000"/>
            <a:headEnd/>
            <a:tailEnd/>
          </a:ln>
        </p:spPr>
        <p:txBody>
          <a:bodyPr>
            <a:spAutoFit/>
          </a:bodyPr>
          <a:lstStyle/>
          <a:p>
            <a:r>
              <a:rPr lang="ru-RU" i="1"/>
              <a:t>Ф. ХОДЛЕР. Озеро Тан</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43438" y="188913"/>
            <a:ext cx="2674937" cy="1143000"/>
          </a:xfrm>
        </p:spPr>
        <p:txBody>
          <a:bodyPr/>
          <a:lstStyle/>
          <a:p>
            <a:pPr eaLnBrk="1" hangingPunct="1"/>
            <a:r>
              <a:rPr lang="ru-RU" sz="2400" b="1" smtClean="0"/>
              <a:t>Ф. Ходлер</a:t>
            </a:r>
            <a:br>
              <a:rPr lang="ru-RU" sz="2400" b="1" smtClean="0"/>
            </a:br>
            <a:r>
              <a:rPr lang="ru-RU" sz="2400" b="1" smtClean="0"/>
              <a:t>Озеро Тан</a:t>
            </a:r>
            <a:r>
              <a:rPr lang="ru-RU" sz="4000" smtClean="0"/>
              <a:t> </a:t>
            </a:r>
          </a:p>
        </p:txBody>
      </p:sp>
      <p:pic>
        <p:nvPicPr>
          <p:cNvPr id="19459" name="Picture 3" descr="hodler04"/>
          <p:cNvPicPr>
            <a:picLocks noChangeAspect="1" noChangeArrowheads="1"/>
          </p:cNvPicPr>
          <p:nvPr/>
        </p:nvPicPr>
        <p:blipFill>
          <a:blip r:embed="rId2" cstate="print"/>
          <a:srcRect/>
          <a:stretch>
            <a:fillRect/>
          </a:stretch>
        </p:blipFill>
        <p:spPr bwMode="auto">
          <a:xfrm>
            <a:off x="3059113" y="1700213"/>
            <a:ext cx="5873750" cy="4699000"/>
          </a:xfrm>
          <a:prstGeom prst="rect">
            <a:avLst/>
          </a:prstGeom>
          <a:noFill/>
          <a:ln w="9525">
            <a:noFill/>
            <a:miter lim="800000"/>
            <a:headEnd/>
            <a:tailEnd/>
          </a:ln>
        </p:spPr>
      </p:pic>
      <p:sp>
        <p:nvSpPr>
          <p:cNvPr id="19460" name="Line 4"/>
          <p:cNvSpPr>
            <a:spLocks noChangeShapeType="1"/>
          </p:cNvSpPr>
          <p:nvPr/>
        </p:nvSpPr>
        <p:spPr bwMode="auto">
          <a:xfrm flipV="1">
            <a:off x="5940425" y="1700213"/>
            <a:ext cx="0" cy="4681537"/>
          </a:xfrm>
          <a:prstGeom prst="line">
            <a:avLst/>
          </a:prstGeom>
          <a:noFill/>
          <a:ln w="76200">
            <a:solidFill>
              <a:srgbClr val="FF0000"/>
            </a:solidFill>
            <a:round/>
            <a:headEnd/>
            <a:tailEnd/>
          </a:ln>
        </p:spPr>
        <p:txBody>
          <a:bodyPr/>
          <a:lstStyle/>
          <a:p>
            <a:endParaRPr lang="ru-RU"/>
          </a:p>
        </p:txBody>
      </p:sp>
      <p:sp>
        <p:nvSpPr>
          <p:cNvPr id="19461" name="Line 5"/>
          <p:cNvSpPr>
            <a:spLocks noChangeShapeType="1"/>
          </p:cNvSpPr>
          <p:nvPr/>
        </p:nvSpPr>
        <p:spPr bwMode="auto">
          <a:xfrm flipH="1" flipV="1">
            <a:off x="3851275" y="5300663"/>
            <a:ext cx="1800225" cy="0"/>
          </a:xfrm>
          <a:prstGeom prst="line">
            <a:avLst/>
          </a:prstGeom>
          <a:noFill/>
          <a:ln w="76200">
            <a:solidFill>
              <a:srgbClr val="FF0000"/>
            </a:solidFill>
            <a:round/>
            <a:headEnd/>
            <a:tailEnd type="triangle" w="med" len="med"/>
          </a:ln>
        </p:spPr>
        <p:txBody>
          <a:bodyPr/>
          <a:lstStyle/>
          <a:p>
            <a:endParaRPr lang="ru-RU"/>
          </a:p>
        </p:txBody>
      </p:sp>
      <p:sp>
        <p:nvSpPr>
          <p:cNvPr id="19462" name="Line 6"/>
          <p:cNvSpPr>
            <a:spLocks noChangeShapeType="1"/>
          </p:cNvSpPr>
          <p:nvPr/>
        </p:nvSpPr>
        <p:spPr bwMode="auto">
          <a:xfrm flipH="1" flipV="1">
            <a:off x="6156325" y="5300663"/>
            <a:ext cx="1800225" cy="0"/>
          </a:xfrm>
          <a:prstGeom prst="line">
            <a:avLst/>
          </a:prstGeom>
          <a:noFill/>
          <a:ln w="76200">
            <a:solidFill>
              <a:srgbClr val="FF0000"/>
            </a:solidFill>
            <a:round/>
            <a:headEnd type="triangle" w="med" len="med"/>
            <a:tailEnd/>
          </a:ln>
        </p:spPr>
        <p:txBody>
          <a:bodyPr/>
          <a:lstStyle/>
          <a:p>
            <a:endParaRPr lang="ru-RU"/>
          </a:p>
        </p:txBody>
      </p:sp>
      <p:sp>
        <p:nvSpPr>
          <p:cNvPr id="19463" name="Rectangle 7"/>
          <p:cNvSpPr>
            <a:spLocks noChangeArrowheads="1"/>
          </p:cNvSpPr>
          <p:nvPr/>
        </p:nvSpPr>
        <p:spPr bwMode="auto">
          <a:xfrm>
            <a:off x="468313" y="1773238"/>
            <a:ext cx="2305050" cy="1825625"/>
          </a:xfrm>
          <a:prstGeom prst="rect">
            <a:avLst/>
          </a:prstGeom>
          <a:noFill/>
          <a:ln w="9525">
            <a:noFill/>
            <a:miter lim="800000"/>
            <a:headEnd/>
            <a:tailEnd/>
          </a:ln>
        </p:spPr>
        <p:txBody>
          <a:bodyPr>
            <a:spAutoFit/>
          </a:bodyPr>
          <a:lstStyle/>
          <a:p>
            <a:pPr>
              <a:lnSpc>
                <a:spcPct val="90000"/>
              </a:lnSpc>
              <a:spcBef>
                <a:spcPct val="20000"/>
              </a:spcBef>
            </a:pPr>
            <a:r>
              <a:rPr lang="ru-RU"/>
              <a:t>Симметричные композиции – статичные (устойчивые), левая и правая половины уравновешены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28600" y="1600200"/>
            <a:ext cx="4343400" cy="5257800"/>
          </a:xfrm>
        </p:spPr>
        <p:txBody>
          <a:bodyPr/>
          <a:lstStyle/>
          <a:p>
            <a:pPr eaLnBrk="1" hangingPunct="1">
              <a:buFont typeface="Arial" charset="0"/>
              <a:buNone/>
            </a:pPr>
            <a:r>
              <a:rPr lang="ru-RU" sz="1800" smtClean="0"/>
              <a:t>		</a:t>
            </a:r>
            <a:r>
              <a:rPr lang="ru-RU" sz="2000" smtClean="0"/>
              <a:t>Противоположным симметрии методом построения и организации пространства является – </a:t>
            </a:r>
            <a:r>
              <a:rPr lang="ru-RU" sz="2000" b="1" smtClean="0"/>
              <a:t>асимметрия.</a:t>
            </a:r>
            <a:endParaRPr lang="ru-RU" sz="2000" smtClean="0"/>
          </a:p>
          <a:p>
            <a:pPr>
              <a:buFont typeface="Arial" charset="0"/>
              <a:buNone/>
            </a:pPr>
            <a:r>
              <a:rPr lang="ru-RU" sz="2000" smtClean="0"/>
              <a:t>		В отличии от симметричной композиции, в асимметричной композиции необходимо достичь зрительного равновесия. 	Асимметричная композиция более гибка по сравнению с симметричной, она дает возможность неповторимого сочетания элементов и поэтому всегда индивидуальна .</a:t>
            </a:r>
          </a:p>
          <a:p>
            <a:pPr eaLnBrk="1" hangingPunct="1">
              <a:buFont typeface="Arial" charset="0"/>
              <a:buNone/>
            </a:pPr>
            <a:endParaRPr lang="ru-RU" sz="1800" smtClean="0"/>
          </a:p>
        </p:txBody>
      </p:sp>
      <p:sp>
        <p:nvSpPr>
          <p:cNvPr id="20483" name="Rectangle 4"/>
          <p:cNvSpPr>
            <a:spLocks noChangeArrowheads="1"/>
          </p:cNvSpPr>
          <p:nvPr/>
        </p:nvSpPr>
        <p:spPr bwMode="auto">
          <a:xfrm>
            <a:off x="2400300" y="-31750"/>
            <a:ext cx="184150" cy="641350"/>
          </a:xfrm>
          <a:prstGeom prst="rect">
            <a:avLst/>
          </a:prstGeom>
          <a:noFill/>
          <a:ln w="9525">
            <a:noFill/>
            <a:miter lim="800000"/>
            <a:headEnd/>
            <a:tailEnd/>
          </a:ln>
        </p:spPr>
        <p:txBody>
          <a:bodyPr wrap="none" anchor="ctr">
            <a:spAutoFit/>
          </a:bodyPr>
          <a:lstStyle/>
          <a:p>
            <a:r>
              <a:rPr lang="ru-RU"/>
              <a:t/>
            </a:r>
            <a:br>
              <a:rPr lang="ru-RU"/>
            </a:br>
            <a:endParaRPr lang="ru-RU"/>
          </a:p>
        </p:txBody>
      </p:sp>
      <p:pic>
        <p:nvPicPr>
          <p:cNvPr id="20484" name="Picture 2" descr="tancovwica11"/>
          <p:cNvPicPr>
            <a:picLocks noChangeAspect="1" noChangeArrowheads="1"/>
          </p:cNvPicPr>
          <p:nvPr/>
        </p:nvPicPr>
        <p:blipFill>
          <a:blip r:embed="rId2" cstate="print"/>
          <a:srcRect/>
          <a:stretch>
            <a:fillRect/>
          </a:stretch>
        </p:blipFill>
        <p:spPr bwMode="auto">
          <a:xfrm>
            <a:off x="4876800" y="457200"/>
            <a:ext cx="3733800" cy="5454650"/>
          </a:xfrm>
          <a:prstGeom prst="rect">
            <a:avLst/>
          </a:prstGeom>
          <a:noFill/>
          <a:ln w="9525">
            <a:noFill/>
            <a:miter lim="800000"/>
            <a:headEnd/>
            <a:tailEnd/>
          </a:ln>
        </p:spPr>
      </p:pic>
      <p:sp>
        <p:nvSpPr>
          <p:cNvPr id="20485" name="Заголовок 6"/>
          <p:cNvSpPr>
            <a:spLocks noGrp="1"/>
          </p:cNvSpPr>
          <p:nvPr>
            <p:ph type="title"/>
          </p:nvPr>
        </p:nvSpPr>
        <p:spPr>
          <a:xfrm>
            <a:off x="457200" y="304800"/>
            <a:ext cx="4419600" cy="1112838"/>
          </a:xfrm>
        </p:spPr>
        <p:txBody>
          <a:bodyPr/>
          <a:lstStyle/>
          <a:p>
            <a:r>
              <a:rPr lang="ru-RU" sz="3200" b="1" smtClean="0">
                <a:cs typeface="Aharoni" pitchFamily="2" charset="-79"/>
              </a:rPr>
              <a:t>Ассиметричная композиция</a:t>
            </a:r>
          </a:p>
        </p:txBody>
      </p:sp>
      <p:sp>
        <p:nvSpPr>
          <p:cNvPr id="8" name="Rectangle 2"/>
          <p:cNvSpPr txBox="1">
            <a:spLocks noChangeArrowheads="1"/>
          </p:cNvSpPr>
          <p:nvPr/>
        </p:nvSpPr>
        <p:spPr bwMode="auto">
          <a:xfrm>
            <a:off x="4800600" y="5791200"/>
            <a:ext cx="3962400" cy="1066800"/>
          </a:xfrm>
          <a:prstGeom prst="rect">
            <a:avLst/>
          </a:prstGeom>
          <a:noFill/>
          <a:ln w="9525">
            <a:noFill/>
            <a:miter lim="800000"/>
            <a:headEnd/>
            <a:tailEnd/>
          </a:ln>
        </p:spPr>
        <p:txBody>
          <a:bodyPr anchor="ctr"/>
          <a:lstStyle/>
          <a:p>
            <a:pPr>
              <a:defRPr/>
            </a:pPr>
            <a:r>
              <a:rPr lang="ru-RU" sz="2000" b="1" dirty="0">
                <a:latin typeface="+mj-lt"/>
                <a:ea typeface="+mj-ea"/>
                <a:cs typeface="+mj-cs"/>
              </a:rPr>
              <a:t>Э.Дега  «Прима – балерина»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33400" y="228600"/>
            <a:ext cx="8382000" cy="762000"/>
          </a:xfrm>
        </p:spPr>
        <p:txBody>
          <a:bodyPr/>
          <a:lstStyle/>
          <a:p>
            <a:pPr algn="ctr"/>
            <a:r>
              <a:rPr lang="ru-RU" smtClean="0"/>
              <a:t>Классический пример асимметрии в архитектуре – </a:t>
            </a:r>
            <a:br>
              <a:rPr lang="ru-RU" smtClean="0"/>
            </a:br>
            <a:r>
              <a:rPr lang="ru-RU" smtClean="0"/>
              <a:t> Аудиторио-де-Тенерифе</a:t>
            </a:r>
          </a:p>
        </p:txBody>
      </p:sp>
      <p:sp>
        <p:nvSpPr>
          <p:cNvPr id="21507" name="Текст 3"/>
          <p:cNvSpPr>
            <a:spLocks noGrp="1"/>
          </p:cNvSpPr>
          <p:nvPr>
            <p:ph type="body" sz="half" idx="2"/>
          </p:nvPr>
        </p:nvSpPr>
        <p:spPr>
          <a:xfrm>
            <a:off x="457200" y="5367338"/>
            <a:ext cx="8382000" cy="1109662"/>
          </a:xfrm>
        </p:spPr>
        <p:txBody>
          <a:bodyPr/>
          <a:lstStyle/>
          <a:p>
            <a:r>
              <a:rPr lang="ru-RU" b="1" smtClean="0"/>
              <a:t>Аудиторио-де-Тенерифе</a:t>
            </a:r>
            <a:r>
              <a:rPr lang="ru-RU" smtClean="0"/>
              <a:t> — одно из самых известных и узнаваемых зданий в Испании, символ города Санта-Крус-де-Тенерифе. Опера считается одним из самых значительных произведений современной архитектуры. Построена в 2003 году. Работа Сантьяго Калатравы.</a:t>
            </a:r>
          </a:p>
          <a:p>
            <a:endParaRPr lang="ru-RU" smtClean="0"/>
          </a:p>
        </p:txBody>
      </p:sp>
      <p:pic>
        <p:nvPicPr>
          <p:cNvPr id="21508" name="Picture 2" descr="File:Auditorio de Tenerife Pano.jpg"/>
          <p:cNvPicPr>
            <a:picLocks noGrp="1" noChangeAspect="1" noChangeArrowheads="1"/>
          </p:cNvPicPr>
          <p:nvPr>
            <p:ph type="pic" idx="1"/>
          </p:nvPr>
        </p:nvPicPr>
        <p:blipFill>
          <a:blip r:embed="rId2" cstate="print"/>
          <a:srcRect l="18167" r="18167"/>
          <a:stretch>
            <a:fillRect/>
          </a:stretch>
        </p:blipFill>
        <p:spPr>
          <a:xfrm>
            <a:off x="1752600" y="1295400"/>
            <a:ext cx="5486400" cy="41148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sz="4000" smtClean="0"/>
              <a:t>Средства художественной выразительности</a:t>
            </a:r>
          </a:p>
        </p:txBody>
      </p:sp>
      <p:sp>
        <p:nvSpPr>
          <p:cNvPr id="3075" name="Rectangle 3"/>
          <p:cNvSpPr>
            <a:spLocks noGrp="1" noChangeArrowheads="1"/>
          </p:cNvSpPr>
          <p:nvPr>
            <p:ph idx="1"/>
          </p:nvPr>
        </p:nvSpPr>
        <p:spPr/>
        <p:txBody>
          <a:bodyPr/>
          <a:lstStyle/>
          <a:p>
            <a:pPr eaLnBrk="1" hangingPunct="1">
              <a:lnSpc>
                <a:spcPct val="90000"/>
              </a:lnSpc>
            </a:pPr>
            <a:r>
              <a:rPr lang="ru-RU" smtClean="0"/>
              <a:t>композиция</a:t>
            </a:r>
          </a:p>
          <a:p>
            <a:pPr eaLnBrk="1" hangingPunct="1">
              <a:lnSpc>
                <a:spcPct val="90000"/>
              </a:lnSpc>
            </a:pPr>
            <a:r>
              <a:rPr lang="ru-RU" smtClean="0"/>
              <a:t>форма</a:t>
            </a:r>
          </a:p>
          <a:p>
            <a:pPr eaLnBrk="1" hangingPunct="1">
              <a:lnSpc>
                <a:spcPct val="90000"/>
              </a:lnSpc>
            </a:pPr>
            <a:r>
              <a:rPr lang="ru-RU" smtClean="0"/>
              <a:t>ритм</a:t>
            </a:r>
          </a:p>
          <a:p>
            <a:pPr eaLnBrk="1" hangingPunct="1">
              <a:lnSpc>
                <a:spcPct val="90000"/>
              </a:lnSpc>
            </a:pPr>
            <a:r>
              <a:rPr lang="ru-RU" smtClean="0"/>
              <a:t>пропорции</a:t>
            </a:r>
          </a:p>
          <a:p>
            <a:pPr eaLnBrk="1" hangingPunct="1">
              <a:lnSpc>
                <a:spcPct val="90000"/>
              </a:lnSpc>
            </a:pPr>
            <a:r>
              <a:rPr lang="ru-RU" smtClean="0"/>
              <a:t>фактура </a:t>
            </a:r>
          </a:p>
          <a:p>
            <a:pPr eaLnBrk="1" hangingPunct="1">
              <a:lnSpc>
                <a:spcPct val="90000"/>
              </a:lnSpc>
            </a:pPr>
            <a:r>
              <a:rPr lang="ru-RU" smtClean="0"/>
              <a:t>цвет</a:t>
            </a:r>
          </a:p>
          <a:p>
            <a:pPr eaLnBrk="1" hangingPunct="1">
              <a:lnSpc>
                <a:spcPct val="90000"/>
              </a:lnSpc>
            </a:pPr>
            <a:r>
              <a:rPr lang="ru-RU" smtClean="0"/>
              <a:t>тон</a:t>
            </a:r>
          </a:p>
          <a:p>
            <a:pPr eaLnBrk="1" hangingPunct="1">
              <a:lnSpc>
                <a:spcPct val="90000"/>
              </a:lnSpc>
            </a:pPr>
            <a:r>
              <a:rPr lang="ru-RU" smtClean="0"/>
              <a:t>интонация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smtClean="0"/>
          </a:p>
        </p:txBody>
      </p:sp>
      <p:sp>
        <p:nvSpPr>
          <p:cNvPr id="4099" name="Rectangle 3"/>
          <p:cNvSpPr>
            <a:spLocks noGrp="1" noChangeArrowheads="1"/>
          </p:cNvSpPr>
          <p:nvPr>
            <p:ph idx="1"/>
          </p:nvPr>
        </p:nvSpPr>
        <p:spPr/>
        <p:txBody>
          <a:bodyPr/>
          <a:lstStyle/>
          <a:p>
            <a:pPr eaLnBrk="1" hangingPunct="1">
              <a:lnSpc>
                <a:spcPct val="90000"/>
              </a:lnSpc>
              <a:buFontTx/>
              <a:buNone/>
            </a:pPr>
            <a:r>
              <a:rPr lang="ru-RU" sz="2800" b="1" smtClean="0"/>
              <a:t>Композиция </a:t>
            </a:r>
            <a:r>
              <a:rPr lang="ru-RU" sz="2800" smtClean="0"/>
              <a:t>— это построение </a:t>
            </a:r>
          </a:p>
          <a:p>
            <a:pPr eaLnBrk="1" hangingPunct="1">
              <a:lnSpc>
                <a:spcPct val="90000"/>
              </a:lnSpc>
              <a:buFontTx/>
              <a:buNone/>
            </a:pPr>
            <a:r>
              <a:rPr lang="ru-RU" sz="2800" smtClean="0"/>
              <a:t>художественного произведения, обусловленное</a:t>
            </a:r>
          </a:p>
          <a:p>
            <a:pPr eaLnBrk="1" hangingPunct="1">
              <a:lnSpc>
                <a:spcPct val="90000"/>
              </a:lnSpc>
              <a:buFontTx/>
              <a:buNone/>
            </a:pPr>
            <a:r>
              <a:rPr lang="ru-RU" sz="2800" smtClean="0"/>
              <a:t>его содержанием, характером, назначением. </a:t>
            </a:r>
          </a:p>
          <a:p>
            <a:pPr eaLnBrk="1" hangingPunct="1">
              <a:lnSpc>
                <a:spcPct val="90000"/>
              </a:lnSpc>
              <a:buFontTx/>
              <a:buNone/>
            </a:pPr>
            <a:endParaRPr lang="ru-RU" sz="2800" smtClean="0"/>
          </a:p>
          <a:p>
            <a:pPr eaLnBrk="1" hangingPunct="1">
              <a:lnSpc>
                <a:spcPct val="90000"/>
              </a:lnSpc>
              <a:buFontTx/>
              <a:buNone/>
            </a:pPr>
            <a:r>
              <a:rPr lang="ru-RU" sz="2800" smtClean="0"/>
              <a:t>Композиционное равновесие зависит от</a:t>
            </a:r>
          </a:p>
          <a:p>
            <a:pPr eaLnBrk="1" hangingPunct="1">
              <a:lnSpc>
                <a:spcPct val="90000"/>
              </a:lnSpc>
              <a:buFontTx/>
              <a:buNone/>
            </a:pPr>
            <a:r>
              <a:rPr lang="ru-RU" sz="2800" smtClean="0"/>
              <a:t>расположения основных частей произведения.</a:t>
            </a:r>
          </a:p>
          <a:p>
            <a:pPr eaLnBrk="1" hangingPunct="1">
              <a:lnSpc>
                <a:spcPct val="90000"/>
              </a:lnSpc>
              <a:buFontTx/>
              <a:buNone/>
            </a:pPr>
            <a:r>
              <a:rPr lang="ru-RU" sz="2800" smtClean="0"/>
              <a:t>Композиция, построенная по законам</a:t>
            </a:r>
          </a:p>
          <a:p>
            <a:pPr eaLnBrk="1" hangingPunct="1">
              <a:lnSpc>
                <a:spcPct val="90000"/>
              </a:lnSpc>
              <a:buFontTx/>
              <a:buNone/>
            </a:pPr>
            <a:r>
              <a:rPr lang="ru-RU" sz="2800" smtClean="0"/>
              <a:t>искусства, придает произведению целостность</a:t>
            </a:r>
          </a:p>
          <a:p>
            <a:pPr eaLnBrk="1" hangingPunct="1">
              <a:lnSpc>
                <a:spcPct val="90000"/>
              </a:lnSpc>
              <a:buFontTx/>
              <a:buNone/>
            </a:pPr>
            <a:r>
              <a:rPr lang="ru-RU" sz="2800" smtClean="0"/>
              <a:t>и гармоничность.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ru-RU" smtClean="0"/>
          </a:p>
        </p:txBody>
      </p:sp>
      <p:pic>
        <p:nvPicPr>
          <p:cNvPr id="5123" name="Picture 8"/>
          <p:cNvPicPr>
            <a:picLocks noGrp="1" noChangeAspect="1" noChangeArrowheads="1"/>
          </p:cNvPicPr>
          <p:nvPr>
            <p:ph sz="half" idx="1"/>
          </p:nvPr>
        </p:nvPicPr>
        <p:blipFill>
          <a:blip r:embed="rId2" cstate="print"/>
          <a:srcRect/>
          <a:stretch>
            <a:fillRect/>
          </a:stretch>
        </p:blipFill>
        <p:spPr>
          <a:xfrm>
            <a:off x="533400" y="1828800"/>
            <a:ext cx="3833813" cy="2617788"/>
          </a:xfrm>
          <a:noFill/>
        </p:spPr>
      </p:pic>
      <p:pic>
        <p:nvPicPr>
          <p:cNvPr id="5124" name="Picture 9"/>
          <p:cNvPicPr>
            <a:picLocks noGrp="1" noChangeAspect="1" noChangeArrowheads="1"/>
          </p:cNvPicPr>
          <p:nvPr>
            <p:ph sz="half" idx="2"/>
          </p:nvPr>
        </p:nvPicPr>
        <p:blipFill>
          <a:blip r:embed="rId3" cstate="print"/>
          <a:srcRect/>
          <a:stretch>
            <a:fillRect/>
          </a:stretch>
        </p:blipFill>
        <p:spPr>
          <a:xfrm>
            <a:off x="4495800" y="1981200"/>
            <a:ext cx="4419600" cy="2801938"/>
          </a:xfrm>
          <a:noFill/>
        </p:spPr>
      </p:pic>
      <p:sp>
        <p:nvSpPr>
          <p:cNvPr id="5125" name="Rectangle 10"/>
          <p:cNvSpPr>
            <a:spLocks noChangeArrowheads="1"/>
          </p:cNvSpPr>
          <p:nvPr/>
        </p:nvSpPr>
        <p:spPr bwMode="auto">
          <a:xfrm>
            <a:off x="4495800" y="4800600"/>
            <a:ext cx="4648200" cy="641350"/>
          </a:xfrm>
          <a:prstGeom prst="rect">
            <a:avLst/>
          </a:prstGeom>
          <a:noFill/>
          <a:ln w="9525">
            <a:noFill/>
            <a:miter lim="800000"/>
            <a:headEnd/>
            <a:tailEnd/>
          </a:ln>
        </p:spPr>
        <p:txBody>
          <a:bodyPr>
            <a:spAutoFit/>
          </a:bodyPr>
          <a:lstStyle/>
          <a:p>
            <a:r>
              <a:rPr lang="ru-RU" b="1" i="1"/>
              <a:t>П. Сезанн. </a:t>
            </a:r>
            <a:r>
              <a:rPr lang="ru-RU" i="1"/>
              <a:t>Натюрморт с белым кувшином</a:t>
            </a:r>
          </a:p>
        </p:txBody>
      </p:sp>
      <p:sp>
        <p:nvSpPr>
          <p:cNvPr id="5126" name="Rectangle 11"/>
          <p:cNvSpPr>
            <a:spLocks noChangeArrowheads="1"/>
          </p:cNvSpPr>
          <p:nvPr/>
        </p:nvSpPr>
        <p:spPr bwMode="auto">
          <a:xfrm>
            <a:off x="762000" y="4648200"/>
            <a:ext cx="3182938" cy="366713"/>
          </a:xfrm>
          <a:prstGeom prst="rect">
            <a:avLst/>
          </a:prstGeom>
          <a:noFill/>
          <a:ln w="9525">
            <a:noFill/>
            <a:miter lim="800000"/>
            <a:headEnd/>
            <a:tailEnd/>
          </a:ln>
        </p:spPr>
        <p:txBody>
          <a:bodyPr wrap="none">
            <a:spAutoFit/>
          </a:bodyPr>
          <a:lstStyle/>
          <a:p>
            <a:r>
              <a:rPr lang="ru-RU" b="1" i="1"/>
              <a:t>К. Петров-Водкин. </a:t>
            </a:r>
            <a:r>
              <a:rPr lang="ru-RU" i="1"/>
              <a:t>Яблоки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smtClean="0"/>
          </a:p>
        </p:txBody>
      </p:sp>
      <p:pic>
        <p:nvPicPr>
          <p:cNvPr id="9219" name="Picture 4"/>
          <p:cNvPicPr>
            <a:picLocks noGrp="1" noChangeAspect="1" noChangeArrowheads="1"/>
          </p:cNvPicPr>
          <p:nvPr>
            <p:ph idx="1"/>
          </p:nvPr>
        </p:nvPicPr>
        <p:blipFill>
          <a:blip r:embed="rId2" cstate="print"/>
          <a:srcRect/>
          <a:stretch>
            <a:fillRect/>
          </a:stretch>
        </p:blipFill>
        <p:spPr>
          <a:xfrm>
            <a:off x="457200" y="279400"/>
            <a:ext cx="8229600" cy="5386388"/>
          </a:xfrm>
          <a:noFill/>
        </p:spPr>
      </p:pic>
      <p:sp>
        <p:nvSpPr>
          <p:cNvPr id="9220" name="Rectangle 5"/>
          <p:cNvSpPr>
            <a:spLocks noChangeArrowheads="1"/>
          </p:cNvSpPr>
          <p:nvPr/>
        </p:nvSpPr>
        <p:spPr bwMode="auto">
          <a:xfrm>
            <a:off x="304800" y="5943600"/>
            <a:ext cx="8458200" cy="396875"/>
          </a:xfrm>
          <a:prstGeom prst="rect">
            <a:avLst/>
          </a:prstGeom>
          <a:noFill/>
          <a:ln w="9525">
            <a:noFill/>
            <a:miter lim="800000"/>
            <a:headEnd/>
            <a:tailEnd/>
          </a:ln>
        </p:spPr>
        <p:txBody>
          <a:bodyPr>
            <a:spAutoFit/>
          </a:bodyPr>
          <a:lstStyle/>
          <a:p>
            <a:r>
              <a:rPr lang="ru-RU" sz="2000" b="1" i="1"/>
              <a:t>С. Боттичелли. </a:t>
            </a:r>
            <a:r>
              <a:rPr lang="ru-RU" sz="2000" i="1"/>
              <a:t>Весна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smtClean="0"/>
          </a:p>
        </p:txBody>
      </p:sp>
      <p:pic>
        <p:nvPicPr>
          <p:cNvPr id="10245" name="Picture 6"/>
          <p:cNvPicPr>
            <a:picLocks noChangeAspect="1" noChangeArrowheads="1"/>
          </p:cNvPicPr>
          <p:nvPr/>
        </p:nvPicPr>
        <p:blipFill>
          <a:blip r:embed="rId2" cstate="print"/>
          <a:srcRect/>
          <a:stretch>
            <a:fillRect/>
          </a:stretch>
        </p:blipFill>
        <p:spPr bwMode="auto">
          <a:xfrm>
            <a:off x="457200" y="304800"/>
            <a:ext cx="8001000" cy="6068942"/>
          </a:xfrm>
          <a:prstGeom prst="rect">
            <a:avLst/>
          </a:prstGeom>
          <a:noFill/>
          <a:ln w="9525">
            <a:noFill/>
            <a:miter lim="800000"/>
            <a:headEnd/>
            <a:tailEnd/>
          </a:ln>
        </p:spPr>
      </p:pic>
      <p:sp>
        <p:nvSpPr>
          <p:cNvPr id="10246" name="Rectangle 7"/>
          <p:cNvSpPr>
            <a:spLocks noChangeArrowheads="1"/>
          </p:cNvSpPr>
          <p:nvPr/>
        </p:nvSpPr>
        <p:spPr bwMode="auto">
          <a:xfrm>
            <a:off x="2590800" y="6324600"/>
            <a:ext cx="4953000" cy="396875"/>
          </a:xfrm>
          <a:prstGeom prst="rect">
            <a:avLst/>
          </a:prstGeom>
          <a:noFill/>
          <a:ln w="9525">
            <a:noFill/>
            <a:miter lim="800000"/>
            <a:headEnd/>
            <a:tailEnd/>
          </a:ln>
        </p:spPr>
        <p:txBody>
          <a:bodyPr>
            <a:spAutoFit/>
          </a:bodyPr>
          <a:lstStyle/>
          <a:p>
            <a:r>
              <a:rPr lang="ru-RU" sz="2000" b="1" i="1" dirty="0"/>
              <a:t>А. Венецианов. </a:t>
            </a:r>
            <a:r>
              <a:rPr lang="ru-RU" sz="2000" i="1" dirty="0"/>
              <a:t>Спящий пастушок</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smtClean="0"/>
              <a:t>Композиция</a:t>
            </a:r>
          </a:p>
        </p:txBody>
      </p:sp>
      <p:sp>
        <p:nvSpPr>
          <p:cNvPr id="11267" name="Содержимое 2"/>
          <p:cNvSpPr>
            <a:spLocks noGrp="1"/>
          </p:cNvSpPr>
          <p:nvPr>
            <p:ph idx="1"/>
          </p:nvPr>
        </p:nvSpPr>
        <p:spPr/>
        <p:txBody>
          <a:bodyPr/>
          <a:lstStyle/>
          <a:p>
            <a:r>
              <a:rPr lang="ru-RU" sz="2800" smtClean="0"/>
              <a:t>Восприятие произведения во многом зависит от его композиции. В художественной деятельности процесс создания произведения можно назвать сочинением композиции.</a:t>
            </a:r>
          </a:p>
          <a:p>
            <a:r>
              <a:rPr lang="ru-RU" sz="2800" smtClean="0"/>
              <a:t>Композиционное начало, подобно стволу дерева, органически связывает корни и ветви изобразительной формы, соподчиняет ее элементы друг другу и целому. Изображать – значит устанавливать отношения между частями, связывать их в единое целое и обобщать.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28600"/>
            <a:ext cx="8229600" cy="1143000"/>
          </a:xfrm>
        </p:spPr>
        <p:txBody>
          <a:bodyPr/>
          <a:lstStyle/>
          <a:p>
            <a:r>
              <a:rPr lang="ru-RU" sz="3200" smtClean="0"/>
              <a:t>Рембрандт «Возвращение блудного сына»</a:t>
            </a:r>
          </a:p>
        </p:txBody>
      </p:sp>
      <p:sp>
        <p:nvSpPr>
          <p:cNvPr id="12291" name="Содержимое 3"/>
          <p:cNvSpPr>
            <a:spLocks noGrp="1"/>
          </p:cNvSpPr>
          <p:nvPr>
            <p:ph sz="half" idx="2"/>
          </p:nvPr>
        </p:nvSpPr>
        <p:spPr/>
        <p:txBody>
          <a:bodyPr/>
          <a:lstStyle/>
          <a:p>
            <a:pPr>
              <a:buFont typeface="Arial" charset="0"/>
              <a:buNone/>
            </a:pPr>
            <a:r>
              <a:rPr lang="ru-RU" sz="2000" smtClean="0"/>
              <a:t>		Картина Рембрандта «Возвращение блудного сына» – классический пример композиции, где главное сильно сдвинуто от центра для наиболее точного раскрытия основной идеи произведения. Сюжет картины Рембрандта навеян евангельской притчей. На пороге родного дома встретились отец и сын, который вернулся после скитаний по свету.</a:t>
            </a:r>
          </a:p>
          <a:p>
            <a:endParaRPr lang="ru-RU" smtClean="0"/>
          </a:p>
        </p:txBody>
      </p:sp>
      <p:pic>
        <p:nvPicPr>
          <p:cNvPr id="12292" name="Содержимое 4" descr="http://lib.rus.ec/i/58/290758/pic_80.jpg"/>
          <p:cNvPicPr>
            <a:picLocks noGrp="1"/>
          </p:cNvPicPr>
          <p:nvPr>
            <p:ph sz="half" idx="1"/>
          </p:nvPr>
        </p:nvPicPr>
        <p:blipFill>
          <a:blip r:embed="rId2" cstate="print"/>
          <a:srcRect/>
          <a:stretch>
            <a:fillRect/>
          </a:stretch>
        </p:blipFill>
        <p:spPr>
          <a:xfrm>
            <a:off x="457200" y="1447800"/>
            <a:ext cx="3810000" cy="48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z="3200" smtClean="0"/>
              <a:t>Рембрандт «Возвращение блудного сына»</a:t>
            </a:r>
          </a:p>
        </p:txBody>
      </p:sp>
      <p:sp>
        <p:nvSpPr>
          <p:cNvPr id="14339" name="Содержимое 2"/>
          <p:cNvSpPr>
            <a:spLocks noGrp="1"/>
          </p:cNvSpPr>
          <p:nvPr>
            <p:ph sz="half" idx="1"/>
          </p:nvPr>
        </p:nvSpPr>
        <p:spPr/>
        <p:txBody>
          <a:bodyPr/>
          <a:lstStyle/>
          <a:p>
            <a:pPr>
              <a:buFont typeface="Arial" charset="0"/>
              <a:buNone/>
            </a:pPr>
            <a:r>
              <a:rPr lang="ru-RU" sz="1600" smtClean="0"/>
              <a:t>		Слепой отец положил руки на плечи сына в знак прощения. В этом жесте – вся мудрость жизни, боль и тоска за прожитые в тревоге годы и всепрощение. Главное в картине Рембрандт выделяет светом, сосредотачивая на нем наше внимание. Композиционный центр находится почти у края картины. Художник уравновешивает композицию фигурой старшего сына, стоящего справа. Размещение главного смыслового центра на одной трети расстояния по высоте соответствует закону золотого сечения, который с древних времен использовали художники, чтобы добиться наибольшей выразительности своих творений.</a:t>
            </a:r>
          </a:p>
          <a:p>
            <a:endParaRPr lang="ru-RU" smtClean="0"/>
          </a:p>
          <a:p>
            <a:endParaRPr lang="ru-RU" smtClean="0"/>
          </a:p>
        </p:txBody>
      </p:sp>
      <p:pic>
        <p:nvPicPr>
          <p:cNvPr id="14340" name="Содержимое 4" descr="http://lib.rus.ec/i/58/290758/pic_80.jpg"/>
          <p:cNvPicPr>
            <a:picLocks noGrp="1"/>
          </p:cNvPicPr>
          <p:nvPr>
            <p:ph sz="half" idx="2"/>
          </p:nvPr>
        </p:nvPicPr>
        <p:blipFill>
          <a:blip r:embed="rId2" cstate="print"/>
          <a:srcRect/>
          <a:stretch>
            <a:fillRect/>
          </a:stretch>
        </p:blipFill>
        <p:spPr>
          <a:xfrm>
            <a:off x="4724400" y="2024063"/>
            <a:ext cx="3348038" cy="437673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242</Words>
  <Application>Microsoft Office PowerPoint</Application>
  <PresentationFormat>Экран (4:3)</PresentationFormat>
  <Paragraphs>52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Какими средствами воздействует искусство?</vt:lpstr>
      <vt:lpstr>Средства художественной выразительности</vt:lpstr>
      <vt:lpstr>Слайд 3</vt:lpstr>
      <vt:lpstr>Слайд 4</vt:lpstr>
      <vt:lpstr>Слайд 5</vt:lpstr>
      <vt:lpstr>Слайд 6</vt:lpstr>
      <vt:lpstr>Композиция</vt:lpstr>
      <vt:lpstr>Рембрандт «Возвращение блудного сына»</vt:lpstr>
      <vt:lpstr>Рембрандт «Возвращение блудного сына»</vt:lpstr>
      <vt:lpstr>Золотое сечение</vt:lpstr>
      <vt:lpstr>Симметричная композиция</vt:lpstr>
      <vt:lpstr>Симметричная композиция</vt:lpstr>
      <vt:lpstr>Симметричная композиция</vt:lpstr>
      <vt:lpstr>Ф. Ходлер Озеро Тан </vt:lpstr>
      <vt:lpstr>Ассиметричная композиция</vt:lpstr>
      <vt:lpstr>Классический пример асимметрии в архитектуре –   Аудиторио-де-Тенерифе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cp:lastPrinted>1601-01-01T00:00:00Z</cp:lastPrinted>
  <dcterms:created xsi:type="dcterms:W3CDTF">1601-01-01T00:00:00Z</dcterms:created>
  <dcterms:modified xsi:type="dcterms:W3CDTF">2013-07-12T16:40:51Z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