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54592E6-702B-4DDD-AC71-945177971AEC}" type="datetimeFigureOut">
              <a:rPr lang="ru-RU" smtClean="0"/>
              <a:t>03.04.2012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3122D91-A45B-4C1F-95EA-94D2B99994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204864"/>
            <a:ext cx="5723468" cy="1080119"/>
          </a:xfrm>
        </p:spPr>
        <p:txBody>
          <a:bodyPr>
            <a:normAutofit fontScale="90000"/>
          </a:bodyPr>
          <a:lstStyle/>
          <a:p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/>
              <a:t/>
            </a:r>
            <a:br>
              <a:rPr lang="ru-RU" sz="3300" dirty="0"/>
            </a:b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>МЕТОД </a:t>
            </a:r>
            <a:r>
              <a:rPr lang="ru-RU" sz="3300" dirty="0"/>
              <a:t>ПРОЕКТОВ </a:t>
            </a:r>
            <a:br>
              <a:rPr lang="ru-RU" sz="3300" dirty="0"/>
            </a:br>
            <a:r>
              <a:rPr lang="ru-RU" sz="3300" dirty="0"/>
              <a:t>НА УРОКЕ АНГЛИЙСКОГО ЯЗЫКА В 5-7 </a:t>
            </a:r>
            <a:r>
              <a:rPr lang="ru-RU" sz="3300" dirty="0" smtClean="0"/>
              <a:t>КЛАССАХ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/>
              <a:t>      </a:t>
            </a:r>
            <a:r>
              <a:rPr lang="ru-RU" sz="1400" dirty="0" err="1" smtClean="0">
                <a:solidFill>
                  <a:schemeClr val="tx1"/>
                </a:solidFill>
              </a:rPr>
              <a:t>Денчик</a:t>
            </a:r>
            <a:r>
              <a:rPr lang="ru-RU" sz="1400" dirty="0" smtClean="0">
                <a:solidFill>
                  <a:schemeClr val="tx1"/>
                </a:solidFill>
              </a:rPr>
              <a:t> А.С.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Учитель английского языка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МБОУ «Лицей №6 г. Горно-Алтайска»</a:t>
            </a:r>
          </a:p>
          <a:p>
            <a:pPr algn="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769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6254044" cy="720081"/>
          </a:xfrm>
        </p:spPr>
        <p:txBody>
          <a:bodyPr>
            <a:normAutofit fontScale="90000"/>
          </a:bodyPr>
          <a:lstStyle/>
          <a:p>
            <a:r>
              <a:rPr lang="en-US" dirty="0"/>
              <a:t>«New Millennium English </a:t>
            </a:r>
            <a:r>
              <a:rPr lang="ru-RU" dirty="0" smtClean="0"/>
              <a:t>7</a:t>
            </a:r>
            <a:r>
              <a:rPr lang="en-US" dirty="0" smtClean="0"/>
              <a:t>»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276872"/>
            <a:ext cx="6231467" cy="3240360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Фан Клуб.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Я в мире.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Вещи прошлого.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Наш космический город.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Альбом «Америка».</a:t>
            </a:r>
            <a:endParaRPr lang="ru-RU" sz="1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555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Творческий мини –проект</a:t>
            </a:r>
            <a:br>
              <a:rPr lang="ru-RU" dirty="0" smtClean="0"/>
            </a:br>
            <a:r>
              <a:rPr lang="ru-RU" dirty="0" smtClean="0"/>
              <a:t>«Музей древней культуры»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8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052737"/>
            <a:ext cx="6254044" cy="720080"/>
          </a:xfrm>
        </p:spPr>
        <p:txBody>
          <a:bodyPr/>
          <a:lstStyle/>
          <a:p>
            <a:r>
              <a:rPr lang="ru-RU" dirty="0" smtClean="0"/>
              <a:t>Метод проектов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844824"/>
            <a:ext cx="6912768" cy="3816424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формирование </a:t>
            </a:r>
            <a:r>
              <a:rPr lang="ru-RU" dirty="0"/>
              <a:t>активной и самостоятельной позиции    обучающихся в учении</a:t>
            </a:r>
            <a:r>
              <a:rPr lang="ru-RU" dirty="0" smtClean="0"/>
              <a:t>;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развитие </a:t>
            </a:r>
            <a:r>
              <a:rPr lang="ru-RU" dirty="0"/>
              <a:t>общеучебных умений и исследовательских, рефлексивных, самооценочных навыков</a:t>
            </a:r>
            <a:r>
              <a:rPr lang="ru-RU" dirty="0" smtClean="0"/>
              <a:t>;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формирование </a:t>
            </a:r>
            <a:r>
              <a:rPr lang="ru-RU" dirty="0"/>
              <a:t>современных компетенций</a:t>
            </a:r>
            <a:r>
              <a:rPr lang="ru-RU" dirty="0" smtClean="0"/>
              <a:t>;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развитие </a:t>
            </a:r>
            <a:r>
              <a:rPr lang="ru-RU" dirty="0"/>
              <a:t>познавательного интереса детей</a:t>
            </a:r>
            <a:r>
              <a:rPr lang="ru-RU" dirty="0" smtClean="0"/>
              <a:t>;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реализация </a:t>
            </a:r>
            <a:r>
              <a:rPr lang="ru-RU" dirty="0"/>
              <a:t>принципа связи обучения с жизнью.</a:t>
            </a:r>
          </a:p>
        </p:txBody>
      </p:sp>
    </p:spTree>
    <p:extLst>
      <p:ext uri="{BB962C8B-B14F-4D97-AF65-F5344CB8AC3E}">
        <p14:creationId xmlns:p14="http://schemas.microsoft.com/office/powerpoint/2010/main" val="7554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80729"/>
            <a:ext cx="6254044" cy="792088"/>
          </a:xfrm>
        </p:spPr>
        <p:txBody>
          <a:bodyPr/>
          <a:lstStyle/>
          <a:p>
            <a:r>
              <a:rPr lang="ru-RU" dirty="0" smtClean="0"/>
              <a:t>5-7 классы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763688" y="2189042"/>
            <a:ext cx="244827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действие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860032" y="2201535"/>
            <a:ext cx="230425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последствие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763688" y="3843401"/>
            <a:ext cx="244827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деятельность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851512" y="3843401"/>
            <a:ext cx="2312775" cy="8280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7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08721"/>
            <a:ext cx="6254044" cy="864096"/>
          </a:xfrm>
        </p:spPr>
        <p:txBody>
          <a:bodyPr/>
          <a:lstStyle/>
          <a:p>
            <a:r>
              <a:rPr lang="ru-RU" dirty="0" smtClean="0"/>
              <a:t>Этапы работы: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2420888"/>
            <a:ext cx="6264696" cy="331236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погружение в проект;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организация деятельности;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осуществление деятельности;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презентация результатов.</a:t>
            </a:r>
            <a:endParaRPr lang="ru-RU" sz="1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4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1700808"/>
            <a:ext cx="6231467" cy="31683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ru-RU" b="1" dirty="0"/>
              <a:t>Рейтинговая оценка = </a:t>
            </a:r>
            <a:endParaRPr lang="ru-RU" dirty="0"/>
          </a:p>
          <a:p>
            <a:pPr>
              <a:lnSpc>
                <a:spcPct val="200000"/>
              </a:lnSpc>
            </a:pPr>
            <a:r>
              <a:rPr lang="ru-RU" b="1" dirty="0"/>
              <a:t>(средняя коллективная оценка + </a:t>
            </a:r>
            <a:endParaRPr lang="ru-RU" b="1" dirty="0" smtClean="0"/>
          </a:p>
          <a:p>
            <a:pPr>
              <a:lnSpc>
                <a:spcPct val="200000"/>
              </a:lnSpc>
            </a:pPr>
            <a:r>
              <a:rPr lang="ru-RU" b="1" dirty="0" smtClean="0"/>
              <a:t>самооценка +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 </a:t>
            </a:r>
            <a:r>
              <a:rPr lang="ru-RU" b="1" dirty="0"/>
              <a:t>оценка преподавателя</a:t>
            </a:r>
            <a:r>
              <a:rPr lang="ru-RU" b="1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 </a:t>
            </a:r>
            <a:r>
              <a:rPr lang="ru-RU" b="1" dirty="0"/>
              <a:t>/ 3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7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6254044" cy="892585"/>
          </a:xfrm>
        </p:spPr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2348880"/>
            <a:ext cx="6231467" cy="3600400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Насколько были реализованы цели и задачи?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Насколько чётко была структурирована деятельность обучающихся?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Какова была степень самостоятельности обучающихся?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Как учитывались индивидуальные особенности обучающихся в ходе работы над проектом?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Как продвинулись обучающиеся в изучении иностранного языка при выполнении проекта?</a:t>
            </a:r>
            <a:endParaRPr lang="ru-RU" sz="1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7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836713"/>
            <a:ext cx="6254044" cy="720080"/>
          </a:xfrm>
        </p:spPr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628800"/>
            <a:ext cx="6624736" cy="36004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1800" dirty="0" smtClean="0"/>
              <a:t>Повышение мотивации к изучению иностранного языка</a:t>
            </a: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1800" dirty="0" smtClean="0"/>
              <a:t>Проявление лидерских качеств</a:t>
            </a: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1800" dirty="0" smtClean="0"/>
              <a:t>Развитие способности работать в группе</a:t>
            </a: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1800" dirty="0" smtClean="0"/>
              <a:t>Стремление использовать свои знания на практике</a:t>
            </a: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1800" dirty="0" smtClean="0"/>
              <a:t>Изучение языка как реальное средство общения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ru-RU" sz="1800" dirty="0" smtClean="0"/>
          </a:p>
          <a:p>
            <a:pPr marL="342900" indent="-34290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9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0729"/>
            <a:ext cx="6254044" cy="720080"/>
          </a:xfrm>
        </p:spPr>
        <p:txBody>
          <a:bodyPr>
            <a:normAutofit fontScale="90000"/>
          </a:bodyPr>
          <a:lstStyle/>
          <a:p>
            <a:r>
              <a:rPr lang="en-US" dirty="0"/>
              <a:t>«New Millennium </a:t>
            </a:r>
            <a:r>
              <a:rPr lang="en-US" dirty="0" smtClean="0"/>
              <a:t>English</a:t>
            </a:r>
            <a:r>
              <a:rPr lang="ru-RU" dirty="0" smtClean="0"/>
              <a:t> 5</a:t>
            </a:r>
            <a:r>
              <a:rPr lang="en-US" dirty="0" smtClean="0"/>
              <a:t>»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2348880"/>
            <a:ext cx="6231467" cy="3384376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Школа и распорядок дня.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Музей древней культуры.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Семейное древо.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Город и деревня.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Станем археологами.</a:t>
            </a:r>
            <a:endParaRPr lang="ru-RU" sz="1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1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80729"/>
            <a:ext cx="6480720" cy="720080"/>
          </a:xfrm>
        </p:spPr>
        <p:txBody>
          <a:bodyPr>
            <a:normAutofit fontScale="90000"/>
          </a:bodyPr>
          <a:lstStyle/>
          <a:p>
            <a:r>
              <a:rPr lang="en-US" dirty="0"/>
              <a:t>«New Millennium English </a:t>
            </a:r>
            <a:r>
              <a:rPr lang="ru-RU" dirty="0" smtClean="0"/>
              <a:t>6</a:t>
            </a:r>
            <a:r>
              <a:rPr lang="en-US" dirty="0" smtClean="0"/>
              <a:t>»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2276872"/>
            <a:ext cx="6231467" cy="2664296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Чтение? Это здорово!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Файл о Британии.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Рождество и Новый Год.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Космическая энциклопедия.</a:t>
            </a:r>
            <a:endParaRPr lang="ru-RU" sz="18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Конституция нашего класса.</a:t>
            </a:r>
            <a:endParaRPr lang="ru-RU" sz="18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055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101</TotalTime>
  <Words>244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     МЕТОД ПРОЕКТОВ  НА УРОКЕ АНГЛИЙСКОГО ЯЗЫКА В 5-7 КЛАССАХ</vt:lpstr>
      <vt:lpstr>Метод проектов </vt:lpstr>
      <vt:lpstr>5-7 классы</vt:lpstr>
      <vt:lpstr>Этапы работы:</vt:lpstr>
      <vt:lpstr>Презентация PowerPoint</vt:lpstr>
      <vt:lpstr>Рефлексия</vt:lpstr>
      <vt:lpstr>Результаты:</vt:lpstr>
      <vt:lpstr>«New Millennium English 5» </vt:lpstr>
      <vt:lpstr>«New Millennium English 6» </vt:lpstr>
      <vt:lpstr>«New Millennium English 7» </vt:lpstr>
      <vt:lpstr>Творческий мини –проект «Музей древней культуры»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 НА УРОКЕ АНГЛИЙСКОГО ЯЗЫКА В 5-7 КЛАССАХ</dc:title>
  <dc:creator>Анна</dc:creator>
  <cp:lastModifiedBy>Анна</cp:lastModifiedBy>
  <cp:revision>15</cp:revision>
  <dcterms:created xsi:type="dcterms:W3CDTF">2012-04-03T13:46:47Z</dcterms:created>
  <dcterms:modified xsi:type="dcterms:W3CDTF">2012-04-03T15:28:03Z</dcterms:modified>
</cp:coreProperties>
</file>