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924" r:id="rId2"/>
  </p:sldMasterIdLst>
  <p:sldIdLst>
    <p:sldId id="256" r:id="rId3"/>
    <p:sldId id="257" r:id="rId4"/>
    <p:sldId id="259" r:id="rId5"/>
    <p:sldId id="258" r:id="rId6"/>
    <p:sldId id="277" r:id="rId7"/>
    <p:sldId id="260" r:id="rId8"/>
    <p:sldId id="275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6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1BF6DA-7548-4DA4-82A7-2BCE49F852B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C0CD84-393F-442D-944F-38B7AEA1D1E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4DE41E-91D5-45D9-A6B9-189905B7C132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FF5FE9-4F0E-491A-99E1-70223700F9A2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EC1413-67A4-41E9-8459-427D17CC604F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88AEE2-E021-4297-8FEF-A6D710BF562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5D7C4-AB2D-4D94-B639-0879516E3ADF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321711-197D-4F1C-B009-B7760283FEA2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B76E-63F7-49D0-9353-8D7021F7D06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CC4BFC-C3A8-4788-ACEB-E4AA8E8743FF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C43D8D-E477-4332-8BB2-AE1F16597A7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С9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Написание эссе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7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С9 в 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С9.</a:t>
            </a:r>
          </a:p>
          <a:p>
            <a:pPr marL="0" indent="0">
              <a:buNone/>
            </a:pPr>
            <a:r>
              <a:rPr lang="ru-RU" dirty="0" smtClean="0"/>
              <a:t>Выберите </a:t>
            </a:r>
            <a:r>
              <a:rPr lang="ru-RU" b="1" dirty="0"/>
              <a:t>одно </a:t>
            </a:r>
            <a:r>
              <a:rPr lang="ru-RU" dirty="0"/>
              <a:t>из предложенных ниже высказываний, раскройте его </a:t>
            </a:r>
            <a:r>
              <a:rPr lang="ru-RU" dirty="0" smtClean="0"/>
              <a:t>смысл, обозначив </a:t>
            </a:r>
            <a:r>
              <a:rPr lang="ru-RU" dirty="0"/>
              <a:t>при необходимости разные аспекты поставленной </a:t>
            </a:r>
            <a:r>
              <a:rPr lang="ru-RU" dirty="0" smtClean="0"/>
              <a:t>автором проблемы </a:t>
            </a:r>
            <a:r>
              <a:rPr lang="ru-RU" dirty="0"/>
              <a:t>(затронутой темы).</a:t>
            </a:r>
          </a:p>
          <a:p>
            <a:pPr marL="0" indent="0">
              <a:buNone/>
            </a:pPr>
            <a:r>
              <a:rPr lang="ru-RU" dirty="0"/>
              <a:t>При изложении своих мыслей по поводу поднятой проблемы (</a:t>
            </a:r>
            <a:r>
              <a:rPr lang="ru-RU" dirty="0" smtClean="0"/>
              <a:t>обозначенной темы</a:t>
            </a:r>
            <a:r>
              <a:rPr lang="ru-RU" dirty="0"/>
              <a:t>), при аргументации своей точки зрения используйте </a:t>
            </a:r>
            <a:r>
              <a:rPr lang="ru-RU" b="1" dirty="0" smtClean="0"/>
              <a:t>знания</a:t>
            </a:r>
            <a:r>
              <a:rPr lang="ru-RU" dirty="0" smtClean="0"/>
              <a:t>, полученные </a:t>
            </a:r>
            <a:r>
              <a:rPr lang="ru-RU" dirty="0"/>
              <a:t>при изучении курса </a:t>
            </a:r>
            <a:r>
              <a:rPr lang="ru-RU" dirty="0" smtClean="0"/>
              <a:t>обществознания, соответствующие </a:t>
            </a:r>
            <a:r>
              <a:rPr lang="ru-RU" b="1" dirty="0" smtClean="0"/>
              <a:t>понятия</a:t>
            </a:r>
            <a:r>
              <a:rPr lang="ru-RU" dirty="0"/>
              <a:t>, а также </a:t>
            </a:r>
            <a:r>
              <a:rPr lang="ru-RU" b="1" dirty="0"/>
              <a:t>факты </a:t>
            </a:r>
            <a:r>
              <a:rPr lang="ru-RU" dirty="0"/>
              <a:t>общественной жизни и собственный </a:t>
            </a:r>
            <a:r>
              <a:rPr lang="ru-RU" dirty="0" smtClean="0"/>
              <a:t>жизненный </a:t>
            </a:r>
            <a:r>
              <a:rPr lang="ru-RU" b="1" dirty="0" smtClean="0"/>
              <a:t>опыт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8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749303"/>
              </p:ext>
            </p:extLst>
          </p:nvPr>
        </p:nvGraphicFramePr>
        <p:xfrm>
          <a:off x="467544" y="1052736"/>
          <a:ext cx="82296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656184"/>
                <a:gridCol w="5781328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dirty="0" smtClean="0"/>
                        <a:t>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Философия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«Все наши теории – это не что иное, как обобщение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опыта, наблюдаемых фактов». (В.А. Амбарцумян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«Спрос и предложение – это процесс взаимного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приспособления и координации». (П.Т.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Хейне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Социология,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«Начало личности наступает намного позже, чем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индивида». (Б.Г. Ананьев)»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«"Разделяй и властвуй" – мудрое правило, но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"объединяй и направляй" ещё лучше». (И.В. Гёте)</a:t>
                      </a:r>
                      <a:endParaRPr lang="ru-RU" dirty="0"/>
                    </a:p>
                  </a:txBody>
                  <a:tcPr/>
                </a:tc>
              </a:tr>
              <a:tr h="1909896">
                <a:tc>
                  <a:txBody>
                    <a:bodyPr/>
                    <a:lstStyle/>
                    <a:p>
                      <a:r>
                        <a:rPr lang="ru-RU" dirty="0" smtClean="0"/>
                        <a:t>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не знает сословных преступлений, не знает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различий по кругу лиц, в среде коих совершается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его нарушение. Он ко всем равно строг и равно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милостив». (А.Ф. Кони)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5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Среди критериев, по которым оценивается выполнение задания С9, критерий</a:t>
            </a:r>
          </a:p>
          <a:p>
            <a:pPr marL="0" indent="0">
              <a:buNone/>
            </a:pPr>
            <a:r>
              <a:rPr lang="ru-RU" dirty="0" smtClean="0"/>
              <a:t>К1 является определяющим. Если выпускник в принципе не раскрыл (или раскрыл неверно) смысл высказывания, не обозначил поставленную автором</a:t>
            </a:r>
          </a:p>
          <a:p>
            <a:pPr marL="0" indent="0">
              <a:buNone/>
            </a:pPr>
            <a:r>
              <a:rPr lang="ru-RU" dirty="0" smtClean="0"/>
              <a:t>проблему (выдвинутую тему), и </a:t>
            </a:r>
            <a:r>
              <a:rPr lang="ru-RU" b="1" dirty="0" smtClean="0"/>
              <a:t>эксперт выставил по критерию К1</a:t>
            </a:r>
          </a:p>
          <a:p>
            <a:pPr marL="0" indent="0">
              <a:buNone/>
            </a:pPr>
            <a:r>
              <a:rPr lang="ru-RU" b="1" dirty="0" smtClean="0"/>
              <a:t>0 баллов, то ответ дальше не проверяется</a:t>
            </a:r>
            <a:r>
              <a:rPr lang="ru-RU" dirty="0" smtClean="0"/>
              <a:t>. По остальным критериям (К2–К3) в протокол проверки заданий с развёрнутым ответом выставляется</a:t>
            </a:r>
          </a:p>
          <a:p>
            <a:pPr marL="0" indent="0">
              <a:buNone/>
            </a:pPr>
            <a:r>
              <a:rPr lang="ru-RU" sz="4700" b="1" i="1" dirty="0" smtClean="0"/>
              <a:t>0 баллов.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947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dirty="0" smtClean="0"/>
              <a:t>К1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Раскрытие смысла высказывания</a:t>
            </a:r>
          </a:p>
          <a:p>
            <a:pPr marL="0" indent="0">
              <a:buNone/>
            </a:pPr>
            <a:r>
              <a:rPr lang="ru-RU" dirty="0"/>
              <a:t>Смысл высказывания раскрыт.</a:t>
            </a:r>
          </a:p>
          <a:p>
            <a:pPr marL="0" indent="0">
              <a:buNone/>
            </a:pPr>
            <a:r>
              <a:rPr lang="ru-RU" dirty="0"/>
              <a:t>ИЛИ Содержание ответа даёт представление о его </a:t>
            </a:r>
            <a:r>
              <a:rPr lang="ru-RU" dirty="0" smtClean="0"/>
              <a:t>понимании -</a:t>
            </a:r>
            <a:r>
              <a:rPr lang="ru-RU" b="1" i="1" dirty="0" smtClean="0"/>
              <a:t>1 балл</a:t>
            </a:r>
            <a:endParaRPr lang="ru-RU" b="1" i="1" dirty="0"/>
          </a:p>
          <a:p>
            <a:pPr marL="0" indent="0">
              <a:buNone/>
            </a:pPr>
            <a:r>
              <a:rPr lang="ru-RU" dirty="0" smtClean="0"/>
              <a:t> Смысл </a:t>
            </a:r>
            <a:r>
              <a:rPr lang="ru-RU" dirty="0"/>
              <a:t>высказывания не раскрыт, содержание ответа не </a:t>
            </a:r>
            <a:r>
              <a:rPr lang="ru-RU" dirty="0" smtClean="0"/>
              <a:t>даёт представления </a:t>
            </a:r>
            <a:r>
              <a:rPr lang="ru-RU" dirty="0"/>
              <a:t>о его </a:t>
            </a:r>
            <a:r>
              <a:rPr lang="ru-RU" dirty="0" smtClean="0"/>
              <a:t>понимании - </a:t>
            </a:r>
            <a:r>
              <a:rPr lang="ru-RU" b="1" i="1" dirty="0" smtClean="0"/>
              <a:t>0 баллов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1215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Характер и уровень теоретической аргументации</a:t>
            </a:r>
          </a:p>
          <a:p>
            <a:pPr marL="0" indent="0">
              <a:buNone/>
            </a:pPr>
            <a:r>
              <a:rPr lang="ru-RU" i="1" dirty="0"/>
              <a:t>Наличие ошибочных с точки зрения научного обществознания</a:t>
            </a:r>
          </a:p>
          <a:p>
            <a:pPr marL="0" indent="0">
              <a:buNone/>
            </a:pPr>
            <a:r>
              <a:rPr lang="ru-RU" i="1" dirty="0"/>
              <a:t>положений ведёт к снижению оценки по этому критерию на 1 балл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Избранная </a:t>
            </a:r>
            <a:r>
              <a:rPr lang="ru-RU" dirty="0"/>
              <a:t>тема раскрывается с опорой на </a:t>
            </a:r>
            <a:r>
              <a:rPr lang="ru-RU" dirty="0" smtClean="0"/>
              <a:t>соответствующие понятия</a:t>
            </a:r>
            <a:r>
              <a:rPr lang="ru-RU" dirty="0"/>
              <a:t>, теоретические положения и </a:t>
            </a:r>
            <a:r>
              <a:rPr lang="ru-RU" dirty="0" smtClean="0"/>
              <a:t>выводы - </a:t>
            </a:r>
            <a:r>
              <a:rPr lang="ru-RU" sz="3800" i="1" dirty="0" smtClean="0"/>
              <a:t>2</a:t>
            </a:r>
            <a:endParaRPr lang="ru-RU" sz="3800" i="1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Приводятся </a:t>
            </a:r>
            <a:r>
              <a:rPr lang="ru-RU" dirty="0"/>
              <a:t>отдельные относящиеся к теме, но не </a:t>
            </a:r>
            <a:r>
              <a:rPr lang="ru-RU" dirty="0" smtClean="0"/>
              <a:t>связанные между </a:t>
            </a:r>
            <a:r>
              <a:rPr lang="ru-RU" dirty="0"/>
              <a:t>собой и другими компонентами аргументации </a:t>
            </a:r>
            <a:r>
              <a:rPr lang="ru-RU" dirty="0" smtClean="0"/>
              <a:t>понятия или положения- </a:t>
            </a:r>
            <a:r>
              <a:rPr lang="ru-RU" sz="3800" b="1" i="1" dirty="0" smtClean="0"/>
              <a:t>1</a:t>
            </a:r>
            <a:endParaRPr lang="ru-RU" sz="3800" b="1" i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Аргументация </a:t>
            </a:r>
            <a:r>
              <a:rPr lang="ru-RU" dirty="0"/>
              <a:t>на теоретическом уровне отсутствует (</a:t>
            </a:r>
            <a:r>
              <a:rPr lang="ru-RU" dirty="0" smtClean="0"/>
              <a:t>смысл ключевых </a:t>
            </a:r>
            <a:r>
              <a:rPr lang="ru-RU" dirty="0"/>
              <a:t>понятий не объяснён; теоретические </a:t>
            </a:r>
            <a:r>
              <a:rPr lang="ru-RU" dirty="0" smtClean="0"/>
              <a:t>положения, выводы </a:t>
            </a:r>
            <a:r>
              <a:rPr lang="ru-RU" dirty="0"/>
              <a:t>отсутствуют).</a:t>
            </a:r>
          </a:p>
          <a:p>
            <a:pPr marL="0" indent="0">
              <a:buNone/>
            </a:pPr>
            <a:r>
              <a:rPr lang="ru-RU" dirty="0"/>
              <a:t>ИЛИ Используются понятия, положения и выводы, </a:t>
            </a:r>
            <a:r>
              <a:rPr lang="ru-RU" dirty="0" smtClean="0"/>
              <a:t>не связанные </a:t>
            </a:r>
            <a:r>
              <a:rPr lang="ru-RU" dirty="0"/>
              <a:t>непосредственно с раскрываемой </a:t>
            </a:r>
            <a:r>
              <a:rPr lang="ru-RU" dirty="0" smtClean="0"/>
              <a:t>темой - </a:t>
            </a:r>
            <a:r>
              <a:rPr lang="ru-RU" sz="3800" b="1" i="1" dirty="0" smtClean="0"/>
              <a:t>0</a:t>
            </a:r>
            <a:endParaRPr lang="ru-RU" sz="3800" b="1" i="1" dirty="0"/>
          </a:p>
        </p:txBody>
      </p:sp>
    </p:spTree>
    <p:extLst>
      <p:ext uri="{BB962C8B-B14F-4D97-AF65-F5344CB8AC3E}">
        <p14:creationId xmlns:p14="http://schemas.microsoft.com/office/powerpoint/2010/main" val="294254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Качество фактической аргументации</a:t>
            </a:r>
          </a:p>
          <a:p>
            <a:pPr marL="0" indent="0">
              <a:buNone/>
            </a:pPr>
            <a:r>
              <a:rPr lang="ru-RU" dirty="0"/>
              <a:t>Факты и примеры почерпнуты из различных источников:</a:t>
            </a:r>
          </a:p>
          <a:p>
            <a:pPr marL="0" indent="0">
              <a:buNone/>
            </a:pPr>
            <a:r>
              <a:rPr lang="ru-RU" dirty="0"/>
              <a:t>используются сообщения СМИ, материалы учебных предметов</a:t>
            </a:r>
          </a:p>
          <a:p>
            <a:pPr marL="0" indent="0">
              <a:buNone/>
            </a:pPr>
            <a:r>
              <a:rPr lang="ru-RU" dirty="0"/>
              <a:t>(истории, литературы, географии), факты личного социального</a:t>
            </a:r>
          </a:p>
          <a:p>
            <a:pPr marL="0" indent="0">
              <a:buNone/>
            </a:pPr>
            <a:r>
              <a:rPr lang="ru-RU" dirty="0"/>
              <a:t>опыта и собственные </a:t>
            </a:r>
            <a:r>
              <a:rPr lang="ru-RU" dirty="0" smtClean="0"/>
              <a:t>наблюдения - </a:t>
            </a:r>
            <a:r>
              <a:rPr lang="ru-RU" sz="3400" b="1" dirty="0" smtClean="0"/>
              <a:t>2</a:t>
            </a:r>
            <a:endParaRPr lang="ru-RU" sz="3400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Фактическая </a:t>
            </a:r>
            <a:r>
              <a:rPr lang="ru-RU" dirty="0"/>
              <a:t>аргументация дана с опорой только на личный</a:t>
            </a:r>
          </a:p>
          <a:p>
            <a:pPr marL="0" indent="0">
              <a:buNone/>
            </a:pPr>
            <a:r>
              <a:rPr lang="ru-RU" dirty="0"/>
              <a:t>социальный опыт и житейские </a:t>
            </a:r>
            <a:r>
              <a:rPr lang="ru-RU" dirty="0" smtClean="0"/>
              <a:t>представления - </a:t>
            </a:r>
            <a:r>
              <a:rPr lang="ru-RU" sz="3400" b="1" i="1" dirty="0" smtClean="0"/>
              <a:t>1</a:t>
            </a:r>
            <a:endParaRPr lang="ru-RU" sz="3400" b="1" i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Фактическая </a:t>
            </a:r>
            <a:r>
              <a:rPr lang="ru-RU" dirty="0"/>
              <a:t>аргументация отсутствует.</a:t>
            </a:r>
          </a:p>
          <a:p>
            <a:pPr marL="0" indent="0">
              <a:buNone/>
            </a:pPr>
            <a:r>
              <a:rPr lang="ru-RU" dirty="0"/>
              <a:t>ИЛИ Приведённые факты не соответствуют обосновываемому</a:t>
            </a:r>
          </a:p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езису - </a:t>
            </a:r>
            <a:r>
              <a:rPr lang="ru-RU" sz="3400" b="1" i="1" dirty="0" smtClean="0"/>
              <a:t>0</a:t>
            </a:r>
            <a:endParaRPr lang="ru-RU" sz="3400" b="1" i="1" dirty="0"/>
          </a:p>
        </p:txBody>
      </p:sp>
    </p:spTree>
    <p:extLst>
      <p:ext uri="{BB962C8B-B14F-4D97-AF65-F5344CB8AC3E}">
        <p14:creationId xmlns:p14="http://schemas.microsoft.com/office/powerpoint/2010/main" val="491522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marL="137160" indent="0" algn="l"/>
            <a:r>
              <a:rPr lang="ru-RU" sz="2000" dirty="0"/>
              <a:t>Рассмотрим эссе, за которое эксперты выставили оценку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0 </a:t>
            </a:r>
            <a:r>
              <a:rPr lang="ru-RU" sz="2000" dirty="0"/>
              <a:t>баллов.</a:t>
            </a:r>
            <a:br>
              <a:rPr lang="ru-RU" sz="2000" dirty="0"/>
            </a:br>
            <a:r>
              <a:rPr lang="ru-RU" sz="2000" dirty="0"/>
              <a:t>Экономика.    «Не    искусству   приобретать   следует учиться, а искусству расходовать» </a:t>
            </a:r>
            <a:r>
              <a:rPr lang="ru-RU" sz="2000" i="1" dirty="0"/>
              <a:t>(И. </a:t>
            </a:r>
            <a:r>
              <a:rPr lang="ru-RU" sz="2000" i="1" dirty="0" err="1"/>
              <a:t>Стобей</a:t>
            </a:r>
            <a:r>
              <a:rPr lang="ru-RU" sz="2000" i="1" dirty="0"/>
              <a:t>).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Люди по своей натуре стремятся продавать и покупать. Купля-продажа свойственна не всем, и не всем она легко дается. Некоторые легко покупают, но продают с трудом, а другие наоборот.</a:t>
            </a:r>
            <a:endParaRPr lang="ru-RU" b="1" dirty="0"/>
          </a:p>
          <a:p>
            <a:pPr marL="137160" indent="0">
              <a:buNone/>
            </a:pPr>
            <a:r>
              <a:rPr lang="ru-RU" i="1" dirty="0"/>
              <a:t>Мне кажется, что искусство расходовать во мне преоб­ладает над искусством покупать. Нередко что-нибудь ку­пив, я задумываюсь, а не обманули ли меня, не подсунули ли мне дешевую подделку. И меня всю дорогу мучает этот вопрос. Но в той мере, как я начинаю наслаждаться каче­ством товара, мне становится спокойнее.</a:t>
            </a:r>
            <a:endParaRPr lang="ru-RU" b="1" dirty="0"/>
          </a:p>
          <a:p>
            <a:pPr marL="137160" indent="0">
              <a:buNone/>
            </a:pPr>
            <a:r>
              <a:rPr lang="ru-RU" i="1" dirty="0"/>
              <a:t>Как известно, продается и покупается не все на свете. Но некоторые люди так не думают. Такое мнение бытует среди тех, у кого много денег, и они ошибаются. В мире есть вещи, которые не продаются и не покупаются: здоро­вье, жизнь. Последнюю в наше время уже, наверное, мож­но продать».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635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>
                <a:solidFill>
                  <a:srgbClr val="800000"/>
                </a:solidFill>
              </a:rPr>
              <a:t>Прочитайте фрагменты из экзаменационных эссе.</a:t>
            </a:r>
            <a:r>
              <a:rPr lang="ru-RU" altLang="zh-CN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</a:t>
            </a:r>
            <a:r>
              <a:rPr lang="ru-RU" altLang="zh-CN" b="1"/>
              <a:t> </a:t>
            </a:r>
            <a:r>
              <a:rPr lang="ru-RU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их. Как вы считаете, удалось ли выпускникам выразить свое отношение к высказываниям, ставшим темами эссе? Сумели ли они доказать, что понимают смысл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33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buFontTx/>
              <a:buAutoNum type="arabicPeriod"/>
              <a:defRPr/>
            </a:pPr>
            <a:r>
              <a:rPr lang="ru-RU" altLang="zh-CN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Правоведение.</a:t>
            </a:r>
            <a:r>
              <a:rPr lang="ru-RU" altLang="zh-CN" sz="3200" dirty="0" smtClean="0">
                <a:solidFill>
                  <a:srgbClr val="800000"/>
                </a:solidFill>
              </a:rPr>
              <a:t> </a:t>
            </a:r>
            <a:br>
              <a:rPr lang="ru-RU" altLang="zh-CN" sz="3200" dirty="0" smtClean="0">
                <a:solidFill>
                  <a:srgbClr val="800000"/>
                </a:solidFill>
              </a:rPr>
            </a:br>
            <a:r>
              <a:rPr lang="ru-RU" altLang="zh-CN" sz="3200" dirty="0" smtClean="0">
                <a:solidFill>
                  <a:srgbClr val="800000"/>
                </a:solidFill>
              </a:rPr>
              <a:t>«Свобода состоит в том, чтобы зависеть только от законов» </a:t>
            </a:r>
            <a:r>
              <a:rPr lang="ru-RU" altLang="zh-CN" sz="3200" i="1" dirty="0" smtClean="0">
                <a:solidFill>
                  <a:srgbClr val="800000"/>
                </a:solidFill>
              </a:rPr>
              <a:t>(Вольтер).</a:t>
            </a:r>
            <a:br>
              <a:rPr lang="ru-RU" altLang="zh-CN" sz="3200" i="1" dirty="0" smtClean="0">
                <a:solidFill>
                  <a:srgbClr val="800000"/>
                </a:solidFill>
              </a:rPr>
            </a:br>
            <a:endParaRPr lang="ru-RU" sz="3200" i="1" dirty="0" smtClean="0">
              <a:solidFill>
                <a:srgbClr val="80000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3068638"/>
            <a:ext cx="8229600" cy="3167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Свобода сегодня — важнейшая ценность цивилизованного общества. Стремление к свободе, освобождение от деспотов. Категория свободы является одной из центральных и в философских исканиях человечества.</a:t>
            </a:r>
            <a:endParaRPr lang="ru-RU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2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buFontTx/>
              <a:buAutoNum type="arabicPeriod" startAt="2"/>
              <a:defRPr/>
            </a:pPr>
            <a:r>
              <a:rPr lang="ru-RU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Философия.</a:t>
            </a:r>
            <a:r>
              <a:rPr lang="ru-RU" altLang="zh-CN" sz="2800" dirty="0" smtClean="0">
                <a:solidFill>
                  <a:srgbClr val="800000"/>
                </a:solidFill>
              </a:rPr>
              <a:t>   </a:t>
            </a:r>
            <a:br>
              <a:rPr lang="ru-RU" altLang="zh-CN" sz="2800" dirty="0" smtClean="0">
                <a:solidFill>
                  <a:srgbClr val="800000"/>
                </a:solidFill>
              </a:rPr>
            </a:br>
            <a:r>
              <a:rPr lang="ru-RU" altLang="zh-CN" sz="2800" dirty="0" smtClean="0">
                <a:solidFill>
                  <a:srgbClr val="800000"/>
                </a:solidFill>
              </a:rPr>
              <a:t>«Наука и искусство принадлежат всему миру, перед ними исчезают межнациональные барьеры» </a:t>
            </a:r>
            <a:r>
              <a:rPr lang="ru-RU" altLang="zh-CN" sz="2800" i="1" dirty="0" smtClean="0">
                <a:solidFill>
                  <a:srgbClr val="800000"/>
                </a:solidFill>
              </a:rPr>
              <a:t>(И.В.Гете).</a:t>
            </a:r>
            <a:endParaRPr lang="ru-RU" sz="2800" i="1" dirty="0" smtClean="0">
              <a:solidFill>
                <a:srgbClr val="8000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781300"/>
            <a:ext cx="8229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zh-CN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zh-CN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полностью и абсолютно согласна с мнением великого немецкого поэта Иоганна Гете. Это высказывание я понимаю так: наука и искусство принадлежат всему миру, а не отдельному человеку (творцу).</a:t>
            </a:r>
            <a:endParaRPr lang="ru-RU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40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b="1" dirty="0">
                <a:solidFill>
                  <a:srgbClr val="800000"/>
                </a:solidFill>
              </a:rPr>
              <a:t>ЧТО ТАКОЕ ЭССЕ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dirty="0"/>
              <a:t> </a:t>
            </a: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Слово «эссе» пришло в русский язык из французского и исторически восходит к латинскому слову </a:t>
            </a:r>
            <a:r>
              <a:rPr lang="en-US" altLang="zh-CN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exagium</a:t>
            </a:r>
            <a:r>
              <a:rPr lang="ru-RU" altLang="zh-CN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(взвешивание). Французское </a:t>
            </a:r>
            <a:r>
              <a:rPr lang="en-US" altLang="zh-CN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essai</a:t>
            </a:r>
            <a:r>
              <a:rPr lang="en-US" altLang="zh-CN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</a:t>
            </a: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можно буквально перевести словами: опыт, проба, попытка, набросок, очерк.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957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buFontTx/>
              <a:buAutoNum type="arabicPeriod" startAt="3"/>
              <a:defRPr/>
            </a:pPr>
            <a:r>
              <a:rPr lang="ru-RU" altLang="zh-CN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Экономика.</a:t>
            </a:r>
            <a:r>
              <a:rPr lang="ru-RU" altLang="zh-CN" sz="3200" smtClean="0"/>
              <a:t>   </a:t>
            </a:r>
            <a:br>
              <a:rPr lang="ru-RU" altLang="zh-CN" sz="3200" smtClean="0"/>
            </a:br>
            <a:r>
              <a:rPr lang="ru-RU" altLang="zh-CN" sz="3200" smtClean="0">
                <a:solidFill>
                  <a:srgbClr val="800000"/>
                </a:solidFill>
              </a:rPr>
              <a:t>«Не искусству приобретать следует учиться, а искусству расходовать» </a:t>
            </a:r>
            <a:r>
              <a:rPr lang="ru-RU" altLang="zh-CN" sz="3200" i="1" smtClean="0">
                <a:solidFill>
                  <a:srgbClr val="800000"/>
                </a:solidFill>
              </a:rPr>
              <a:t>(И. Стобей).</a:t>
            </a:r>
            <a:endParaRPr lang="ru-RU" sz="3200" i="1" smtClean="0">
              <a:solidFill>
                <a:srgbClr val="800000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2924175"/>
            <a:ext cx="8229600" cy="2952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mtClean="0"/>
              <a:t>   </a:t>
            </a:r>
            <a:r>
              <a:rPr lang="ru-RU" altLang="zh-CN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согласна с мнением автора, так как приобрести можно все, что душе угодно и не угодно, а вот расходовать — этому надо еще научиться</a:t>
            </a:r>
            <a:r>
              <a:rPr lang="ru-RU" altLang="zh-CN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7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Это лишь изображение шаблона. Нажмите кнопку &quot;Загрузить&quot;, чтобы загрузить шаблон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zh-CN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ru-RU" altLang="zh-CN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Философия.</a:t>
            </a:r>
            <a:r>
              <a:rPr lang="ru-RU" altLang="zh-CN" sz="3200" b="1" smtClean="0"/>
              <a:t> </a:t>
            </a:r>
            <a:br>
              <a:rPr lang="ru-RU" altLang="zh-CN" sz="3200" b="1" smtClean="0"/>
            </a:br>
            <a:r>
              <a:rPr lang="ru-RU" altLang="zh-CN" sz="3200" smtClean="0">
                <a:solidFill>
                  <a:srgbClr val="800000"/>
                </a:solidFill>
              </a:rPr>
              <a:t>«Действия людей — лучшие переводчики их мыслей» (Дж.Локк).</a:t>
            </a:r>
            <a:endParaRPr lang="ru-RU" sz="3200" smtClean="0">
              <a:solidFill>
                <a:srgbClr val="800000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3284538"/>
            <a:ext cx="8229600" cy="2809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dirty="0" smtClean="0"/>
              <a:t>   </a:t>
            </a:r>
            <a:r>
              <a:rPr lang="ru-RU" altLang="zh-CN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не могу согласиться полностью с автором, что «действия людей — лучшие переводчики их мыслей».</a:t>
            </a:r>
            <a:endParaRPr lang="ru-RU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7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b="1" dirty="0">
                <a:solidFill>
                  <a:srgbClr val="800000"/>
                </a:solidFill>
              </a:rPr>
              <a:t>ЧТО ТАКОЕ ЭССЕ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Эссе </a:t>
            </a:r>
            <a:r>
              <a:rPr lang="ru-RU" dirty="0"/>
              <a:t>- </a:t>
            </a:r>
            <a:r>
              <a:rPr lang="ru-RU" i="1" dirty="0"/>
              <a:t>прозаическое произведение не­большого объема и свободной композиции, выражающее индивидуальные впечатления и соображения по конкретному поводу или вопросу и заведомо не претендующее на оп­ределенную или исчерпывающую трактов­ку предмета. Как правило, эссе предполага­ет новое, субъективно окрашенное слово </a:t>
            </a:r>
            <a:r>
              <a:rPr lang="ru-RU" dirty="0" smtClean="0"/>
              <a:t>о </a:t>
            </a:r>
            <a:r>
              <a:rPr lang="ru-RU" i="1" dirty="0" smtClean="0"/>
              <a:t>чем-либо</a:t>
            </a:r>
            <a:r>
              <a:rPr lang="ru-RU" i="1" dirty="0"/>
              <a:t>. Эссеистический стиль отли­чается образностью, афористичностью и установкой на разговорную интонацию и лексику.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74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b="1" dirty="0">
                <a:solidFill>
                  <a:srgbClr val="800000"/>
                </a:solidFill>
              </a:rPr>
              <a:t>ЭССЕ ПО ОБЩЕСТВОЗНАНИЮ КАК ТВОРЧЕСКАЯ РАБОТА УЧЕНИКА</a:t>
            </a:r>
            <a:r>
              <a:rPr lang="ru-RU" altLang="zh-CN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Эссе по обществознанию представляет собой </a:t>
            </a:r>
            <a:r>
              <a:rPr lang="ru-RU" alt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творческое мини-сочинение по конкретной проблеме, имеющей отношение к одной из базовых обществоведческих наук.</a:t>
            </a: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Учащийся должен раскрыть смысл выбранного им одного </a:t>
            </a:r>
            <a:r>
              <a:rPr lang="ru-RU" altLang="zh-CN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 пяти </a:t>
            </a: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предложенных высказываний;</a:t>
            </a:r>
          </a:p>
          <a:p>
            <a:pPr>
              <a:lnSpc>
                <a:spcPct val="90000"/>
              </a:lnSpc>
              <a:defRPr/>
            </a:pP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Выразить отношение к позиции автора или проблеме, заложенной в нем;</a:t>
            </a:r>
          </a:p>
          <a:p>
            <a:pPr>
              <a:lnSpc>
                <a:spcPct val="90000"/>
              </a:lnSpc>
              <a:defRPr/>
            </a:pP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Обосновать свою позицию, обратившись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обществоведческим терминам и понятиям, теоретическим положениям и выводам, примерам  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42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96152"/>
              </p:ext>
            </p:extLst>
          </p:nvPr>
        </p:nvGraphicFramePr>
        <p:xfrm>
          <a:off x="467544" y="1052736"/>
          <a:ext cx="82296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656184"/>
                <a:gridCol w="5781328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dirty="0" smtClean="0"/>
                        <a:t>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Философия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«Все наши теории – это не что иное, как обобщение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опыта, наблюдаемых фактов». (В.А. Амбарцумян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«Спрос и предложение – это процесс взаимного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приспособления и координации». (П.Т.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Хейне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Социология,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«Начало личности наступает намного позже, чем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индивида». (Б.Г. Ананьев)»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«"Разделяй и властвуй" – мудрое правило, но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"объединяй и направляй" ещё лучше». (И.В. Гёте)</a:t>
                      </a:r>
                      <a:endParaRPr lang="ru-RU" dirty="0"/>
                    </a:p>
                  </a:txBody>
                  <a:tcPr/>
                </a:tc>
              </a:tr>
              <a:tr h="1909896">
                <a:tc>
                  <a:txBody>
                    <a:bodyPr/>
                    <a:lstStyle/>
                    <a:p>
                      <a:r>
                        <a:rPr lang="ru-RU" dirty="0" smtClean="0"/>
                        <a:t>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не знает сословных преступлений, не знает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различий по кругу лиц, в среде коих совершается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его нарушение. Он ко всем равно строг и равно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милостив». (А.Ф. Кони)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84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Алгоритм </a:t>
            </a:r>
            <a:r>
              <a:rPr lang="ru-RU" dirty="0">
                <a:solidFill>
                  <a:srgbClr val="C00000"/>
                </a:solidFill>
              </a:rPr>
              <a:t>написания эссе: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>
            <a:normAutofit/>
          </a:bodyPr>
          <a:lstStyle/>
          <a:p>
            <a:r>
              <a:rPr lang="ru-RU" dirty="0"/>
              <a:t> внимательно прочтите все темы (вы­сказывания), предлагаемые для написания эссе;</a:t>
            </a:r>
          </a:p>
          <a:p>
            <a:endParaRPr lang="ru-RU" dirty="0" smtClean="0"/>
          </a:p>
          <a:p>
            <a:r>
              <a:rPr lang="ru-RU" dirty="0" smtClean="0"/>
              <a:t>выберите </a:t>
            </a:r>
            <a:r>
              <a:rPr lang="ru-RU" dirty="0"/>
              <a:t>ту, которая будет отвечать нескольким требованиям: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интересна вам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вы понимаете смысл этого высказыва­ния;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по данной теме вам есть что сказать (вы знаете термины, можете привести при­меры, имеете личный опыт и т.д.);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86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Алгоритм написания эссе: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определите главную мысль высказыва­ния (о чем оно?), для этого воспользуйтесь приемом перифраза (скажите то же самое, но своими словами);</a:t>
            </a:r>
          </a:p>
          <a:p>
            <a:endParaRPr lang="ru-RU" dirty="0"/>
          </a:p>
          <a:p>
            <a:r>
              <a:rPr lang="ru-RU" dirty="0"/>
              <a:t>набросайте аргументы «за» и/или «против» данного высказывания (если вы выберете аргументы и «за», и «против» афоризма, взятого в качестве темы, ваше эссе может носить полемический характер);</a:t>
            </a:r>
          </a:p>
          <a:p>
            <a:endParaRPr lang="ru-RU" dirty="0"/>
          </a:p>
          <a:p>
            <a:r>
              <a:rPr lang="ru-RU" dirty="0"/>
              <a:t>для каждого аргумента подберите при­меры, факты, ситуации из жизни, личного опыта и т.д.;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79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Алгоритм написания эссе: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придумайте </a:t>
            </a:r>
            <a:r>
              <a:rPr lang="ru-RU" dirty="0"/>
              <a:t>вступление к рассужде­нию (в нем можно написать, почему вы вы­брали это высказывание, сразу определить свою позицию, задать свой вопрос автору </a:t>
            </a:r>
            <a:r>
              <a:rPr lang="ru-RU" dirty="0" smtClean="0"/>
              <a:t>цитаты)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изложите </a:t>
            </a:r>
            <a:r>
              <a:rPr lang="ru-RU" dirty="0"/>
              <a:t>свою точку зрения в той по­следовательности, которую вы наметили;</a:t>
            </a:r>
          </a:p>
          <a:p>
            <a:endParaRPr lang="ru-RU" dirty="0" smtClean="0"/>
          </a:p>
          <a:p>
            <a:r>
              <a:rPr lang="ru-RU" dirty="0" smtClean="0"/>
              <a:t>сформулируйте </a:t>
            </a:r>
            <a:r>
              <a:rPr lang="ru-RU" dirty="0"/>
              <a:t>общий вывод работы и, если необходимо, отредактируйте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0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Алгоритм написания эссе: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111073"/>
              </p:ext>
            </p:extLst>
          </p:nvPr>
        </p:nvGraphicFramePr>
        <p:xfrm>
          <a:off x="251520" y="764704"/>
          <a:ext cx="8640960" cy="5958756"/>
        </p:xfrm>
        <a:graphic>
          <a:graphicData uri="http://schemas.openxmlformats.org/drawingml/2006/table">
            <a:tbl>
              <a:tblPr/>
              <a:tblGrid>
                <a:gridCol w="2567802"/>
                <a:gridCol w="4128942"/>
                <a:gridCol w="1944216"/>
              </a:tblGrid>
              <a:tr h="216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Вступление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часть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Заключение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меня эта фраза является ключом к пониманию...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Во-первых,... Во-вторых,... В-третьих,...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Таким образом,...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0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Выбор данной темы продик­тован следующими сообра­жениями...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Рассмотрим несколько под­ходов... Например,...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Подведем общий итог рас­суждению...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Поразительный простор для мысли открывает это корот­кое высказывание...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Проиллюстрируем это поло­жение   следующим   приме­ром...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Итак,...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3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Никогда не думал, что меня заденет за живое идея о том, что...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полемического эссе: С одной стороны,... С другой стороны, ...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Именно поэтому я не могу согласиться с автором выска­зывания...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3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выдвижения аргументов в основной части эссе можно воспользоваться так называ­емой ПОПС-формулой: П — Положение  (утвержде­ние) - Я считаю, что...; О — Объяснение - Потому что...;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 — Пример, иллюстрация -Например,...;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— Суждение  (итоговое) -Таким образом,...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1416</Words>
  <Application>Microsoft Office PowerPoint</Application>
  <PresentationFormat>Экран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Аспект</vt:lpstr>
      <vt:lpstr>Апекс</vt:lpstr>
      <vt:lpstr>Задание С9 </vt:lpstr>
      <vt:lpstr>ЧТО ТАКОЕ ЭССЕ</vt:lpstr>
      <vt:lpstr>ЧТО ТАКОЕ ЭССЕ</vt:lpstr>
      <vt:lpstr>ЭССЕ ПО ОБЩЕСТВОЗНАНИЮ КАК ТВОРЧЕСКАЯ РАБОТА УЧЕНИКА </vt:lpstr>
      <vt:lpstr>Презентация PowerPoint</vt:lpstr>
      <vt:lpstr> Алгоритм написания эссе: </vt:lpstr>
      <vt:lpstr>Алгоритм написания эссе: </vt:lpstr>
      <vt:lpstr>Алгоритм написания эссе: </vt:lpstr>
      <vt:lpstr>Алгоритм написания эссе: </vt:lpstr>
      <vt:lpstr>Задание С9 в КИМ</vt:lpstr>
      <vt:lpstr>Презентация PowerPoint</vt:lpstr>
      <vt:lpstr>Критерии оценивания</vt:lpstr>
      <vt:lpstr>К1</vt:lpstr>
      <vt:lpstr>К2</vt:lpstr>
      <vt:lpstr>К3</vt:lpstr>
      <vt:lpstr>Рассмотрим эссе, за которое эксперты выставили оценку  0 баллов. Экономика.    «Не    искусству   приобретать   следует учиться, а искусству расходовать» (И. Стобей). </vt:lpstr>
      <vt:lpstr>Прочитайте фрагменты из экзаменационных эссе. </vt:lpstr>
      <vt:lpstr>Правоведение.  «Свобода состоит в том, чтобы зависеть только от законов» (Вольтер). </vt:lpstr>
      <vt:lpstr>Философия.    «Наука и искусство принадлежат всему миру, перед ними исчезают межнациональные барьеры» (И.В.Гете).</vt:lpstr>
      <vt:lpstr>Экономика.    «Не искусству приобретать следует учиться, а искусству расходовать» (И. Стобей).</vt:lpstr>
      <vt:lpstr>4. Философия.  «Действия людей — лучшие переводчики их мыслей» (Дж.Локк).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С9 </dc:title>
  <dc:creator>Натик</dc:creator>
  <cp:lastModifiedBy>Марина И. Ракитина</cp:lastModifiedBy>
  <cp:revision>8</cp:revision>
  <dcterms:created xsi:type="dcterms:W3CDTF">2012-11-05T13:01:15Z</dcterms:created>
  <dcterms:modified xsi:type="dcterms:W3CDTF">2012-11-13T12:26:12Z</dcterms:modified>
</cp:coreProperties>
</file>