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6" r:id="rId3"/>
    <p:sldId id="267" r:id="rId4"/>
    <p:sldId id="268" r:id="rId5"/>
    <p:sldId id="270" r:id="rId6"/>
    <p:sldId id="272" r:id="rId7"/>
    <p:sldId id="274" r:id="rId8"/>
    <p:sldId id="275" r:id="rId9"/>
    <p:sldId id="276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6600"/>
    <a:srgbClr val="A95765"/>
    <a:srgbClr val="FF660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02" autoAdjust="0"/>
    <p:restoredTop sz="86444" autoAdjust="0"/>
  </p:normalViewPr>
  <p:slideViewPr>
    <p:cSldViewPr>
      <p:cViewPr varScale="1">
        <p:scale>
          <a:sx n="61" d="100"/>
          <a:sy n="61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9AA83B52-6ED1-4492-932E-8F63E0BE54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9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5A659D0A-159B-4F30-82D2-C5FF59B873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B8C8D-1DAF-42AF-AD7E-BE78D6E247A8}" type="slidenum">
              <a:rPr lang="ru-RU"/>
              <a:pPr/>
              <a:t>1</a:t>
            </a:fld>
            <a:endParaRPr lang="ru-RU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59D0A-159B-4F30-82D2-C5FF59B8733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</a:pPr>
                  <a:endParaRPr kumimoji="1" lang="ru-RU" sz="2400"/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93F60E-A846-499E-B0C3-AB739009D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4C501-3850-49BB-A7AC-1641FD2DB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ADD0-B839-486B-B1C8-DD0E83E18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C058-875A-4E9B-A5EB-7BF87983C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8C95-C5A9-4164-8B1C-5CEED431B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0DA8-F2AA-44C6-9FA5-6F28790D0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2DB8F-D0FF-4D6C-8B6E-B46B6ACA05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29C6E-7AD0-417D-AA3B-5FCF6D229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4B687-B9A6-4706-8CC2-FAB639BA8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EF0AC-9394-4FA4-B448-01C1B0DFB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0E8A-D598-45FA-8DBA-FC779B9286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</a:pPr>
              <a:endParaRPr kumimoji="1" lang="ru-RU" sz="2400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F07D0D7-3A10-4356-AE1C-FAB7A4E1BD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620689"/>
            <a:ext cx="712879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Самые красивые библиотеки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5229200"/>
            <a:ext cx="60486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Юсова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Ирина Викторовна,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МБОУ «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Мстерская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СОШ» 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Библиотека в монастыре Эль Реал, Эскориал, Мадрид, Испания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5628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3719884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Португальская библиотека в Рио-де-Жанейро, Бразилия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5272"/>
            <a:ext cx="377991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403244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Национальная библиотека Финляндии в Хельсинки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81100"/>
            <a:ext cx="756084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08112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Библиотека Митчелла, Сидней, Австралия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7740352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21288"/>
            <a:ext cx="7491412" cy="836712"/>
          </a:xfrm>
        </p:spPr>
        <p:txBody>
          <a:bodyPr/>
          <a:lstStyle/>
          <a:p>
            <a:r>
              <a:rPr lang="ru-RU" sz="2400" dirty="0" smtClean="0">
                <a:solidFill>
                  <a:srgbClr val="A95765"/>
                </a:solidFill>
              </a:rPr>
              <a:t>Библиотека редких книг имени Томаса </a:t>
            </a:r>
            <a:r>
              <a:rPr lang="ru-RU" sz="2400" dirty="0" err="1" smtClean="0">
                <a:solidFill>
                  <a:srgbClr val="A95765"/>
                </a:solidFill>
              </a:rPr>
              <a:t>Фиера</a:t>
            </a:r>
            <a:r>
              <a:rPr lang="ru-RU" sz="2400" dirty="0" smtClean="0">
                <a:solidFill>
                  <a:srgbClr val="A95765"/>
                </a:solidFill>
              </a:rPr>
              <a:t> в Университете Торонто, Канада.</a:t>
            </a:r>
            <a:endParaRPr lang="ru-RU" sz="2400" dirty="0">
              <a:solidFill>
                <a:srgbClr val="A95765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4581128"/>
            <a:ext cx="1539280" cy="2088232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Библиотека имени Джорджа </a:t>
            </a:r>
            <a:r>
              <a:rPr lang="ru-RU" sz="2000" dirty="0" err="1" smtClean="0">
                <a:solidFill>
                  <a:srgbClr val="CC6600"/>
                </a:solidFill>
              </a:rPr>
              <a:t>Пибоди</a:t>
            </a:r>
            <a:r>
              <a:rPr lang="ru-RU" sz="2000" dirty="0" smtClean="0">
                <a:solidFill>
                  <a:srgbClr val="CC6600"/>
                </a:solidFill>
              </a:rPr>
              <a:t>, Балтимор, штат Мэриленд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762625" cy="69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80120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Теологический зал библиотеки </a:t>
            </a:r>
            <a:r>
              <a:rPr lang="ru-RU" sz="2000" dirty="0" err="1" smtClean="0">
                <a:solidFill>
                  <a:srgbClr val="CC6600"/>
                </a:solidFill>
              </a:rPr>
              <a:t>Страговского</a:t>
            </a:r>
            <a:r>
              <a:rPr lang="ru-RU" sz="2000" dirty="0" smtClean="0">
                <a:solidFill>
                  <a:srgbClr val="CC6600"/>
                </a:solidFill>
              </a:rPr>
              <a:t> монастыря, Прага, Чехия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76683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400" dirty="0" smtClean="0">
                <a:solidFill>
                  <a:srgbClr val="CC6600"/>
                </a:solidFill>
              </a:rPr>
              <a:t>Библиотека Тринити-колледжа в Университете Дублина</a:t>
            </a:r>
            <a:endParaRPr lang="ru-RU" sz="2400" dirty="0">
              <a:solidFill>
                <a:srgbClr val="CC66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7620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692696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993300"/>
                </a:solidFill>
              </a:rPr>
              <a:t>Кирби</a:t>
            </a:r>
            <a:r>
              <a:rPr lang="ru-RU" sz="2000" dirty="0" smtClean="0">
                <a:solidFill>
                  <a:srgbClr val="993300"/>
                </a:solidFill>
              </a:rPr>
              <a:t>, колледж Лафайет, </a:t>
            </a:r>
            <a:r>
              <a:rPr lang="ru-RU" sz="2000" dirty="0" err="1" smtClean="0">
                <a:solidFill>
                  <a:srgbClr val="993300"/>
                </a:solidFill>
              </a:rPr>
              <a:t>Истон</a:t>
            </a:r>
            <a:r>
              <a:rPr lang="ru-RU" sz="2000" dirty="0" smtClean="0">
                <a:solidFill>
                  <a:srgbClr val="993300"/>
                </a:solidFill>
              </a:rPr>
              <a:t>, штат Пенсильвания, США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63284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69269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Библиотека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Кирби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колледж Лафайет,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Истон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штат Пенсильвания, США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7768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8" y="1"/>
            <a:ext cx="7380311" cy="2852936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«Книги – корабли мысли, странствующие по волнам времени и бережно несущие свой драгоценный груз от поколения к поколении». (Бэкон) </a:t>
            </a:r>
          </a:p>
          <a:p>
            <a:endParaRPr lang="ru-RU" dirty="0"/>
          </a:p>
        </p:txBody>
      </p:sp>
      <p:pic>
        <p:nvPicPr>
          <p:cNvPr id="34818" name="Picture 2" descr="E:\Изображения\Школа Книги\Книги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65527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5661248"/>
            <a:ext cx="7643812" cy="720080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 Библиотека Конгресса, Вашингтон, округ Колумбия. Это национальная библиотека США и самое старое федеральное учреждение в США (1800 г.). Библиотека находится в трех зданиях, это крупнейшая библиотека в мире по количеству полок и числу книг (22,19 миллионов)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Национальная библиотека Белоруссии в Минске. Основана 15 сентября 1922 года. Здесь хранится крупнейшая библиотека печатных изданий страны и третья крупнейшая коллекция книг России за пределами ее территории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620000" cy="520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Сейчас минская библиотека находится в новом 72-метровом здании в Минске. В здании 22 этажа, его завершили в январе 2006 года. Оно вмещает в себя 2000 читателей и имеет конференц-зал </a:t>
            </a:r>
            <a:r>
              <a:rPr lang="ru-RU" sz="2000" dirty="0" smtClean="0"/>
              <a:t>на 500 мест</a:t>
            </a:r>
            <a:endParaRPr lang="ru-RU" sz="2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Его главный архитектурный компонент имеет форму </a:t>
            </a:r>
            <a:r>
              <a:rPr lang="ru-RU" sz="2000" dirty="0" err="1" smtClean="0">
                <a:solidFill>
                  <a:srgbClr val="0070C0"/>
                </a:solidFill>
              </a:rPr>
              <a:t>ромбокубооктаэдра</a:t>
            </a:r>
            <a:r>
              <a:rPr lang="ru-RU" sz="2000" dirty="0" smtClean="0">
                <a:solidFill>
                  <a:srgbClr val="0070C0"/>
                </a:solidFill>
              </a:rPr>
              <a:t>. Дизайн нового здания разрабатывали Михаил Виноградов и Виктор Крамаренко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8760"/>
            <a:ext cx="7620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Библиотека монастыря святого Галла в Швейцарии. Библиотеку основал святой </a:t>
            </a:r>
            <a:r>
              <a:rPr lang="ru-RU" sz="2000" dirty="0" err="1" smtClean="0">
                <a:solidFill>
                  <a:srgbClr val="7030A0"/>
                </a:solidFill>
              </a:rPr>
              <a:t>Отмар</a:t>
            </a:r>
            <a:r>
              <a:rPr lang="ru-RU" sz="2000" dirty="0" smtClean="0">
                <a:solidFill>
                  <a:srgbClr val="7030A0"/>
                </a:solidFill>
              </a:rPr>
              <a:t>, основатель монастыря святого Галла. Это самая древняя библиотека Швейцарии и одна из самых ранних и важных монастырских библиотек в мире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7"/>
            <a:ext cx="7620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5733256"/>
            <a:ext cx="7896348" cy="864096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Библиотека хранит 2100 рукописей, датируемых VIII – XV вв., 1650 первопечатных книг (напечатанных до 1500 г.) и старые печатные книги. Всего в библиотеке около 160 000 томов. К примеру, здесь хранится манускрипт «Песнь о </a:t>
            </a:r>
            <a:r>
              <a:rPr lang="ru-RU" sz="2000" dirty="0" err="1" smtClean="0">
                <a:solidFill>
                  <a:srgbClr val="A95765"/>
                </a:solidFill>
              </a:rPr>
              <a:t>Нибелунгах</a:t>
            </a:r>
            <a:r>
              <a:rPr lang="ru-RU" sz="2000" dirty="0" smtClean="0">
                <a:solidFill>
                  <a:srgbClr val="A95765"/>
                </a:solidFill>
              </a:rPr>
              <a:t>»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0"/>
            <a:ext cx="7491412" cy="980728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Читальный зал библиотеки </a:t>
            </a:r>
            <a:r>
              <a:rPr lang="ru-RU" sz="2000" dirty="0" err="1" smtClean="0">
                <a:solidFill>
                  <a:srgbClr val="CC6600"/>
                </a:solidFill>
              </a:rPr>
              <a:t>Грацского</a:t>
            </a:r>
            <a:r>
              <a:rPr lang="ru-RU" sz="2000" dirty="0" smtClean="0">
                <a:solidFill>
                  <a:srgbClr val="CC6600"/>
                </a:solidFill>
              </a:rPr>
              <a:t> университета имени Карла и Франца в Австрии.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60648"/>
            <a:ext cx="7491412" cy="576064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0070C0"/>
                </a:solidFill>
              </a:rPr>
              <a:t>Гейзеля</a:t>
            </a:r>
            <a:r>
              <a:rPr lang="ru-RU" sz="2000" dirty="0" smtClean="0">
                <a:solidFill>
                  <a:srgbClr val="0070C0"/>
                </a:solidFill>
              </a:rPr>
              <a:t>, Калифорнийский университет, Сан-Диего. Библиотека </a:t>
            </a:r>
            <a:r>
              <a:rPr lang="ru-RU" sz="2000" dirty="0" err="1" smtClean="0">
                <a:solidFill>
                  <a:srgbClr val="0070C0"/>
                </a:solidFill>
              </a:rPr>
              <a:t>Гейзеля</a:t>
            </a:r>
            <a:r>
              <a:rPr lang="ru-RU" sz="2000" dirty="0" smtClean="0">
                <a:solidFill>
                  <a:srgbClr val="0070C0"/>
                </a:solidFill>
              </a:rPr>
              <a:t> – главная библиотека Калифорнийского университета в Сан-Диего. Здесь находится 4 из 6 библиотек кампуса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Здание названо в честь </a:t>
            </a:r>
            <a:r>
              <a:rPr lang="ru-RU" sz="2000" dirty="0" err="1" smtClean="0">
                <a:solidFill>
                  <a:srgbClr val="00B050"/>
                </a:solidFill>
              </a:rPr>
              <a:t>Одри</a:t>
            </a:r>
            <a:r>
              <a:rPr lang="ru-RU" sz="2000" dirty="0" smtClean="0">
                <a:solidFill>
                  <a:srgbClr val="00B050"/>
                </a:solidFill>
              </a:rPr>
              <a:t> и Теодора </a:t>
            </a:r>
            <a:r>
              <a:rPr lang="ru-RU" sz="2000" dirty="0" err="1" smtClean="0">
                <a:solidFill>
                  <a:srgbClr val="00B050"/>
                </a:solidFill>
              </a:rPr>
              <a:t>Сьюз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Гейзеля</a:t>
            </a:r>
            <a:r>
              <a:rPr lang="ru-RU" sz="2000" dirty="0" smtClean="0">
                <a:solidFill>
                  <a:srgbClr val="00B050"/>
                </a:solidFill>
              </a:rPr>
              <a:t> (известного как доктор </a:t>
            </a:r>
            <a:r>
              <a:rPr lang="ru-RU" sz="2000" dirty="0" err="1" smtClean="0">
                <a:solidFill>
                  <a:srgbClr val="00B050"/>
                </a:solidFill>
              </a:rPr>
              <a:t>Сьюз</a:t>
            </a:r>
            <a:r>
              <a:rPr lang="ru-RU" sz="2000" dirty="0" smtClean="0">
                <a:solidFill>
                  <a:srgbClr val="00B050"/>
                </a:solidFill>
              </a:rPr>
              <a:t>) за их щедрый вклад в библиотеку и желание улучшать грамотность населения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332656"/>
            <a:ext cx="7491412" cy="1038944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6600"/>
                </a:solidFill>
              </a:rPr>
              <a:t>Библиотека </a:t>
            </a:r>
            <a:r>
              <a:rPr lang="ru-RU" sz="2000" dirty="0" err="1" smtClean="0">
                <a:solidFill>
                  <a:srgbClr val="FF6600"/>
                </a:solidFill>
              </a:rPr>
              <a:t>Делфтского</a:t>
            </a:r>
            <a:r>
              <a:rPr lang="ru-RU" sz="2000" dirty="0" smtClean="0">
                <a:solidFill>
                  <a:srgbClr val="FF6600"/>
                </a:solidFill>
              </a:rPr>
              <a:t> технического университета, Южная Голландия, Нидерланды. Построенная в 1997 году библиотека была создана по дизайнам архитектурного бюро «</a:t>
            </a:r>
            <a:r>
              <a:rPr lang="ru-RU" sz="2000" dirty="0" err="1" smtClean="0">
                <a:solidFill>
                  <a:srgbClr val="FF6600"/>
                </a:solidFill>
              </a:rPr>
              <a:t>Mecanoo</a:t>
            </a:r>
            <a:r>
              <a:rPr lang="ru-RU" sz="2000" dirty="0" smtClean="0">
                <a:solidFill>
                  <a:srgbClr val="FF6600"/>
                </a:solidFill>
              </a:rPr>
              <a:t>». Она находится за внутренним двором университета. Крыша библиотеки покрыта травой, которая служит природным изоляционным материалом</a:t>
            </a:r>
            <a:endParaRPr lang="ru-RU" sz="2000" dirty="0">
              <a:solidFill>
                <a:srgbClr val="FF66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00225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296744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30 самых красивых библиотек мира, но их намного больше, и все они заслуживают отдельного внимания.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Эти 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храмы знаний помимо книг и других печатных изданий также могут похвастаться самой невероятной архитектурой в мире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Изумительные библиотеки со всего света</a:t>
            </a:r>
            <a:r>
              <a:rPr lang="ru-R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как исторические, так и современные, также передают историю и культуру разных эпох. В некоторых из этих библиотек даже трудно сконцентрироваться на чтении – слишком уж прекрасны окружающие вас стены, и взгляд так и норовит ускользнуть со страниц читаемой книги, чтобы полюбоваться ими.</a:t>
            </a:r>
            <a:br>
              <a:rPr lang="ru-RU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Сооружение поднимается от земли с одной стороны, так что можно подняться на само здание. Здание увенчано стальным конусом, что придает ему уникальную форму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8760"/>
            <a:ext cx="7620000" cy="54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4941168"/>
            <a:ext cx="7491412" cy="1728192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Стокгольмская общественная библиотека, Швеция. Стокгольмская библиотека представляет собой круглое здание, созданное шведским архитектором </a:t>
            </a:r>
            <a:r>
              <a:rPr lang="ru-RU" sz="2000" dirty="0" err="1" smtClean="0">
                <a:solidFill>
                  <a:srgbClr val="A95765"/>
                </a:solidFill>
              </a:rPr>
              <a:t>Гуннаром</a:t>
            </a:r>
            <a:r>
              <a:rPr lang="ru-RU" sz="2000" dirty="0" smtClean="0">
                <a:solidFill>
                  <a:srgbClr val="A95765"/>
                </a:solidFill>
              </a:rPr>
              <a:t> </a:t>
            </a:r>
            <a:r>
              <a:rPr lang="ru-RU" sz="2000" dirty="0" err="1" smtClean="0">
                <a:solidFill>
                  <a:srgbClr val="A95765"/>
                </a:solidFill>
              </a:rPr>
              <a:t>Асплундом</a:t>
            </a:r>
            <a:r>
              <a:rPr lang="ru-RU" sz="2000" dirty="0" smtClean="0">
                <a:solidFill>
                  <a:srgbClr val="A95765"/>
                </a:solidFill>
              </a:rPr>
              <a:t>. Ее подготовили в 1918 году. Строительство началось в 1924 году, а завершили ее в 1928 году. Это одно из самых примечательных зданий в Стокгольме. Это была первая библиотека в Швеции, где приняли открытые полки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21288"/>
            <a:ext cx="7491412" cy="648072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Библиотека Александрина – главная библиотека и культурный центр на берегу Средиземного моря в египетском городе Александрия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165304"/>
            <a:ext cx="7491412" cy="43204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Это – дань уважения знаменитой Александрийской библиотеке, утраченной в античности, а также попытка воссоздать нечто подобное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620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Читальный зал Британского музея в Лондоне. Читальный зал находится в Большом дворе Британского музея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80728"/>
            <a:ext cx="7620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2413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1997 году библиотека переехала в новое здание в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Сент-Панкрас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Лондон, однако читальный зал остался там же, в Британском музее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96752"/>
            <a:ext cx="7620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464096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solidFill>
                  <a:srgbClr val="A95765"/>
                </a:solidFill>
              </a:rPr>
              <a:t>Библиотека Университета Софии в Болгарии</a:t>
            </a:r>
            <a:endParaRPr lang="ru-RU" sz="2400" dirty="0">
              <a:solidFill>
                <a:srgbClr val="A95765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4704"/>
            <a:ext cx="7620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896144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Общественная библиотека Сиэтла, штат Вашингтон, США. 11-этажное здание из стекла и стали открылось в центре Сиэтла 23 мая 2004 года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3"/>
            <a:ext cx="7620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 Библиотека, занимающая площадь в 34 000 м² вмещает около 1,45 миллиона книг и других материалов, имеет подземную парковку на 143 автомобиля, а также 400 компьютеров. В первый год библиотеку посетили более 2 миллионов человек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776"/>
            <a:ext cx="7620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Библиотека </a:t>
            </a:r>
            <a:r>
              <a:rPr lang="ru-RU" sz="2400" dirty="0" err="1" smtClean="0">
                <a:solidFill>
                  <a:srgbClr val="002060"/>
                </a:solidFill>
              </a:rPr>
              <a:t>Жуанина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Коимбрского</a:t>
            </a:r>
            <a:r>
              <a:rPr lang="ru-RU" sz="2400" dirty="0" smtClean="0">
                <a:solidFill>
                  <a:srgbClr val="002060"/>
                </a:solidFill>
              </a:rPr>
              <a:t> университета в Португалии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09675"/>
            <a:ext cx="7620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63688" y="5733256"/>
            <a:ext cx="7028184" cy="86409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Библиотека «</a:t>
            </a:r>
            <a:r>
              <a:rPr lang="en-US" sz="2400" dirty="0" smtClean="0">
                <a:solidFill>
                  <a:srgbClr val="C00000"/>
                </a:solidFill>
              </a:rPr>
              <a:t>University Club Library», </a:t>
            </a:r>
            <a:r>
              <a:rPr lang="ru-RU" sz="2400" dirty="0" smtClean="0">
                <a:solidFill>
                  <a:srgbClr val="C00000"/>
                </a:solidFill>
              </a:rPr>
              <a:t>Нью-Йорк, США. (</a:t>
            </a:r>
            <a:r>
              <a:rPr lang="en-US" sz="2400" dirty="0" smtClean="0">
                <a:solidFill>
                  <a:srgbClr val="C00000"/>
                </a:solidFill>
              </a:rPr>
              <a:t>Peter Bond)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28" r="5528"/>
          <a:stretch>
            <a:fillRect/>
          </a:stretch>
        </p:blipFill>
        <p:spPr bwMode="auto">
          <a:xfrm>
            <a:off x="1475656" y="260648"/>
            <a:ext cx="7488832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2420888"/>
            <a:ext cx="1899320" cy="4248472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 Библиотека </a:t>
            </a:r>
            <a:r>
              <a:rPr lang="ru-RU" sz="2000" dirty="0" err="1" smtClean="0">
                <a:solidFill>
                  <a:srgbClr val="993300"/>
                </a:solidFill>
              </a:rPr>
              <a:t>Жуанина</a:t>
            </a:r>
            <a:r>
              <a:rPr lang="ru-RU" sz="2000" dirty="0" smtClean="0">
                <a:solidFill>
                  <a:srgbClr val="993300"/>
                </a:solidFill>
              </a:rPr>
              <a:t> находится в </a:t>
            </a:r>
            <a:r>
              <a:rPr lang="ru-RU" sz="2000" dirty="0" err="1" smtClean="0">
                <a:solidFill>
                  <a:srgbClr val="993300"/>
                </a:solidFill>
              </a:rPr>
              <a:t>Коимбрском</a:t>
            </a:r>
            <a:r>
              <a:rPr lang="ru-RU" sz="2000" dirty="0" smtClean="0">
                <a:solidFill>
                  <a:srgbClr val="993300"/>
                </a:solidFill>
              </a:rPr>
              <a:t> университете, построенном в 18 веке, во время правления португальского короля Жуана V (библиотека названа в его честь)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08112"/>
          </a:xfrm>
        </p:spPr>
        <p:txBody>
          <a:bodyPr/>
          <a:lstStyle/>
          <a:p>
            <a:r>
              <a:rPr lang="ru-RU" sz="2000" dirty="0" smtClean="0">
                <a:solidFill>
                  <a:srgbClr val="A95765"/>
                </a:solidFill>
              </a:rPr>
              <a:t>Библиотека расположена в верхней части университета, рядом с башней</a:t>
            </a:r>
            <a:endParaRPr lang="ru-RU" sz="2000" dirty="0">
              <a:solidFill>
                <a:srgbClr val="A95765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680120"/>
          </a:xfrm>
        </p:spPr>
        <p:txBody>
          <a:bodyPr/>
          <a:lstStyle/>
          <a:p>
            <a:r>
              <a:rPr lang="ru-RU" sz="2000" dirty="0" smtClean="0">
                <a:solidFill>
                  <a:srgbClr val="CC66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CC66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8720"/>
            <a:ext cx="7620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4437112"/>
            <a:ext cx="1467272" cy="2232248"/>
          </a:xfrm>
        </p:spPr>
        <p:txBody>
          <a:bodyPr/>
          <a:lstStyle/>
          <a:p>
            <a:r>
              <a:rPr lang="ru-RU" sz="2000" dirty="0" smtClean="0">
                <a:solidFill>
                  <a:srgbClr val="9933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9933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09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53610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Общественная библиотека Ванкувера, Британская Колумбия, Канада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6712"/>
            <a:ext cx="7620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Санкт Петербург. Российская национальная библиотека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774035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392088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Овальный Зал Библиотеки Иностранной Литературы Москва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752432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0"/>
            <a:ext cx="8532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5661248"/>
            <a:ext cx="7491412" cy="648072"/>
          </a:xfrm>
        </p:spPr>
        <p:txBody>
          <a:bodyPr/>
          <a:lstStyle/>
          <a:p>
            <a:r>
              <a:rPr lang="ru-RU" sz="2000" dirty="0" smtClean="0"/>
              <a:t>Использованные ресурсы: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</a:t>
            </a:r>
            <a:r>
              <a:rPr lang="en-US" sz="2000" dirty="0" smtClean="0"/>
              <a:t>http://www.liveinternet.ru/users/2496320/post210442162/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A95765"/>
                </a:solidFill>
              </a:rPr>
              <a:t>Библиотека канадского парламента, Оттава, Канада. (</a:t>
            </a:r>
            <a:r>
              <a:rPr lang="ru-RU" sz="2800" dirty="0" err="1" smtClean="0">
                <a:solidFill>
                  <a:srgbClr val="A95765"/>
                </a:solidFill>
              </a:rPr>
              <a:t>James</a:t>
            </a:r>
            <a:r>
              <a:rPr lang="ru-RU" sz="2800" dirty="0" smtClean="0">
                <a:solidFill>
                  <a:srgbClr val="A95765"/>
                </a:solidFill>
              </a:rPr>
              <a:t> </a:t>
            </a:r>
            <a:r>
              <a:rPr lang="ru-RU" sz="2800" dirty="0" err="1" smtClean="0">
                <a:solidFill>
                  <a:srgbClr val="A95765"/>
                </a:solidFill>
              </a:rPr>
              <a:t>Gillard</a:t>
            </a:r>
            <a:r>
              <a:rPr lang="ru-RU" sz="2800" dirty="0" smtClean="0">
                <a:solidFill>
                  <a:srgbClr val="A95765"/>
                </a:solidFill>
              </a:rPr>
              <a:t>)</a:t>
            </a:r>
            <a:endParaRPr lang="ru-RU" sz="2800" dirty="0">
              <a:solidFill>
                <a:srgbClr val="A95765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74168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88" y="5805264"/>
            <a:ext cx="7491412" cy="1052736"/>
          </a:xfrm>
        </p:spPr>
        <p:txBody>
          <a:bodyPr/>
          <a:lstStyle/>
          <a:p>
            <a:r>
              <a:rPr lang="ru-RU" sz="2800" dirty="0" smtClean="0">
                <a:solidFill>
                  <a:srgbClr val="A95765"/>
                </a:solidFill>
              </a:rPr>
              <a:t>Библиотека редких книг и манускриптов Йельского университета. (</a:t>
            </a:r>
            <a:r>
              <a:rPr lang="ru-RU" sz="2800" dirty="0" err="1" smtClean="0">
                <a:solidFill>
                  <a:srgbClr val="A95765"/>
                </a:solidFill>
              </a:rPr>
              <a:t>Lauren</a:t>
            </a:r>
            <a:r>
              <a:rPr lang="ru-RU" sz="2800" dirty="0" smtClean="0">
                <a:solidFill>
                  <a:srgbClr val="A95765"/>
                </a:solidFill>
              </a:rPr>
              <a:t> </a:t>
            </a:r>
            <a:r>
              <a:rPr lang="ru-RU" sz="2800" dirty="0" err="1" smtClean="0">
                <a:solidFill>
                  <a:srgbClr val="A95765"/>
                </a:solidFill>
              </a:rPr>
              <a:t>Manning</a:t>
            </a:r>
            <a:r>
              <a:rPr lang="ru-RU" sz="2800" dirty="0" smtClean="0">
                <a:solidFill>
                  <a:srgbClr val="A95765"/>
                </a:solidFill>
              </a:rPr>
              <a:t>)</a:t>
            </a:r>
            <a:endParaRPr lang="ru-RU" sz="2800" dirty="0">
              <a:solidFill>
                <a:srgbClr val="A957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73325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Юридическая библиотека штата Айова, США.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Tani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Livengood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6093296"/>
            <a:ext cx="7491412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Библиотека Вашингтонского университета, Сиэтл, штат Вашингтон. (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Sam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165304"/>
            <a:ext cx="3456384" cy="692696"/>
          </a:xfrm>
        </p:spPr>
        <p:txBody>
          <a:bodyPr/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Библиотека аббатства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Адмонт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Австрия.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Ognipensierovo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74441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381642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Тема Offic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182</TotalTime>
  <Words>857</Words>
  <Application>Microsoft Office PowerPoint</Application>
  <PresentationFormat>Экран (4:3)</PresentationFormat>
  <Paragraphs>58</Paragraphs>
  <Slides>48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Reporting Progress or Status</vt:lpstr>
      <vt:lpstr>Презентация PowerPoint</vt:lpstr>
      <vt:lpstr>Презентация PowerPoint</vt:lpstr>
      <vt:lpstr>30 самых красивых библиотек мира, но их намного больше, и все они заслуживают отдельного внимания. Эти  храмы знаний помимо книг и других печатных изданий также могут похвастаться самой невероятной архитектурой в мире.  Изумительные библиотеки со всего света, как исторические, так и современные, также передают историю и культуру разных эпох. В некоторых из этих библиотек даже трудно сконцентрироваться на чтении – слишком уж прекрасны окружающие вас стены, и взгляд так и норовит ускользнуть со страниц читаемой книги, чтобы полюбоваться ими. </vt:lpstr>
      <vt:lpstr>Презентация PowerPoint</vt:lpstr>
      <vt:lpstr>Библиотека канадского парламента, Оттава, Канада. (James Gillard)</vt:lpstr>
      <vt:lpstr>Библиотека редких книг и манускриптов Йельского университета. (Lauren Manning)</vt:lpstr>
      <vt:lpstr>Презентация PowerPoint</vt:lpstr>
      <vt:lpstr>Библиотека Вашингтонского университета, Сиэтл, штат Вашингтон. (Sam)</vt:lpstr>
      <vt:lpstr>Библиотека аббатства Адмонт, Австрия. (Ognipensierovo)</vt:lpstr>
      <vt:lpstr>Библиотека в монастыре Эль Реал, Эскориал, Мадрид, Испания.</vt:lpstr>
      <vt:lpstr>Португальская библиотека в Рио-де-Жанейро, Бразилия</vt:lpstr>
      <vt:lpstr>Национальная библиотека Финляндии в Хельсинки</vt:lpstr>
      <vt:lpstr>Библиотека Митчелла, Сидней, Австралия</vt:lpstr>
      <vt:lpstr>Библиотека редких книг имени Томаса Фиера в Университете Торонто, Канада.</vt:lpstr>
      <vt:lpstr>Библиотека имени Джорджа Пибоди, Балтимор, штат Мэриленд</vt:lpstr>
      <vt:lpstr>Теологический зал библиотеки Страговского монастыря, Прага, Чехия</vt:lpstr>
      <vt:lpstr>Библиотека Тринити-колледжа в Университете Дублина</vt:lpstr>
      <vt:lpstr>Библиотека Кирби, колледж Лафайет, Истон, штат Пенсильвания, США</vt:lpstr>
      <vt:lpstr>Библиотека Кирби, колледж Лафайет, Истон, штат Пенсильвания, США</vt:lpstr>
      <vt:lpstr> Библиотека Конгресса, Вашингтон, округ Колумбия. Это национальная библиотека США и самое старое федеральное учреждение в США (1800 г.). Библиотека находится в трех зданиях, это крупнейшая библиотека в мире по количеству полок и числу книг (22,19 миллионов)</vt:lpstr>
      <vt:lpstr>Национальная библиотека Белоруссии в Минске. Основана 15 сентября 1922 года. Здесь хранится крупнейшая библиотека печатных изданий страны и третья крупнейшая коллекция книг России за пределами ее территории</vt:lpstr>
      <vt:lpstr>Сейчас минская библиотека находится в новом 72-метровом здании в Минске. В здании 22 этажа, его завершили в январе 2006 года. Оно вмещает в себя 2000 читателей и имеет конференц-зал на 500 мест</vt:lpstr>
      <vt:lpstr>Его главный архитектурный компонент имеет форму ромбокубооктаэдра. Дизайн нового здания разрабатывали Михаил Виноградов и Виктор Крамаренко</vt:lpstr>
      <vt:lpstr> Библиотека монастыря святого Галла в Швейцарии. Библиотеку основал святой Отмар, основатель монастыря святого Галла. Это самая древняя библиотека Швейцарии и одна из самых ранних и важных монастырских библиотек в мире.</vt:lpstr>
      <vt:lpstr>Библиотека хранит 2100 рукописей, датируемых VIII – XV вв., 1650 первопечатных книг (напечатанных до 1500 г.) и старые печатные книги. Всего в библиотеке около 160 000 томов. К примеру, здесь хранится манускрипт «Песнь о Нибелунгах»</vt:lpstr>
      <vt:lpstr>Читальный зал библиотеки Грацского университета имени Карла и Франца в Австрии.</vt:lpstr>
      <vt:lpstr>Библиотека Гейзеля, Калифорнийский университет, Сан-Диего. Библиотека Гейзеля – главная библиотека Калифорнийского университета в Сан-Диего. Здесь находится 4 из 6 библиотек кампуса</vt:lpstr>
      <vt:lpstr>Здание названо в честь Одри и Теодора Сьюз Гейзеля (известного как доктор Сьюз) за их щедрый вклад в библиотеку и желание улучшать грамотность населения</vt:lpstr>
      <vt:lpstr> Библиотека Делфтского технического университета, Южная Голландия, Нидерланды. Построенная в 1997 году библиотека была создана по дизайнам архитектурного бюро «Mecanoo». Она находится за внутренним двором университета. Крыша библиотеки покрыта травой, которая служит природным изоляционным материалом</vt:lpstr>
      <vt:lpstr>Сооружение поднимается от земли с одной стороны, так что можно подняться на само здание. Здание увенчано стальным конусом, что придает ему уникальную форму</vt:lpstr>
      <vt:lpstr>Стокгольмская общественная библиотека, Швеция. Стокгольмская библиотека представляет собой круглое здание, созданное шведским архитектором Гуннаром Асплундом. Ее подготовили в 1918 году. Строительство началось в 1924 году, а завершили ее в 1928 году. Это одно из самых примечательных зданий в Стокгольме. Это была первая библиотека в Швеции, где приняли открытые полки</vt:lpstr>
      <vt:lpstr>Библиотека Александрина – главная библиотека и культурный центр на берегу Средиземного моря в египетском городе Александрия</vt:lpstr>
      <vt:lpstr> Это – дань уважения знаменитой Александрийской библиотеке, утраченной в античности, а также попытка воссоздать нечто подобное</vt:lpstr>
      <vt:lpstr>Читальный зал Британского музея в Лондоне. Читальный зал находится в Большом дворе Британского музея</vt:lpstr>
      <vt:lpstr>В 1997 году библиотека переехала в новое здание в Сент-Панкрас, Лондон, однако читальный зал остался там же, в Британском музее</vt:lpstr>
      <vt:lpstr> Библиотека Университета Софии в Болгарии</vt:lpstr>
      <vt:lpstr> Общественная библиотека Сиэтла, штат Вашингтон, США. 11-этажное здание из стекла и стали открылось в центре Сиэтла 23 мая 2004 года</vt:lpstr>
      <vt:lpstr> Библиотека, занимающая площадь в 34 000 м² вмещает около 1,45 миллиона книг и других материалов, имеет подземную парковку на 143 автомобиля, а также 400 компьютеров. В первый год библиотеку посетили более 2 миллионов человек</vt:lpstr>
      <vt:lpstr>Библиотека Жуанина Коимбрского университета в Португалии</vt:lpstr>
      <vt:lpstr> Библиотека Жуанина находится в Коимбрском университете, построенном в 18 веке, во время правления португальского короля Жуана V (библиотека названа в его честь)</vt:lpstr>
      <vt:lpstr>Библиотека расположена в верхней части университета, рядом с башней</vt:lpstr>
      <vt:lpstr>Общественная библиотека Ванкувера, Британская Колумбия, Канада</vt:lpstr>
      <vt:lpstr>Общественная библиотека Ванкувера, Британская Колумбия, Канада</vt:lpstr>
      <vt:lpstr>Общественная библиотека Ванкувера, Британская Колумбия, Канада</vt:lpstr>
      <vt:lpstr>Санкт Петербург. Российская национальная библиотека</vt:lpstr>
      <vt:lpstr>Овальный Зал Библиотеки Иностранной Литературы Москва</vt:lpstr>
      <vt:lpstr>Презентация PowerPoint</vt:lpstr>
      <vt:lpstr>Использованные ресурсы:      http://www.liveinternet.ru/users/2496320/post210442162/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23</cp:revision>
  <cp:lastPrinted>1601-01-01T00:00:00Z</cp:lastPrinted>
  <dcterms:created xsi:type="dcterms:W3CDTF">2012-03-14T13:58:49Z</dcterms:created>
  <dcterms:modified xsi:type="dcterms:W3CDTF">2013-04-30T15:04:56Z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