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41"/>
  </p:notesMasterIdLst>
  <p:sldIdLst>
    <p:sldId id="256" r:id="rId2"/>
    <p:sldId id="277" r:id="rId3"/>
    <p:sldId id="292" r:id="rId4"/>
    <p:sldId id="279" r:id="rId5"/>
    <p:sldId id="280" r:id="rId6"/>
    <p:sldId id="283" r:id="rId7"/>
    <p:sldId id="282" r:id="rId8"/>
    <p:sldId id="284" r:id="rId9"/>
    <p:sldId id="285" r:id="rId10"/>
    <p:sldId id="286" r:id="rId11"/>
    <p:sldId id="287" r:id="rId12"/>
    <p:sldId id="288" r:id="rId13"/>
    <p:sldId id="289" r:id="rId14"/>
    <p:sldId id="299" r:id="rId15"/>
    <p:sldId id="300" r:id="rId16"/>
    <p:sldId id="301" r:id="rId17"/>
    <p:sldId id="302" r:id="rId18"/>
    <p:sldId id="303" r:id="rId19"/>
    <p:sldId id="281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304" r:id="rId37"/>
    <p:sldId id="305" r:id="rId38"/>
    <p:sldId id="306" r:id="rId39"/>
    <p:sldId id="273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747"/>
    <a:srgbClr val="67AB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>
        <p:scale>
          <a:sx n="60" d="100"/>
          <a:sy n="60" d="100"/>
        </p:scale>
        <p:origin x="-60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80C5B8-AEC6-4CF1-B5D7-4487ECDBA570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1253BE-E834-4BD2-834B-2DCAA29B6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8141A1-5106-43FE-8098-A67D91FE2D09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1F599D-1106-4188-9154-6CED45ABFDAA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  <a:endParaRPr lang="ru-RU" b="1" smtClean="0"/>
          </a:p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ru-RU" b="1" smtClean="0"/>
              <a:t>	</a:t>
            </a:r>
            <a:r>
              <a:rPr lang="ru-RU" b="1" i="1" smtClean="0"/>
              <a:t>Системно-деятельностный подход </a:t>
            </a:r>
            <a:r>
              <a:rPr lang="ru-RU" i="1" smtClean="0"/>
              <a:t> </a:t>
            </a:r>
            <a:r>
              <a:rPr lang="ru-RU" smtClean="0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 на основе универсальных учебных действий познания и освоения мира, признание  решающей роли содержания образования и способов организации образовательной деятельности и учебного сотрудничества в достижении целей личностного и социального развития обучающихся.</a:t>
            </a:r>
            <a:endParaRPr lang="ru-RU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8103E6-1195-45AA-B011-D0FE768C601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94A170-2638-4716-9D27-0A13E8AA0D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6C39B799-76A5-4444-99EA-FDA874CCB8D2}" type="datetimeFigureOut">
              <a:rPr lang="ru-RU" smtClean="0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60D8CED-C41E-40CC-A0F1-24CF52BB49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dalit.ru/images/435000/431176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18002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</a:rPr>
              <a:t>ФЕДЕРАЛЬНЫЙ ГОСУДАРСТВЕННЫЙ ОБРАЗОВАТЕЛЬНЫЙ СТАНДАРТ</a:t>
            </a:r>
            <a:br>
              <a:rPr lang="ru-RU" sz="2800" b="1" smtClean="0">
                <a:latin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</a:rPr>
              <a:t>ОСНОВНОГО ОБЩЕГО ОБРАЗОВАНИЯ</a:t>
            </a:r>
            <a:endParaRPr lang="ru-RU" sz="2800" smtClean="0"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819400"/>
            <a:ext cx="6440487" cy="1905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2000" cap="none" smtClean="0">
                <a:latin typeface="Times New Roman" pitchFamily="18" charset="0"/>
              </a:rPr>
              <a:t>УТВЕРЖДЕН</a:t>
            </a:r>
          </a:p>
          <a:p>
            <a:pPr eaLnBrk="1" hangingPunct="1"/>
            <a:r>
              <a:rPr lang="ru-RU" sz="2000" cap="none" smtClean="0">
                <a:latin typeface="Times New Roman" pitchFamily="18" charset="0"/>
              </a:rPr>
              <a:t>ПРИКАЗОМ МИНИСТЕРСТВА ОБРАЗОВАНИЯ</a:t>
            </a:r>
          </a:p>
          <a:p>
            <a:pPr eaLnBrk="1" hangingPunct="1"/>
            <a:r>
              <a:rPr lang="ru-RU" sz="2000" cap="none" smtClean="0">
                <a:latin typeface="Times New Roman" pitchFamily="18" charset="0"/>
              </a:rPr>
              <a:t>И НАУКИ РОССИЙСКОЙ ФЕДЕРАЦИИ</a:t>
            </a:r>
          </a:p>
          <a:p>
            <a:pPr eaLnBrk="1" hangingPunct="1"/>
            <a:r>
              <a:rPr lang="ru-RU" sz="2000" cap="none" smtClean="0">
                <a:latin typeface="Times New Roman" pitchFamily="18" charset="0"/>
              </a:rPr>
              <a:t>ОТ «17»  </a:t>
            </a:r>
            <a:r>
              <a:rPr lang="ru-RU" sz="2000" u="sng" cap="none" smtClean="0">
                <a:latin typeface="Times New Roman" pitchFamily="18" charset="0"/>
              </a:rPr>
              <a:t>ДЕКАБРЯ</a:t>
            </a:r>
            <a:r>
              <a:rPr lang="ru-RU" sz="2000" cap="none" smtClean="0">
                <a:latin typeface="Times New Roman" pitchFamily="18" charset="0"/>
              </a:rPr>
              <a:t>  2010 Г. № </a:t>
            </a:r>
            <a:r>
              <a:rPr lang="ru-RU" sz="2000" u="sng" cap="none" smtClean="0">
                <a:latin typeface="Times New Roman" pitchFamily="18" charset="0"/>
              </a:rPr>
              <a:t>1897</a:t>
            </a:r>
          </a:p>
          <a:p>
            <a:pPr eaLnBrk="1" hangingPunct="1"/>
            <a:endParaRPr lang="ru-RU" sz="2000" u="sng" cap="none" smtClean="0">
              <a:latin typeface="Times New Roman" pitchFamily="18" charset="0"/>
            </a:endParaRPr>
          </a:p>
          <a:p>
            <a:pPr eaLnBrk="1" hangingPunct="1"/>
            <a:endParaRPr lang="ru-RU" sz="2000" u="sng" cap="none" smtClean="0">
              <a:latin typeface="Times New Roman" pitchFamily="18" charset="0"/>
            </a:endParaRPr>
          </a:p>
          <a:p>
            <a:pPr eaLnBrk="1" hangingPunct="1"/>
            <a:endParaRPr lang="ru-RU" sz="2000" u="sng" cap="none" smtClean="0">
              <a:latin typeface="Times New Roman" pitchFamily="18" charset="0"/>
            </a:endParaRPr>
          </a:p>
          <a:p>
            <a:pPr eaLnBrk="1" hangingPunct="1"/>
            <a:endParaRPr lang="ru-RU" sz="2000" u="sng" cap="none" smtClean="0">
              <a:latin typeface="Times New Roman" pitchFamily="18" charset="0"/>
            </a:endParaRPr>
          </a:p>
          <a:p>
            <a:pPr eaLnBrk="1" hangingPunct="1"/>
            <a:endParaRPr lang="ru-RU" sz="2000" cap="none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82" name="Group 38"/>
          <p:cNvGraphicFramePr>
            <a:graphicFrameLocks noGrp="1"/>
          </p:cNvGraphicFramePr>
          <p:nvPr/>
        </p:nvGraphicFramePr>
        <p:xfrm>
          <a:off x="214313" y="404813"/>
          <a:ext cx="8715375" cy="5767388"/>
        </p:xfrm>
        <a:graphic>
          <a:graphicData uri="http://schemas.openxmlformats.org/drawingml/2006/table">
            <a:tbl>
              <a:tblPr/>
              <a:tblGrid>
                <a:gridCol w="1714500"/>
                <a:gridCol w="3259137"/>
                <a:gridCol w="3741738"/>
              </a:tblGrid>
              <a:tr h="148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контроля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Учащиеся осуществляют контроль (применяются формы самоконтроля, взаимоконтроля по предложенному талону)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коррекции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74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Оценивание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Учитель оценивает работу на уроке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Учащиеся участвуют в  оценке деятельности по её результатам (самооценивание, оценивание результатов деятельности товарищей)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 урока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Учитель выясняет у учащихся, что они запомнили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Проводится рефлексия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Домашнее задание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383" name="Group 39"/>
          <p:cNvGraphicFramePr>
            <a:graphicFrameLocks noGrp="1"/>
          </p:cNvGraphicFramePr>
          <p:nvPr/>
        </p:nvGraphicFramePr>
        <p:xfrm>
          <a:off x="179388" y="333375"/>
          <a:ext cx="8534400" cy="623888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сравнения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в режиме деятельностного подхода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14356"/>
            <a:ext cx="857256" cy="47863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anchor="ctr"/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714625" y="2357438"/>
            <a:ext cx="4429125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7B6B4D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Технология, основанная на создании учебной ситуации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714625" y="3571875"/>
            <a:ext cx="4429125" cy="7858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7B6B4D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14625" y="4714875"/>
            <a:ext cx="4429125" cy="10001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7B6B4D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Технология, основанная на уровневой дифференциации обучения</a:t>
            </a:r>
          </a:p>
        </p:txBody>
      </p:sp>
      <p:cxnSp>
        <p:nvCxnSpPr>
          <p:cNvPr id="9" name="Прямая со стрелкой 8"/>
          <p:cNvCxnSpPr>
            <a:stCxn id="3" idx="3"/>
            <a:endCxn id="4" idx="1"/>
          </p:cNvCxnSpPr>
          <p:nvPr/>
        </p:nvCxnSpPr>
        <p:spPr>
          <a:xfrm flipV="1">
            <a:off x="1428750" y="2714625"/>
            <a:ext cx="1285875" cy="392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3"/>
            <a:endCxn id="5" idx="1"/>
          </p:cNvCxnSpPr>
          <p:nvPr/>
        </p:nvCxnSpPr>
        <p:spPr>
          <a:xfrm>
            <a:off x="1428750" y="3106738"/>
            <a:ext cx="1285875" cy="858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6" idx="1"/>
          </p:cNvCxnSpPr>
          <p:nvPr/>
        </p:nvCxnSpPr>
        <p:spPr>
          <a:xfrm>
            <a:off x="1428750" y="3106738"/>
            <a:ext cx="1285875" cy="210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2786063" y="1000125"/>
            <a:ext cx="4357687" cy="714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7B6B4D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 и коммуникативные </a:t>
            </a:r>
          </a:p>
        </p:txBody>
      </p:sp>
      <p:cxnSp>
        <p:nvCxnSpPr>
          <p:cNvPr id="29" name="Прямая со стрелкой 28"/>
          <p:cNvCxnSpPr>
            <a:stCxn id="3" idx="3"/>
          </p:cNvCxnSpPr>
          <p:nvPr/>
        </p:nvCxnSpPr>
        <p:spPr>
          <a:xfrm flipV="1">
            <a:off x="1428750" y="1357313"/>
            <a:ext cx="1285875" cy="1749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428750" y="1357313"/>
            <a:ext cx="1285875" cy="1749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Box 1"/>
          <p:cNvSpPr txBox="1">
            <a:spLocks noChangeArrowheads="1"/>
          </p:cNvSpPr>
          <p:nvPr/>
        </p:nvSpPr>
        <p:spPr bwMode="auto">
          <a:xfrm>
            <a:off x="928688" y="214313"/>
            <a:ext cx="7840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Технология деятельностного метода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071563"/>
          <a:ext cx="8358188" cy="5429252"/>
        </p:xfrm>
        <a:graphic>
          <a:graphicData uri="http://schemas.openxmlformats.org/drawingml/2006/table">
            <a:tbl>
              <a:tblPr/>
              <a:tblGrid>
                <a:gridCol w="285750"/>
                <a:gridCol w="1930400"/>
                <a:gridCol w="6142038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Организующая роль учителя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к учебной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Создают условия для возникновения у ученика внутренней потребности включения в деятельность («хочу») и выделения содержательной области («могу»).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2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 и фиксация индивидуального затруднения в пробном действии.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подготовку учащихся к самостоятельному выполнению пробного учебного действия: 1) актуализацию знаний, умений и навыков, достаточных для построения нового способа действий; 2) тренировку соответствующих мыслительных операций. В завершении этапа создается затруднение в индивидуальной деятельности учащимися, которое фиксируется ими самими.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места и причины затруднения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выявление учащимися места и причины затруднения: 1) организовывается восстановление выполненных операций и фиксация места, шага, где возникло затруднение 2) выявление причины затруднения- каких конкретно знаний, умений не хватает для решения исходной задачи такого класса или типа.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Построение проекта выхода из затруднения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процесс открытия нового знания, где учащиеся в коммуникативной форме обдумывают проект будущих учебных действий: ставят цель, строят план достижения цели, выбирают метод разрешения проблемной ситуации.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357188"/>
          <a:ext cx="8501062" cy="5806758"/>
        </p:xfrm>
        <a:graphic>
          <a:graphicData uri="http://schemas.openxmlformats.org/drawingml/2006/table">
            <a:tbl>
              <a:tblPr/>
              <a:tblGrid>
                <a:gridCol w="309562"/>
                <a:gridCol w="1944688"/>
                <a:gridCol w="6246812"/>
              </a:tblGrid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построенного проекта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Организует: обсуждение различных вариантов, предложенных учащимися;  выбор оптимального варианта, который фиксируется вербально и знаково. Уточняет характер нового знания.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Первичное закрепление с проговариванием во внешней речи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усвоение учениками нового способа действий при решении типовых задач с их проговариванием (фронтально, в парах или группах).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 с самопроверкой по эталону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самостоятельное выполнение учащимися задания на новый способ действия и самопроверку на основе сопоставления с эталоном. Создает, по возможности, для каждого ученика ситуацию успеха. </a:t>
                      </a:r>
                    </a:p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Включение в систему знаний и повторение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выявление границ применения нового знания, повторение учебного содержания, необходимого для обеспечения содержательной непрерывности.</a:t>
                      </a:r>
                    </a:p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 учебной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оценивание учащимися собственной деятельности, фиксирование неразрешённых затруднений на уроке как направления будущей учебной деятельности, обсуждение и запись домашнего задания.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Отличительные особенности ФГОС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sz="2800" smtClean="0">
              <a:solidFill>
                <a:srgbClr val="0066FF"/>
              </a:solidFill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smtClean="0">
              <a:solidFill>
                <a:srgbClr val="0066FF"/>
              </a:solidFill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800" smtClean="0">
                <a:solidFill>
                  <a:srgbClr val="0066FF"/>
                </a:solidFill>
                <a:latin typeface="Times New Roman" pitchFamily="18" charset="0"/>
              </a:rPr>
              <a:t>Основная цель – развитие    личности на основе</a:t>
            </a:r>
            <a:r>
              <a:rPr lang="ru-RU" smtClean="0"/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ru-RU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УУД, освоение и познание мира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u="sng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b="1" smtClean="0">
                <a:solidFill>
                  <a:srgbClr val="0066FF"/>
                </a:solidFill>
                <a:latin typeface="Times New Roman" pitchFamily="18" charset="0"/>
              </a:rPr>
              <a:t>3.</a:t>
            </a:r>
            <a:r>
              <a:rPr lang="ru-RU" sz="2400" smtClean="0">
                <a:solidFill>
                  <a:srgbClr val="0066FF"/>
                </a:solidFill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rgbClr val="0066FF"/>
                </a:solidFill>
                <a:latin typeface="Times New Roman" pitchFamily="18" charset="0"/>
              </a:rPr>
              <a:t>Инновационный характер в структуре стандартов – это требование к условиям осуществления образования</a:t>
            </a:r>
          </a:p>
          <a:p>
            <a:pPr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  <a:latin typeface="Times New Roman" pitchFamily="18" charset="0"/>
              </a:rPr>
              <a:t>Отличительные особенности ФГОС</a:t>
            </a:r>
          </a:p>
        </p:txBody>
      </p:sp>
      <p:sp>
        <p:nvSpPr>
          <p:cNvPr id="62466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100" b="1" smtClean="0">
              <a:solidFill>
                <a:srgbClr val="0066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b="1" smtClean="0">
                <a:solidFill>
                  <a:srgbClr val="0066FF"/>
                </a:solidFill>
                <a:latin typeface="Times New Roman" pitchFamily="18" charset="0"/>
              </a:rPr>
              <a:t>Изменения в учебных планах: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500" b="1" smtClean="0">
              <a:solidFill>
                <a:srgbClr val="0066FF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smtClean="0">
                <a:solidFill>
                  <a:srgbClr val="0066FF"/>
                </a:solidFill>
                <a:latin typeface="Georgia" pitchFamily="18" charset="0"/>
              </a:rPr>
              <a:t>	- </a:t>
            </a:r>
            <a:r>
              <a:rPr lang="ru-RU" sz="2200" b="1" smtClean="0">
                <a:solidFill>
                  <a:srgbClr val="0066FF"/>
                </a:solidFill>
                <a:latin typeface="Times New Roman" pitchFamily="18" charset="0"/>
              </a:rPr>
              <a:t>Изменения в образовательных областях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smtClean="0">
                <a:solidFill>
                  <a:srgbClr val="0066FF"/>
                </a:solidFill>
                <a:latin typeface="Georgia" pitchFamily="18" charset="0"/>
              </a:rPr>
              <a:t>  </a:t>
            </a:r>
            <a:r>
              <a:rPr lang="ru-RU" sz="2000" i="1" smtClean="0">
                <a:solidFill>
                  <a:srgbClr val="6600CC"/>
                </a:solidFill>
                <a:latin typeface="Times New Roman" pitchFamily="18" charset="0"/>
              </a:rPr>
              <a:t>(Филология</a:t>
            </a:r>
            <a:r>
              <a:rPr lang="ru-RU" sz="1400" smtClean="0">
                <a:solidFill>
                  <a:srgbClr val="6600CC"/>
                </a:solidFill>
                <a:latin typeface="Arial Black" pitchFamily="34" charset="0"/>
              </a:rPr>
              <a:t>, </a:t>
            </a:r>
            <a:r>
              <a:rPr lang="ru-RU" sz="2000" i="1" smtClean="0">
                <a:solidFill>
                  <a:srgbClr val="6600CC"/>
                </a:solidFill>
                <a:latin typeface="Times New Roman" pitchFamily="18" charset="0"/>
              </a:rPr>
              <a:t>Математика и информатика, Общественно-научные предметы, Основы духовно-нравственной культуры народов России, Естественно -научные предметы, Искусство, Технология, Физическая культура и Основы безопасности жизнедеятельности)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i="1" smtClean="0">
              <a:solidFill>
                <a:srgbClr val="66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i="1" smtClean="0">
                <a:latin typeface="Georgia" pitchFamily="18" charset="0"/>
              </a:rPr>
              <a:t>	</a:t>
            </a:r>
            <a:r>
              <a:rPr lang="ru-RU" sz="2000" i="1" smtClean="0">
                <a:solidFill>
                  <a:srgbClr val="0066FF"/>
                </a:solidFill>
                <a:latin typeface="Times New Roman" pitchFamily="18" charset="0"/>
              </a:rPr>
              <a:t>- </a:t>
            </a:r>
            <a:r>
              <a:rPr lang="ru-RU" sz="2000" b="1" smtClean="0">
                <a:solidFill>
                  <a:srgbClr val="0066FF"/>
                </a:solidFill>
                <a:latin typeface="Times New Roman" pitchFamily="18" charset="0"/>
              </a:rPr>
              <a:t>появление части, формируемой участниками образовательного процесса</a:t>
            </a:r>
            <a:r>
              <a:rPr lang="ru-RU" sz="2200" b="1" i="1" smtClean="0">
                <a:solidFill>
                  <a:srgbClr val="0066FF"/>
                </a:solidFill>
                <a:latin typeface="Georgia" pitchFamily="18" charset="0"/>
              </a:rPr>
              <a:t> </a:t>
            </a:r>
            <a:r>
              <a:rPr lang="ru-RU" sz="2000" b="1" i="1" smtClean="0">
                <a:solidFill>
                  <a:srgbClr val="6600CC"/>
                </a:solidFill>
                <a:latin typeface="Times New Roman" pitchFamily="18" charset="0"/>
              </a:rPr>
              <a:t>(обязательная  и внеурочная деятельность)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b="1" i="1" smtClean="0">
              <a:solidFill>
                <a:srgbClr val="66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i="1" smtClean="0">
                <a:latin typeface="Georgia" pitchFamily="18" charset="0"/>
              </a:rPr>
              <a:t>	</a:t>
            </a:r>
            <a:r>
              <a:rPr lang="ru-RU" sz="2200" b="1" i="1" smtClean="0">
                <a:solidFill>
                  <a:srgbClr val="0066FF"/>
                </a:solidFill>
                <a:latin typeface="Times New Roman" pitchFamily="18" charset="0"/>
              </a:rPr>
              <a:t>- </a:t>
            </a:r>
            <a:r>
              <a:rPr lang="ru-RU" sz="2200" b="1" smtClean="0">
                <a:solidFill>
                  <a:srgbClr val="0066FF"/>
                </a:solidFill>
                <a:latin typeface="Times New Roman" pitchFamily="18" charset="0"/>
              </a:rPr>
              <a:t>разработка индивидуальных учебных планов</a:t>
            </a:r>
          </a:p>
          <a:p>
            <a:pPr>
              <a:lnSpc>
                <a:spcPct val="80000"/>
              </a:lnSpc>
            </a:pP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Отличительные </a:t>
            </a:r>
            <a:b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особенности ФГОС</a:t>
            </a:r>
          </a:p>
        </p:txBody>
      </p:sp>
      <p:sp>
        <p:nvSpPr>
          <p:cNvPr id="63490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</a:rPr>
              <a:t>Изменение в требованиях к результатам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3300" b="1" dirty="0" smtClean="0">
              <a:solidFill>
                <a:srgbClr val="0066FF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</a:rPr>
              <a:t>Стандарт 2004г.                                                                                     Стандарт  </a:t>
            </a:r>
            <a:r>
              <a:rPr lang="en-US" sz="2400" b="1" dirty="0" smtClean="0">
                <a:solidFill>
                  <a:srgbClr val="6600CC"/>
                </a:solidFill>
                <a:latin typeface="Times New Roman" pitchFamily="18" charset="0"/>
              </a:rPr>
              <a:t>II </a:t>
            </a: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</a:rPr>
              <a:t>  поколения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66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</a:rPr>
              <a:t> знать                                                                                                        личностные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</a:rPr>
              <a:t> уметь</a:t>
            </a:r>
            <a:endParaRPr lang="ru-RU" sz="3300" b="1" dirty="0" smtClean="0">
              <a:solidFill>
                <a:srgbClr val="66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</a:rPr>
              <a:t>                                                                                                                    </a:t>
            </a:r>
            <a:r>
              <a:rPr lang="ru-RU" sz="2400" b="1" dirty="0" err="1" smtClean="0">
                <a:solidFill>
                  <a:srgbClr val="6600CC"/>
                </a:solidFill>
                <a:latin typeface="Times New Roman" pitchFamily="18" charset="0"/>
              </a:rPr>
              <a:t>метапредметные</a:t>
            </a: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</a:rPr>
              <a:t>                                           </a:t>
            </a:r>
            <a:r>
              <a:rPr lang="ru-RU" sz="5500" b="1" dirty="0" smtClean="0">
                <a:solidFill>
                  <a:srgbClr val="FF3300"/>
                </a:solidFill>
                <a:latin typeface="Times New Roman" pitchFamily="18" charset="0"/>
              </a:rPr>
              <a:t>УУД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</a:rPr>
              <a:t> использовать                                                                                         предметные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latin typeface="Georgia" pitchFamily="18" charset="0"/>
              </a:rPr>
              <a:t>   </a:t>
            </a:r>
            <a:endParaRPr lang="ru-RU" sz="2400" b="1" dirty="0" smtClean="0">
              <a:solidFill>
                <a:srgbClr val="FF3300"/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endParaRPr lang="ru-RU" sz="2800" dirty="0" smtClean="0"/>
          </a:p>
        </p:txBody>
      </p:sp>
      <p:sp>
        <p:nvSpPr>
          <p:cNvPr id="63491" name="AutoShape 5"/>
          <p:cNvSpPr>
            <a:spLocks/>
          </p:cNvSpPr>
          <p:nvPr/>
        </p:nvSpPr>
        <p:spPr bwMode="auto">
          <a:xfrm>
            <a:off x="5643570" y="2143116"/>
            <a:ext cx="503238" cy="1582738"/>
          </a:xfrm>
          <a:prstGeom prst="rightBrace">
            <a:avLst>
              <a:gd name="adj1" fmla="val 154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2" name="AutoShape 6"/>
          <p:cNvSpPr>
            <a:spLocks/>
          </p:cNvSpPr>
          <p:nvPr/>
        </p:nvSpPr>
        <p:spPr bwMode="auto">
          <a:xfrm>
            <a:off x="2500298" y="2143116"/>
            <a:ext cx="358775" cy="1511300"/>
          </a:xfrm>
          <a:prstGeom prst="rightBrace">
            <a:avLst>
              <a:gd name="adj1" fmla="val 351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                    ЗУН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  <a:latin typeface="Times New Roman" pitchFamily="18" charset="0"/>
              </a:rPr>
              <a:t>Отличительные особенности ФГОС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66FF"/>
                </a:solidFill>
                <a:latin typeface="Times New Roman" pitchFamily="18" charset="0"/>
              </a:rPr>
              <a:t>Изменения в учебных программах по предметам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0066FF"/>
                </a:solidFill>
                <a:latin typeface="Times New Roman" pitchFamily="18" charset="0"/>
              </a:rPr>
              <a:t>Предметные программы должны содержать следующие разделы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общую характеристику учебного предмета, курса;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описание места учебного предмета, курса в учебном плане;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личностные, метапредметные и предметные результаты освоения конкретного учебного предмета, курса;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содержание учебного предмета, курса;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тематическое планирование с определением основных видов учебной деятельности;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описание учебно-методического и материально-технического обеспечения образовательного процесса;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6600CC"/>
                </a:solidFill>
                <a:latin typeface="Times New Roman" pitchFamily="18" charset="0"/>
              </a:rPr>
              <a:t>планируемые результаты изучения учебного предмета, курса.</a:t>
            </a:r>
          </a:p>
          <a:p>
            <a:pPr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  <a:latin typeface="Times New Roman" pitchFamily="18" charset="0"/>
              </a:rPr>
              <a:t>Отличительные особенности ФГОС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0066FF"/>
                </a:solidFill>
                <a:latin typeface="Times New Roman" pitchFamily="18" charset="0"/>
              </a:rPr>
              <a:t>Изменения в образовательных технологиях</a:t>
            </a:r>
          </a:p>
          <a:p>
            <a:pPr eaLnBrk="1" hangingPunct="1">
              <a:buFont typeface="Wingdings 2" pitchFamily="18" charset="2"/>
              <a:buNone/>
            </a:pPr>
            <a:endParaRPr lang="ru-RU" sz="2900" b="1" smtClean="0">
              <a:solidFill>
                <a:srgbClr val="0066FF"/>
              </a:solidFill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900" smtClean="0">
                <a:solidFill>
                  <a:srgbClr val="6600CC"/>
                </a:solidFill>
                <a:latin typeface="Georgia" pitchFamily="18" charset="0"/>
              </a:rPr>
              <a:t>   </a:t>
            </a:r>
            <a:r>
              <a:rPr lang="ru-RU" sz="2400" b="1" smtClean="0">
                <a:solidFill>
                  <a:srgbClr val="6600CC"/>
                </a:solidFill>
                <a:latin typeface="Times New Roman" pitchFamily="18" charset="0"/>
              </a:rPr>
              <a:t>Компетентностный подход к образованию ориентируется на самостоятельное участие личности в учебно-познавательном процессе. К числу инновационных технологий обучения можно отнести компьютерные, информационно-коммуникационные и телекоммуникационные технологии. Формированию информационных компетенций способствует применение интерактивного комплекса, ресурсов Интернета.</a:t>
            </a:r>
          </a:p>
          <a:p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Box 1"/>
          <p:cNvSpPr txBox="1">
            <a:spLocks noChangeArrowheads="1"/>
          </p:cNvSpPr>
          <p:nvPr/>
        </p:nvSpPr>
        <p:spPr bwMode="auto">
          <a:xfrm>
            <a:off x="214313" y="285750"/>
            <a:ext cx="87153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Требования ФГОС к результатам освоения основной общеобразовательной программы</a:t>
            </a: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>
              <a:solidFill>
                <a:srgbClr val="4A31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3059113" y="1500188"/>
            <a:ext cx="3025775" cy="9286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0000" algn="ctr">
            <a:solidFill>
              <a:schemeClr val="accent2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>
                <a:latin typeface="Times New Roman" pitchFamily="18" charset="0"/>
              </a:rPr>
              <a:t>Метапредметные</a:t>
            </a: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6443663" y="1484313"/>
            <a:ext cx="2357437" cy="914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0000" algn="ctr">
            <a:solidFill>
              <a:schemeClr val="accent2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>
                <a:latin typeface="Times New Roman" pitchFamily="18" charset="0"/>
              </a:rPr>
              <a:t>Личностные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323850" y="1484313"/>
            <a:ext cx="2428875" cy="9286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0000" algn="ctr">
            <a:solidFill>
              <a:schemeClr val="accent2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</a:rPr>
              <a:t>Предметные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142875" y="2786063"/>
            <a:ext cx="2571750" cy="3357562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0000" algn="ctr">
            <a:solidFill>
              <a:srgbClr val="E7BC29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Основы системы научных знаний.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Опыт «предметной» деятельности по получению, и применению нового знания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3143250" y="2857500"/>
            <a:ext cx="2857500" cy="32861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0000" algn="ctr">
            <a:solidFill>
              <a:schemeClr val="folHlink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Усвоенные </a:t>
            </a:r>
            <a:r>
              <a:rPr lang="ru-RU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понятия и УУД.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Управление своей деятельностью, самостоятельность.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Речевая деятельность, навыки сотрудничества.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Работа с информацией. Сравнение, анализ, обобщение, классификация и т.д.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429375" y="2857500"/>
            <a:ext cx="2500313" cy="32861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0000" algn="ctr">
            <a:solidFill>
              <a:srgbClr val="E7BC29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Внутренняя позиция школьника, самоуважение, самооценка. Мотивация. Способность к решению моральных проблем. Оценка своих поступков и т.д.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1357313" y="2500313"/>
            <a:ext cx="357187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429125" y="2500313"/>
            <a:ext cx="357188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572375" y="2500313"/>
            <a:ext cx="357188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88913"/>
            <a:ext cx="7313612" cy="596900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29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Ключевые особенности  ФГОС.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1284288" y="1955800"/>
            <a:ext cx="3409950" cy="44180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Стандарты первого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поколения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 были ориентированы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 на решение  основной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задачи - сохранение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единого образовательного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пространства страны,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обеспечение доступности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образования в пределах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минимального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 достаточного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D0DFF"/>
                </a:solidFill>
                <a:latin typeface="Times New Roman" pitchFamily="18" charset="0"/>
              </a:rPr>
              <a:t> уровня его содержания</a:t>
            </a:r>
            <a:r>
              <a:rPr lang="ru-RU" sz="2400" dirty="0">
                <a:solidFill>
                  <a:srgbClr val="0D0DFF"/>
                </a:solidFill>
                <a:latin typeface="Times New Roman" pitchFamily="18" charset="0"/>
              </a:rPr>
              <a:t>.</a:t>
            </a:r>
            <a:r>
              <a:rPr lang="ru-RU" sz="2400" dirty="0">
                <a:solidFill>
                  <a:srgbClr val="0D0DFF"/>
                </a:solidFill>
              </a:rPr>
              <a:t> 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5364163" y="1916113"/>
            <a:ext cx="3168650" cy="44656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ФГОС –</a:t>
            </a:r>
            <a:r>
              <a:rPr lang="ru-RU" sz="2000" b="1" dirty="0">
                <a:solidFill>
                  <a:srgbClr val="0D0DFF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развивающий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и прогностический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инструмент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модернизации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системы образования.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Значительно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расширяется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сфера действия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и назначение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образовательного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стандарта. </a:t>
            </a:r>
            <a:r>
              <a:rPr lang="ru-RU" sz="20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2124075" y="69215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6443663" y="765175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>
            <a:spLocks noGrp="1"/>
          </p:cNvSpPr>
          <p:nvPr>
            <p:ph type="ctrTitle"/>
          </p:nvPr>
        </p:nvSpPr>
        <p:spPr>
          <a:xfrm>
            <a:off x="301625" y="404813"/>
            <a:ext cx="8534400" cy="10795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>
                <a:solidFill>
                  <a:schemeClr val="accent2"/>
                </a:solidFill>
              </a:rPr>
              <a:t>В основе Стандарта лежит системно-деятельностный подход, который обеспечивает: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000" smtClean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>
            <a:normAutofit lnSpcReduction="10000"/>
          </a:bodyPr>
          <a:lstStyle/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формирование готовности к саморазвитию и непрерывному образованию;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проектирование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конструирование социальной среды развития обучающихся в системе образования;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активную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учебно-познавательную деятельность обучающихся;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построение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образовательного процесса с учётом индивидуальных возрастных, психологических и физиологических особенностей обучающихся. </a:t>
            </a:r>
            <a:b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7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1"/>
          <p:cNvSpPr>
            <a:spLocks noGrp="1"/>
          </p:cNvSpPr>
          <p:nvPr>
            <p:ph type="ctrTitle"/>
          </p:nvPr>
        </p:nvSpPr>
        <p:spPr>
          <a:xfrm>
            <a:off x="323850" y="404813"/>
            <a:ext cx="8512175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  <a:t>Стандарт ориентирован на становление личностных характеристик</a:t>
            </a:r>
            <a:r>
              <a:rPr lang="ru-RU" sz="2000" b="1" i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  <a:t>выпускника</a:t>
            </a:r>
            <a:b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  <a:t> («портрет выпускника основной школы»):</a:t>
            </a:r>
            <a:r>
              <a:rPr lang="ru-RU" sz="2000" b="1" i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</a:br>
            <a:endParaRPr lang="ru-RU" sz="20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23850" y="1341438"/>
            <a:ext cx="8504238" cy="5183187"/>
          </a:xfrm>
        </p:spPr>
        <p:txBody>
          <a:bodyPr anchor="t">
            <a:normAutofit/>
          </a:bodyPr>
          <a:lstStyle/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любящий свой край и своё Отечество, знающий русский и родной язык, уважающий свой народ, его культуру и духовные традиции; </a:t>
            </a: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осознающий и принимающий 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активно и заинтересованно познающий мир, осознающий ценность труда, науки и творчества;</a:t>
            </a: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умеющий учиться, осознающий важность образования и самообразования для жизни и деятельности, способный применять полученные знания на практике; </a:t>
            </a: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социально активный, уважающий закон и правопорядок, соизмеряющий свои поступки с нравственными ценностями, осознающий свои обязанности перед семьёй, обществом, Отечеством;</a:t>
            </a: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уважающий других людей, умеющий вести конструктивный диалог, достигать взаимопонимания, сотрудничать для достижения общих результатов;</a:t>
            </a: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осознанно выполняющий правила здорового и экологически целесообразного образа жизни, безопасного для человека и окружающей его среды; </a:t>
            </a:r>
          </a:p>
          <a:p>
            <a:pPr marL="273050" indent="-273050" algn="l" eaLnBrk="1" hangingPunct="1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ориентирующийся в мире профессий, понимающий значение профессиональной деятельности для человека в интересах устойчивого развития общества и природы.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ctrTitle"/>
          </p:nvPr>
        </p:nvSpPr>
        <p:spPr>
          <a:xfrm>
            <a:off x="468313" y="549275"/>
            <a:ext cx="8280400" cy="1223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sz="22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chemeClr val="accent2"/>
                </a:solidFill>
                <a:latin typeface="Times New Roman" pitchFamily="18" charset="0"/>
              </a:rPr>
              <a:t>Требования к структуре основной образовательной программы основного общего образования</a:t>
            </a:r>
            <a:r>
              <a:rPr lang="ru-RU" sz="2400" b="1" smtClean="0">
                <a:latin typeface="Georgia" pitchFamily="18" charset="0"/>
              </a:rPr>
              <a:t/>
            </a:r>
            <a:br>
              <a:rPr lang="ru-RU" sz="2400" b="1" smtClean="0">
                <a:latin typeface="Georgia" pitchFamily="18" charset="0"/>
              </a:rPr>
            </a:br>
            <a:endParaRPr lang="ru-RU" sz="2400" smtClean="0"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997450"/>
          </a:xfrm>
        </p:spPr>
        <p:txBody>
          <a:bodyPr anchor="t">
            <a:normAutofit lnSpcReduction="10000"/>
          </a:bodyPr>
          <a:lstStyle/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Основная образовательная программа основного общего образования реализуется образовательным учреждением через урочную и внеурочную деятельность с соблюдением требований государственных санитарно-эпидемиологических правил и нормативов.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Внеурочная деятельность</a:t>
            </a:r>
            <a:r>
              <a:rPr lang="ru-RU" sz="1900" i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организуется по направлениям развития личности (духовно-нравственное, физкультурно-спортивное и оздоровительное, социальное, общеинтеллектуальное, общекультурное) в таких формах, как кружки, художественные студии, спортивные клубы и секции, юношеские организации, краеведческая работа, научно-практические конференции,  школьные научные общества, олимпиады, поисковые и научные исследования, общественно полезные  практики, военно-патриотические объединения и т. д. 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Формы организации образовательного процесса, чередование урочной и внеурочной деятельности в рамках реализации основной образовательной программы основного общего образования определяет образовательное учреждение.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1900" smtClean="0">
                <a:solidFill>
                  <a:schemeClr val="tx1"/>
                </a:solidFill>
              </a:rPr>
              <a:t> 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19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>
            <a:normAutofit/>
          </a:bodyPr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Основная образовательная программа основного общего образования должна содержать три раздела: </a:t>
            </a: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b="1" smtClean="0">
                <a:solidFill>
                  <a:schemeClr val="tx1"/>
                </a:solidFill>
                <a:latin typeface="Times New Roman" pitchFamily="18" charset="0"/>
              </a:rPr>
              <a:t>Целевой</a:t>
            </a: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b="1" smtClean="0">
                <a:solidFill>
                  <a:schemeClr val="tx1"/>
                </a:solidFill>
                <a:latin typeface="Times New Roman" pitchFamily="18" charset="0"/>
              </a:rPr>
              <a:t>Содержательный </a:t>
            </a: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b="1" smtClean="0">
                <a:solidFill>
                  <a:schemeClr val="tx1"/>
                </a:solidFill>
                <a:latin typeface="Times New Roman" pitchFamily="18" charset="0"/>
              </a:rPr>
              <a:t>Организационный </a:t>
            </a: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Заголовок 1"/>
          <p:cNvSpPr>
            <a:spLocks noGrp="1"/>
          </p:cNvSpPr>
          <p:nvPr>
            <p:ph type="ctrTitle"/>
          </p:nvPr>
        </p:nvSpPr>
        <p:spPr>
          <a:xfrm>
            <a:off x="301625" y="115888"/>
            <a:ext cx="8534400" cy="115252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accent2"/>
                </a:solidFill>
                <a:latin typeface="Times New Roman" pitchFamily="18" charset="0"/>
              </a:rPr>
              <a:t>Требования к разделам основной образовательной программы основного общего образования</a:t>
            </a:r>
            <a:endParaRPr lang="ru-RU" sz="26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>
            <a:norm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Включает в себя требования по следующим критериям: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5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Пояснительная записка</a:t>
            </a:r>
            <a:r>
              <a:rPr lang="ru-RU" sz="2500" i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25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Планируемые результаты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Система оценки достижения планируемых результатов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Программа развития универсальных учебных действий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Программы отдельных учебных предметов, курсов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Программа воспитания и социализации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Учебный план основного общего образования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500" smtClean="0">
                <a:solidFill>
                  <a:schemeClr val="tx1"/>
                </a:solidFill>
                <a:latin typeface="Times New Roman" pitchFamily="18" charset="0"/>
              </a:rPr>
              <a:t>Система условий реализации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accent2"/>
                </a:solidFill>
                <a:latin typeface="Times New Roman" pitchFamily="18" charset="0"/>
              </a:rPr>
              <a:t>Кроме этого включает такие разделы как: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773238"/>
            <a:ext cx="8504238" cy="4325937"/>
          </a:xfrm>
        </p:spPr>
        <p:txBody>
          <a:bodyPr anchor="t">
            <a:normAutofit/>
          </a:bodyPr>
          <a:lstStyle/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Требования к условиям реализации основной образовательной программы основного общего образования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Требования к кадровым условиям реализации основной образовательной программы основного общего образования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Финансово-экономические условия реализации основной образовательной программы основного общего образования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Материально-технические условия реализации основной образовательной программы основного общего образования 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Психолого-педагогические условия реализации основной образовательной программы основного общего образования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Информационно-методические условия реализации основной образовательной программы общего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9683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latin typeface="Times New Roman" pitchFamily="18" charset="0"/>
              </a:rPr>
              <a:t>ФГОС  основного общего образования по предмету «Обществознание»</a:t>
            </a:r>
            <a:endParaRPr lang="ru-RU" sz="28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492500" y="1557338"/>
            <a:ext cx="5400675" cy="5040312"/>
          </a:xfrm>
        </p:spPr>
        <p:txBody>
          <a:bodyPr anchor="t">
            <a:normAutofit/>
          </a:bodyPr>
          <a:lstStyle/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Примерная учебная программа по предмету определяет инвариантную (обязательную) часть учебного курса и наряду с требованиями стандарта является ориентиром для составления рабочих программ для всех общеобразовательных учреждений, обеспечивающих получение основного общего образования. 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1900" b="1" smtClean="0">
                <a:solidFill>
                  <a:schemeClr val="tx1"/>
                </a:solidFill>
                <a:latin typeface="Times New Roman" pitchFamily="18" charset="0"/>
              </a:rPr>
              <a:t>Примерная программа не задает последовательности изучения материала и распределения его по классам. 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1900" b="1" smtClean="0">
                <a:solidFill>
                  <a:schemeClr val="tx1"/>
                </a:solidFill>
                <a:latin typeface="Times New Roman" pitchFamily="18" charset="0"/>
              </a:rPr>
              <a:t>Авторы рабочих программ и учебников могут предложить собственный подход к структурированию учебного материала и определению последовательности его изучения.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3731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557338"/>
            <a:ext cx="29749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132873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</a:rPr>
              <a:t>Структура  примерной программы по обществознанию</a:t>
            </a:r>
            <a:r>
              <a:rPr lang="ru-RU" sz="3000" smtClean="0">
                <a:latin typeface="Times New Roman" pitchFamily="18" charset="0"/>
              </a:rPr>
              <a:t/>
            </a:r>
            <a:br>
              <a:rPr lang="ru-RU" sz="3000" smtClean="0">
                <a:latin typeface="Times New Roman" pitchFamily="18" charset="0"/>
              </a:rPr>
            </a:br>
            <a:endParaRPr lang="ru-RU" sz="3000" smtClean="0"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341438"/>
            <a:ext cx="8504238" cy="5040312"/>
          </a:xfrm>
        </p:spPr>
        <p:txBody>
          <a:bodyPr anchor="t">
            <a:normAutofit/>
          </a:bodyPr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sz="21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Примерная программа основного общего образования по обществознанию содержит следующие разделы: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b="1" smtClean="0">
                <a:solidFill>
                  <a:schemeClr val="tx1"/>
                </a:solidFill>
                <a:latin typeface="Times New Roman" pitchFamily="18" charset="0"/>
              </a:rPr>
              <a:t>пояснительную</a:t>
            </a: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100" b="1" smtClean="0">
                <a:solidFill>
                  <a:schemeClr val="tx1"/>
                </a:solidFill>
                <a:latin typeface="Times New Roman" pitchFamily="18" charset="0"/>
              </a:rPr>
              <a:t>записку</a:t>
            </a: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, в которой определяются цели обучения по данному предмету в основной школе, раскрываются особенности содержания курса по обществознанию на этой ступени, описывается структура курса по обществознанию и последовательность изложения материала, требования к результатам обучения и освоения курса, оснащенность учебной деятельности, место предмета в Базисном учебном (образовательном) плане;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b="1" smtClean="0">
                <a:solidFill>
                  <a:schemeClr val="tx1"/>
                </a:solidFill>
                <a:latin typeface="Times New Roman" pitchFamily="18" charset="0"/>
              </a:rPr>
              <a:t>содержание курса</a:t>
            </a: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, включающее перечень основного изучаемого материала, распределенного по содержательным разделам с указанием примерного числа часов на его изучение;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100" b="1" smtClean="0">
                <a:solidFill>
                  <a:schemeClr val="tx1"/>
                </a:solidFill>
                <a:latin typeface="Times New Roman" pitchFamily="18" charset="0"/>
              </a:rPr>
              <a:t>примерное тематическое планирование</a:t>
            </a: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 с описанием видов учебной деятельности учащихся 5-9 классов и указанием примерного числа часов на изучение соответствующего материала.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ru-RU" sz="21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pPr eaLnBrk="1" hangingPunct="1"/>
            <a:r>
              <a:rPr lang="ru-RU" sz="2600" smtClean="0">
                <a:solidFill>
                  <a:schemeClr val="accent2"/>
                </a:solidFill>
                <a:latin typeface="Times New Roman" pitchFamily="18" charset="0"/>
              </a:rPr>
              <a:t>Место учебного предмета «Обществознание» в Базисном учебном (образовательном) плане</a:t>
            </a:r>
          </a:p>
        </p:txBody>
      </p:sp>
      <p:sp>
        <p:nvSpPr>
          <p:cNvPr id="80898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/>
          <a:lstStyle/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«Обществознание» в основной школе изучается с 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   5 по 9 класс. Общее количество времени на пять лет обучения составляет 175 часов. Общая недельная нагрузка в каждом году обучения составляет 1 час. При этом на долю инвариантной части предмета отводится 75% учебного времени.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968375"/>
          </a:xfrm>
        </p:spPr>
        <p:txBody>
          <a:bodyPr/>
          <a:lstStyle/>
          <a:p>
            <a:pPr algn="l" eaLnBrk="1" hangingPunct="1"/>
            <a:r>
              <a:rPr lang="ru-RU" sz="2200" smtClean="0">
                <a:solidFill>
                  <a:schemeClr val="accent2"/>
                </a:solidFill>
                <a:latin typeface="Times New Roman" pitchFamily="18" charset="0"/>
              </a:rPr>
              <a:t>Цели обществоведческого образования в основной школе состоят в том, чтобы средствами учебного предмета активно содействовать: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412875"/>
            <a:ext cx="8504238" cy="5445125"/>
          </a:xfrm>
        </p:spPr>
        <p:txBody>
          <a:bodyPr anchor="t">
            <a:normAutofit fontScale="47500" lnSpcReduction="20000"/>
          </a:bodyPr>
          <a:lstStyle/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воспитанию общероссийской идентичности, патриотизма, гражданственности, социальной ответственности, правового самосознания, толерантности, приверженности ценностям, закрепленным в Конституции Российской Федерации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развитию личности на исключительно важном этапе ее социализации — в подростковом возрасте, повышению уровня ее духовно-нравственной, политической и правовой культуры,  становлению социального поведения, основанного на уважении закона и правопорядка; углублению интереса к изучению социальных и гуманитарных дисциплин; формированию способности к личному самоопределению, самореализации, самоконтроля; повышению мотивации к высокопроизводительной, наукоемкой трудовой деятельности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формированию </a:t>
            </a:r>
            <a:r>
              <a:rPr lang="ru-RU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учащихся целостной картины общества, адекватной современному уровню знаний о нем и доступной по содержанию для школьников младшего и среднего подросткового возраста; освоению учащимися тех знаний об основных сферах человеческой деятельности и о социальных институтах, о формах регулирования общественных отношений, которые необходимы для взаимодействия с социальной средой и выполнения типичных социальных ролей человека и гражданина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овладению </a:t>
            </a:r>
            <a:r>
              <a:rPr lang="ru-RU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учащимися умениями получать из разнообразных источников и критически осмысливать социальную информацию, систематизировать, анализировать полученные данные; освоению ими способов познавательной, коммуникативной, практической деятельности, необходимых для участия в жизни гражданского общества и правового государства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274320" indent="-274320" algn="l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формированию </a:t>
            </a:r>
            <a:r>
              <a:rPr lang="ru-RU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учащихся опыта применения полученных знаний и умений для определения собственной позиции в общественной жизни; для решения типичных задач в области социальных отношений; для осуществления гражданской и общественной деятельности, развития межличностных отношений, включая отношения между людьми различных национальностей и вероисповеданий, а также в семейно-бытовой сфере; для соотнесения собственного поведения и поступков других людей с нравственными ценностями и нормами поведения, установленными законом; для содействия правовыми способами и средствами защите правопорядка в обществе.</a:t>
            </a:r>
            <a:r>
              <a:rPr lang="ru-RU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7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ctrTitle"/>
          </p:nvPr>
        </p:nvSpPr>
        <p:spPr>
          <a:xfrm>
            <a:off x="323850" y="228600"/>
            <a:ext cx="8512175" cy="1255713"/>
          </a:xfrm>
        </p:spPr>
        <p:txBody>
          <a:bodyPr>
            <a:normAutofit fontScale="90000"/>
          </a:bodyPr>
          <a:lstStyle/>
          <a:p>
            <a:pPr algn="l"/>
            <a:r>
              <a:rPr lang="ru-RU" sz="2100" b="1" i="1" smtClean="0">
                <a:solidFill>
                  <a:srgbClr val="C00000"/>
                </a:solidFill>
              </a:rPr>
              <a:t/>
            </a:r>
            <a:br>
              <a:rPr lang="ru-RU" sz="2100" b="1" i="1" smtClean="0">
                <a:solidFill>
                  <a:srgbClr val="C00000"/>
                </a:solidFill>
              </a:rPr>
            </a:br>
            <a:r>
              <a:rPr lang="ru-RU" sz="2100" b="1" i="1" smtClean="0">
                <a:solidFill>
                  <a:srgbClr val="C00000"/>
                </a:solidFill>
                <a:latin typeface="Georgia" pitchFamily="18" charset="0"/>
              </a:rPr>
              <a:t>Стандарты</a:t>
            </a:r>
            <a:r>
              <a:rPr lang="ru-RU" sz="2100" b="1" smtClean="0">
                <a:solidFill>
                  <a:srgbClr val="C00000"/>
                </a:solidFill>
                <a:latin typeface="Georgia" pitchFamily="18" charset="0"/>
              </a:rPr>
              <a:t> - </a:t>
            </a:r>
            <a:r>
              <a:rPr lang="ru-RU" sz="2100" b="1" i="1" smtClean="0">
                <a:solidFill>
                  <a:schemeClr val="tx1"/>
                </a:solidFill>
                <a:latin typeface="Georgia" pitchFamily="18" charset="0"/>
              </a:rPr>
              <a:t>конвенциональная норма, </a:t>
            </a:r>
            <a:r>
              <a:rPr lang="ru-RU" sz="2100" b="1" i="1" smtClean="0">
                <a:solidFill>
                  <a:srgbClr val="C00000"/>
                </a:solidFill>
                <a:latin typeface="Georgia" pitchFamily="18" charset="0"/>
              </a:rPr>
              <a:t>общественный договор</a:t>
            </a:r>
            <a:r>
              <a:rPr lang="ru-RU" sz="2100" b="1" i="1" smtClean="0">
                <a:solidFill>
                  <a:schemeClr val="tx1"/>
                </a:solidFill>
                <a:latin typeface="Georgia" pitchFamily="18" charset="0"/>
              </a:rPr>
              <a:t> между семьей, обществом и государством</a:t>
            </a:r>
            <a:r>
              <a:rPr lang="ru-RU" sz="2500" b="1" i="1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500" b="1" i="1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500" b="1" i="1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146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latin typeface="Georgia" pitchFamily="18" charset="0"/>
            </a:endParaRP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323850" y="2205038"/>
            <a:ext cx="3671888" cy="18018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</a:rPr>
              <a:t>СЕМЬЯ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Личностная успешность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Социальная успешность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Профессиональная </a:t>
            </a:r>
            <a:endParaRPr lang="en-US" b="1" dirty="0">
              <a:latin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</a:rPr>
              <a:t>успешность</a:t>
            </a:r>
          </a:p>
          <a:p>
            <a:pPr algn="ctr"/>
            <a:endParaRPr lang="ru-RU" dirty="0">
              <a:latin typeface="Times New Roman" pitchFamily="18" charset="0"/>
            </a:endParaRP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4787900" y="2276475"/>
            <a:ext cx="3816350" cy="1655763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</a:rPr>
              <a:t>ОБЩЕСТВО</a:t>
            </a:r>
          </a:p>
          <a:p>
            <a:pPr lvl="1" algn="ctr"/>
            <a:r>
              <a:rPr lang="ru-RU" b="1" dirty="0">
                <a:latin typeface="Times New Roman" pitchFamily="18" charset="0"/>
              </a:rPr>
              <a:t>Безопасность и здоровье</a:t>
            </a:r>
          </a:p>
          <a:p>
            <a:pPr lvl="1" algn="ctr"/>
            <a:r>
              <a:rPr lang="ru-RU" b="1" dirty="0">
                <a:latin typeface="Times New Roman" pitchFamily="18" charset="0"/>
              </a:rPr>
              <a:t>Свобода и ответственность</a:t>
            </a:r>
          </a:p>
          <a:p>
            <a:pPr lvl="1" algn="ctr"/>
            <a:r>
              <a:rPr lang="ru-RU" b="1" dirty="0">
                <a:latin typeface="Times New Roman" pitchFamily="18" charset="0"/>
              </a:rPr>
              <a:t>Социальная справедливость</a:t>
            </a:r>
          </a:p>
          <a:p>
            <a:pPr lvl="1" algn="ctr"/>
            <a:r>
              <a:rPr lang="ru-RU" b="1" dirty="0">
                <a:latin typeface="Times New Roman" pitchFamily="18" charset="0"/>
              </a:rPr>
              <a:t>Благосостояние</a:t>
            </a: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2268538" y="4005263"/>
            <a:ext cx="4464050" cy="20875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</a:rPr>
              <a:t>ГОСУДАРСТВО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Национальное единство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Безопасность 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Развитие человеческого потенциала</a:t>
            </a:r>
          </a:p>
          <a:p>
            <a:pPr algn="ctr"/>
            <a:r>
              <a:rPr lang="ru-RU" b="1" dirty="0">
                <a:latin typeface="Times New Roman" pitchFamily="18" charset="0"/>
              </a:rPr>
              <a:t>Конкурентоспособность</a:t>
            </a:r>
          </a:p>
        </p:txBody>
      </p:sp>
      <p:sp>
        <p:nvSpPr>
          <p:cNvPr id="6150" name="Line 12"/>
          <p:cNvSpPr>
            <a:spLocks noChangeShapeType="1"/>
          </p:cNvSpPr>
          <p:nvPr/>
        </p:nvSpPr>
        <p:spPr bwMode="auto">
          <a:xfrm flipV="1">
            <a:off x="6084888" y="3933825"/>
            <a:ext cx="1428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13"/>
          <p:cNvSpPr>
            <a:spLocks noChangeShapeType="1"/>
          </p:cNvSpPr>
          <p:nvPr/>
        </p:nvSpPr>
        <p:spPr bwMode="auto">
          <a:xfrm flipH="1">
            <a:off x="3924300" y="29972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4"/>
          <p:cNvSpPr>
            <a:spLocks noChangeShapeType="1"/>
          </p:cNvSpPr>
          <p:nvPr/>
        </p:nvSpPr>
        <p:spPr bwMode="auto">
          <a:xfrm flipH="1" flipV="1">
            <a:off x="2916238" y="39338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1255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</a:rPr>
              <a:t>Требования к результатам обучения и освоения содержания курса по обществознанию</a:t>
            </a:r>
            <a:r>
              <a:rPr lang="ru-RU" sz="3000" smtClean="0"/>
              <a:t/>
            </a:r>
            <a:br>
              <a:rPr lang="ru-RU" sz="3000" smtClean="0"/>
            </a:br>
            <a:endParaRPr lang="ru-RU" sz="3000" smtClean="0"/>
          </a:p>
        </p:txBody>
      </p:sp>
      <p:sp>
        <p:nvSpPr>
          <p:cNvPr id="82946" name="Объект 2"/>
          <p:cNvSpPr>
            <a:spLocks noGrp="1"/>
          </p:cNvSpPr>
          <p:nvPr>
            <p:ph type="subTitle" idx="1"/>
          </p:nvPr>
        </p:nvSpPr>
        <p:spPr>
          <a:xfrm>
            <a:off x="301625" y="1844675"/>
            <a:ext cx="8504238" cy="4254500"/>
          </a:xfrm>
        </p:spPr>
        <p:txBody>
          <a:bodyPr anchor="t"/>
          <a:lstStyle/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Личностные результаты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Метапредметные результаты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Предметные результаты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1328738"/>
          </a:xfrm>
        </p:spPr>
        <p:txBody>
          <a:bodyPr/>
          <a:lstStyle/>
          <a:p>
            <a:pPr algn="l" eaLnBrk="1" hangingPunct="1"/>
            <a: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  <a:t>Личностными результатами выпускников основной школы, формируемыми при изучении содержания курса по обществознанию, являются:</a:t>
            </a:r>
            <a:endParaRPr lang="ru-RU" sz="30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>
            <a:normAutofit/>
          </a:bodyPr>
          <a:lstStyle/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1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1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мотивированность и направленность на активное и созидательное участие в будущем в общественной и государственной жизни;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заинтересованность не только в личном успехе, но и в развитии различных сторон жизни общества, в благополучии и процветании своей страны;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100" smtClean="0">
                <a:solidFill>
                  <a:schemeClr val="tx1"/>
                </a:solidFill>
                <a:latin typeface="Times New Roman" pitchFamily="18" charset="0"/>
              </a:rPr>
              <a:t>ценностные ориентиры, основанные на идеях патриотизма, любви и уважения к Отечеству; на отношении к человеку, его правам и свободам как высшей ценности; на стремлении к укреплению исторически сложившегося государственного единства; на признании равноправия народов, единства разнообразных культур; на убежденности в важности для общества семьи и семейных традиций; на осознании необходимости поддержания гражданского мира и согласия и своей ответственности за судьбу страны перед нынешними и грядущими поколениями.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1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1112838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</a:rPr>
              <a:t>Метапредметные результаты изучения обществознания выпускниками основной школы проявляются в:</a:t>
            </a:r>
            <a:endParaRPr lang="ru-RU" sz="34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>
            <a:normAutofit/>
          </a:bodyPr>
          <a:lstStyle/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умении сознательно организовывать свою познавательную деятельность (от постановки цели до получения и оценки результата);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умении объяснять явления и процессы социальной действительности с научных, социально-философских позиций; рассматривать их комплексно в контексте сложившихся реалий </a:t>
            </a:r>
            <a:b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и возможных перспектив;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способности анализировать реальные социальные ситуации, выбирать адекватные способы деятельности и модели поведения в рамках реализуемых основных социальных ролей (производитель, потребитель и др.);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овладении различными видами публичных выступлений (высказывания, монолог, дискуссия) и следовании этическим нормам и правилам ведения диалога;</a:t>
            </a:r>
          </a:p>
          <a:p>
            <a:pPr marL="273050" indent="-27305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  <a:t>умении выполнять познавательные и практические задания, в том числе с использованием проектной деятельности на уроках и в доступной социальной практике</a:t>
            </a:r>
            <a:br>
              <a:rPr lang="ru-RU" sz="19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9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1255713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accent2"/>
                </a:solidFill>
                <a:latin typeface="Times New Roman" pitchFamily="18" charset="0"/>
              </a:rPr>
              <a:t>Предметными результатами освоения выпускниками основной школы содержания программы по обществознанию являются в сфере:</a:t>
            </a:r>
          </a:p>
        </p:txBody>
      </p:sp>
      <p:sp>
        <p:nvSpPr>
          <p:cNvPr id="86018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5330825"/>
          </a:xfrm>
        </p:spPr>
        <p:txBody>
          <a:bodyPr anchor="t"/>
          <a:lstStyle/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Познавательной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Ценностно-мотивационной  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Трудовой</a:t>
            </a: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  <a:t>Коммуникативной </a:t>
            </a:r>
            <a:br>
              <a:rPr lang="ru-RU" sz="27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7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Заголовок 1"/>
          <p:cNvSpPr>
            <a:spLocks noGrp="1"/>
          </p:cNvSpPr>
          <p:nvPr>
            <p:ph type="ctrTitle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latin typeface="Times New Roman" pitchFamily="18" charset="0"/>
              </a:rPr>
              <a:t>Характеристика содержания основного общего образования по обществознанию</a:t>
            </a:r>
            <a:endParaRPr lang="ru-RU" sz="28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>
            <a:norm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Структура курса и последовательность предъявления материала.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В школьном курсе по обществознанию нет принципа «неодолимой силы», такого, как принцип хронологии в истории, который диктовал бы лишь одну последовательность построения курса.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Образовательно-воспитательные цели данного учебного предмета могут быть достигнуты с использованием различных моделей построения содержания курса для основной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5 класс</a:t>
            </a:r>
            <a:r>
              <a:rPr lang="ru-RU" b="1" smtClean="0">
                <a:latin typeface="Georgia" pitchFamily="18" charset="0"/>
              </a:rPr>
              <a:t> </a:t>
            </a:r>
          </a:p>
        </p:txBody>
      </p:sp>
      <p:sp>
        <p:nvSpPr>
          <p:cNvPr id="88066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/>
          <a:lstStyle/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Начинать изучение содержания примерной программы по обществознанию как самостоятельного учебного предмета целесообразно, как показывает опыт, с того, что наиболее близко и понятно младшим подросткам: собственного их «социального лица» и ближайшего социального окружения (семья, друзья). При этом особое внимание следует уделять нравственным основам межличностных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3970" name="Rectangle 3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534400" cy="6192837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smtClean="0">
                <a:latin typeface="Times New Roman" pitchFamily="18" charset="0"/>
              </a:rPr>
              <a:t>Следующая логическая ступень — формирование у учащихся пока первичных представлений об обществе как динамически развивающейся целостности. Важнейшей частью этой картины выступают элементарные знания о российском обществе: о его устройстве, конституционных основах, об особенностях развития в начале XXI в. Изучение этой тематики должно содействовать воспитанию у учащихся патриотических чувств, общероссийской идентичности. Это задачи курса 6 класса.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4994" name="Rectangle 3"/>
          <p:cNvSpPr>
            <a:spLocks noGrp="1"/>
          </p:cNvSpPr>
          <p:nvPr>
            <p:ph type="subTitle" idx="1"/>
          </p:nvPr>
        </p:nvSpPr>
        <p:spPr>
          <a:xfrm>
            <a:off x="301625" y="260350"/>
            <a:ext cx="8534400" cy="5862638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Центральной темой в содержании курса по обществознанию  в 7 классе выступают моральные и правовые нормы как регуляторы общественной жизни. Переход к их рассмотрению логически оправдан: ученики уже осознали упорядоченность общественной жизни.</a:t>
            </a:r>
            <a:r>
              <a:rPr lang="ru-RU" smtClean="0"/>
              <a:t> </a:t>
            </a:r>
          </a:p>
          <a:p>
            <a:r>
              <a:rPr lang="ru-RU" smtClean="0">
                <a:latin typeface="Times New Roman" pitchFamily="18" charset="0"/>
              </a:rPr>
              <a:t>Важно подвести учащихся к выводу о необходимости руководствоваться установленными  нормами и правилами, проанализировать с ними типичные модели этических и правовых ситуаций, рассмотреть социально приемлемые способы поведения в них, дать опыт оценки собственного поведения и поступков других людей с нравственно-правовых позиций.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6018" name="Rectangle 3"/>
          <p:cNvSpPr>
            <a:spLocks noGrp="1"/>
          </p:cNvSpPr>
          <p:nvPr>
            <p:ph type="subTitle" idx="1"/>
          </p:nvPr>
        </p:nvSpPr>
        <p:spPr>
          <a:xfrm>
            <a:off x="323850" y="188913"/>
            <a:ext cx="8534400" cy="6192837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>
              <a:latin typeface="Times New Roman" pitchFamily="18" charset="0"/>
            </a:endParaRPr>
          </a:p>
          <a:p>
            <a:endParaRPr lang="ru-RU" smtClean="0">
              <a:latin typeface="Times New Roman" pitchFamily="18" charset="0"/>
            </a:endParaRPr>
          </a:p>
          <a:p>
            <a:endParaRPr lang="ru-RU" smtClean="0">
              <a:latin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</a:rPr>
              <a:t>Более детальное и глубокое изучение основных сторон жизни общества: экономики, политики, социальных отношений, культуры  происходит в 8-9 классах. При этом элементы теоретических знаний сочетаются с рассмотрением реальных явлений и процессов, присущих российскому обществу и глобальному миру на современном этапе развития. 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>
              <a:latin typeface="Georgia" pitchFamily="18" charset="0"/>
            </a:endParaRPr>
          </a:p>
        </p:txBody>
      </p:sp>
      <p:sp>
        <p:nvSpPr>
          <p:cNvPr id="89090" name="Объект 2"/>
          <p:cNvSpPr>
            <a:spLocks noGrp="1"/>
          </p:cNvSpPr>
          <p:nvPr>
            <p:ph type="subTitle" idx="1"/>
          </p:nvPr>
        </p:nvSpPr>
        <p:spPr>
          <a:xfrm>
            <a:off x="301625" y="1527175"/>
            <a:ext cx="8504238" cy="4572000"/>
          </a:xfrm>
        </p:spPr>
        <p:txBody>
          <a:bodyPr anchor="t"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Изучение содержания курса по обществознанию в основной школе должно осуществляться во взаимосвязи с содержанием программ дополнительного образования, деятельностью детских общественных организаций, реальной жизнью школьного коллектива. Одной из задач этой работы выступает создание иммунитета и формирование нетерпимости к правонарушениям, наркомании, другим негативным явлениям.</a:t>
            </a:r>
            <a:b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4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"/>
            <a:ext cx="4257675" cy="750888"/>
          </a:xfrm>
          <a:ln>
            <a:solidFill>
              <a:schemeClr val="accent1"/>
            </a:solidFill>
          </a:ln>
          <a:effectLst>
            <a:outerShdw dist="107763" dir="2700000" algn="ctr" rotWithShape="0">
              <a:srgbClr val="DDDDDD">
                <a:alpha val="50000"/>
              </a:srgbClr>
            </a:outerShdw>
          </a:effectLst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ru-RU" sz="2900" b="1" i="1" u="sng" smtClean="0">
                <a:solidFill>
                  <a:srgbClr val="1C5A97"/>
                </a:solidFill>
                <a:latin typeface="+mj-lt"/>
              </a:rPr>
              <a:t>Инновационность стандартов</a:t>
            </a:r>
          </a:p>
        </p:txBody>
      </p:sp>
      <p:sp>
        <p:nvSpPr>
          <p:cNvPr id="9219" name="AutoShape 17"/>
          <p:cNvSpPr>
            <a:spLocks noChangeArrowheads="1"/>
          </p:cNvSpPr>
          <p:nvPr/>
        </p:nvSpPr>
        <p:spPr bwMode="auto">
          <a:xfrm rot="21076340" flipH="1">
            <a:off x="3468688" y="668338"/>
            <a:ext cx="5129212" cy="1282700"/>
          </a:xfrm>
          <a:prstGeom prst="homePlate">
            <a:avLst>
              <a:gd name="adj" fmla="val 69645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Стандарты- целостная система</a:t>
            </a:r>
          </a:p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требований ко всей системе</a:t>
            </a:r>
          </a:p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образования </a:t>
            </a:r>
          </a:p>
        </p:txBody>
      </p:sp>
      <p:sp>
        <p:nvSpPr>
          <p:cNvPr id="9220" name="AutoShape 18"/>
          <p:cNvSpPr>
            <a:spLocks noChangeArrowheads="1"/>
          </p:cNvSpPr>
          <p:nvPr/>
        </p:nvSpPr>
        <p:spPr bwMode="auto">
          <a:xfrm flipH="1">
            <a:off x="3492500" y="2066925"/>
            <a:ext cx="5386388" cy="1431925"/>
          </a:xfrm>
          <a:prstGeom prst="homePlate">
            <a:avLst>
              <a:gd name="adj" fmla="val 67884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Стандарт рассматривается</a:t>
            </a:r>
          </a:p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как конституция школьной жизни</a:t>
            </a:r>
          </a:p>
        </p:txBody>
      </p:sp>
      <p:sp>
        <p:nvSpPr>
          <p:cNvPr id="9221" name="AutoShape 19"/>
          <p:cNvSpPr>
            <a:spLocks noChangeArrowheads="1"/>
          </p:cNvSpPr>
          <p:nvPr/>
        </p:nvSpPr>
        <p:spPr bwMode="auto">
          <a:xfrm flipH="1">
            <a:off x="3519488" y="3621088"/>
            <a:ext cx="5357812" cy="1439862"/>
          </a:xfrm>
          <a:prstGeom prst="homePlate">
            <a:avLst>
              <a:gd name="adj" fmla="val 67927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Основой внедрения стандартов</a:t>
            </a:r>
          </a:p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 в реальную жизнь является новая </a:t>
            </a:r>
          </a:p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организационно-экономическая </a:t>
            </a:r>
          </a:p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модель образования</a:t>
            </a:r>
          </a:p>
        </p:txBody>
      </p:sp>
      <p:sp>
        <p:nvSpPr>
          <p:cNvPr id="9222" name="AutoShape 20"/>
          <p:cNvSpPr>
            <a:spLocks noChangeArrowheads="1"/>
          </p:cNvSpPr>
          <p:nvPr/>
        </p:nvSpPr>
        <p:spPr bwMode="auto">
          <a:xfrm rot="369580" flipH="1">
            <a:off x="3575050" y="5419725"/>
            <a:ext cx="5268913" cy="995363"/>
          </a:xfrm>
          <a:prstGeom prst="homePlate">
            <a:avLst>
              <a:gd name="adj" fmla="val 66168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Стандарт сконструирован как система </a:t>
            </a:r>
          </a:p>
          <a:p>
            <a:pPr algn="ctr"/>
            <a:r>
              <a:rPr lang="ru-RU" sz="2200" b="1" i="1" dirty="0">
                <a:solidFill>
                  <a:srgbClr val="C00000"/>
                </a:solidFill>
                <a:latin typeface="Comic Sans MS" pitchFamily="66" charset="0"/>
              </a:rPr>
              <a:t>рамочных ограничений</a:t>
            </a:r>
          </a:p>
        </p:txBody>
      </p:sp>
      <p:sp>
        <p:nvSpPr>
          <p:cNvPr id="7174" name="AutoShape 22"/>
          <p:cNvSpPr>
            <a:spLocks noChangeArrowheads="1"/>
          </p:cNvSpPr>
          <p:nvPr/>
        </p:nvSpPr>
        <p:spPr bwMode="auto">
          <a:xfrm>
            <a:off x="500034" y="2060575"/>
            <a:ext cx="2859116" cy="2582871"/>
          </a:xfrm>
          <a:prstGeom prst="notchedRightArrow">
            <a:avLst>
              <a:gd name="adj1" fmla="val 50000"/>
              <a:gd name="adj2" fmla="val 49998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ВПЕРВЫЕ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ctrTitle"/>
          </p:nvPr>
        </p:nvSpPr>
        <p:spPr>
          <a:xfrm>
            <a:off x="306388" y="204788"/>
            <a:ext cx="7377112" cy="68262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latin typeface="Times New Roman" pitchFamily="18" charset="0"/>
              </a:rPr>
              <a:t>Структура ФГОС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type="subTitle" idx="1"/>
          </p:nvPr>
        </p:nvSpPr>
        <p:spPr>
          <a:xfrm>
            <a:off x="3876675" y="1433513"/>
            <a:ext cx="5021263" cy="50625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300" b="1" smtClean="0">
                <a:latin typeface="Times New Roman" pitchFamily="18" charset="0"/>
              </a:rPr>
              <a:t>Требования к структуре основных образовательных программ</a:t>
            </a:r>
          </a:p>
          <a:p>
            <a:pPr eaLnBrk="1" hangingPunct="1">
              <a:buFont typeface="Wingdings" pitchFamily="2" charset="2"/>
              <a:buNone/>
            </a:pPr>
            <a:endParaRPr lang="ru-RU" sz="23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sz="2300" b="1" smtClean="0">
                <a:latin typeface="Times New Roman" pitchFamily="18" charset="0"/>
              </a:rPr>
              <a:t>Требования к результатам освоения основных образовательных программ</a:t>
            </a:r>
          </a:p>
          <a:p>
            <a:pPr eaLnBrk="1" hangingPunct="1">
              <a:buFont typeface="Wingdings" pitchFamily="2" charset="2"/>
              <a:buChar char="§"/>
            </a:pPr>
            <a:endParaRPr lang="ru-RU" sz="23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ru-RU" sz="2300" b="1" smtClean="0">
                <a:latin typeface="Times New Roman" pitchFamily="18" charset="0"/>
              </a:rPr>
              <a:t>Требования к условиям реализации основных образовательных программ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Georgia" pitchFamily="18" charset="0"/>
            </a:endParaRPr>
          </a:p>
        </p:txBody>
      </p:sp>
      <p:sp>
        <p:nvSpPr>
          <p:cNvPr id="8195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2620963"/>
            <a:ext cx="3262313" cy="214153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ru-RU" sz="3700" smtClean="0">
              <a:solidFill>
                <a:srgbClr val="0052A4"/>
              </a:solidFill>
              <a:latin typeface="Georgia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z="3700" smtClean="0">
              <a:solidFill>
                <a:srgbClr val="0052A4"/>
              </a:solidFill>
              <a:latin typeface="Georgia" pitchFamily="18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3152775" y="3043238"/>
            <a:ext cx="546100" cy="696912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0" y="2538484"/>
            <a:ext cx="2834504" cy="1624083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tx1"/>
                </a:solidFill>
              </a:rPr>
              <a:t>Система требований</a:t>
            </a:r>
          </a:p>
        </p:txBody>
      </p:sp>
      <p:sp>
        <p:nvSpPr>
          <p:cNvPr id="21" name="Выгнутая влево стрелка 20"/>
          <p:cNvSpPr/>
          <p:nvPr/>
        </p:nvSpPr>
        <p:spPr>
          <a:xfrm rot="18969291">
            <a:off x="2309813" y="4184650"/>
            <a:ext cx="1206500" cy="1601788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лево стрелка 20"/>
          <p:cNvSpPr/>
          <p:nvPr/>
        </p:nvSpPr>
        <p:spPr>
          <a:xfrm rot="12178008" flipH="1">
            <a:off x="2382838" y="1009650"/>
            <a:ext cx="1058862" cy="1673225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917700"/>
            <a:ext cx="9144000" cy="4940300"/>
          </a:xfrm>
        </p:spPr>
        <p:txBody>
          <a:bodyPr/>
          <a:lstStyle/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Основная педагогическая задача – </a:t>
            </a:r>
          </a:p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создание и организация условий,</a:t>
            </a:r>
          </a:p>
          <a:p>
            <a:pPr marL="609600" indent="-609600" algn="ctr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инициирующих детское действие</a:t>
            </a:r>
            <a:endParaRPr lang="ru-RU" sz="1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Oval 6"/>
          <p:cNvSpPr>
            <a:spLocks noChangeArrowheads="1"/>
          </p:cNvSpPr>
          <p:nvPr/>
        </p:nvSpPr>
        <p:spPr bwMode="auto">
          <a:xfrm>
            <a:off x="6443663" y="3968750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Tahoma" pitchFamily="34" charset="0"/>
              </a:rPr>
              <a:t>Как учить?</a:t>
            </a:r>
          </a:p>
          <a:p>
            <a:pPr algn="ctr"/>
            <a:endParaRPr lang="ru-RU" sz="1000" b="1" i="1">
              <a:latin typeface="Tahoma" pitchFamily="34" charset="0"/>
            </a:endParaRPr>
          </a:p>
          <a:p>
            <a:pPr algn="ctr"/>
            <a:r>
              <a:rPr lang="ru-RU" b="1"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b="1">
                <a:latin typeface="Tahoma" pitchFamily="34" charset="0"/>
              </a:rPr>
              <a:t>средств</a:t>
            </a:r>
          </a:p>
          <a:p>
            <a:pPr algn="ctr"/>
            <a:r>
              <a:rPr lang="ru-RU" b="1">
                <a:latin typeface="Tahoma" pitchFamily="34" charset="0"/>
              </a:rPr>
              <a:t>обучения</a:t>
            </a: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3240088" y="3968750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Ради чего</a:t>
            </a:r>
          </a:p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учить?</a:t>
            </a:r>
          </a:p>
          <a:p>
            <a:pPr algn="ctr">
              <a:defRPr/>
            </a:pPr>
            <a:endParaRPr lang="ru-RU" b="1" i="1">
              <a:latin typeface="Tahoma" pitchFamily="34" charset="0"/>
            </a:endParaRP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8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07950" y="3933825"/>
            <a:ext cx="2339975" cy="233997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Чему учить?</a:t>
            </a:r>
          </a:p>
          <a:p>
            <a:pPr algn="ctr">
              <a:defRPr/>
            </a:pPr>
            <a:endParaRPr lang="ru-RU" sz="2400" b="1" i="1">
              <a:latin typeface="Tahoma" pitchFamily="34" charset="0"/>
            </a:endParaRP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содержания</a:t>
            </a:r>
          </a:p>
          <a:p>
            <a:pPr algn="ctr">
              <a:defRPr/>
            </a:pPr>
            <a:endParaRPr lang="ru-RU" sz="8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gray">
          <a:xfrm>
            <a:off x="250825" y="260350"/>
            <a:ext cx="8712200" cy="576263"/>
          </a:xfrm>
          <a:prstGeom prst="roundRect">
            <a:avLst>
              <a:gd name="adj" fmla="val 49106"/>
            </a:avLst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719138" y="3536950"/>
            <a:ext cx="774065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/>
              <a:t>Вектор смещения акцентов нового стандарта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107950" y="981075"/>
            <a:ext cx="8604250" cy="122396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/>
              <a:t>Основной результат – развитие личности ребенка</a:t>
            </a:r>
          </a:p>
          <a:p>
            <a:pPr algn="ctr"/>
            <a:r>
              <a:rPr lang="ru-RU" sz="2400" b="1" i="1"/>
              <a:t>на основе  универсальных учебных действий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 descr="Картинка 1 из 19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2113" y="3429000"/>
            <a:ext cx="21590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85750" y="428625"/>
            <a:ext cx="86439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 подход </a:t>
            </a:r>
          </a:p>
          <a:p>
            <a:pPr marL="342900" indent="-342900" algn="ctr"/>
            <a:r>
              <a:rPr lang="ru-RU" sz="2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 концептуальная основа ФГОС общего образования</a:t>
            </a:r>
          </a:p>
        </p:txBody>
      </p:sp>
      <p:sp>
        <p:nvSpPr>
          <p:cNvPr id="11267" name="TextBox 10"/>
          <p:cNvSpPr txBox="1">
            <a:spLocks noChangeArrowheads="1"/>
          </p:cNvSpPr>
          <p:nvPr/>
        </p:nvSpPr>
        <p:spPr bwMode="auto">
          <a:xfrm>
            <a:off x="428625" y="1285875"/>
            <a:ext cx="8001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Обеспечивает:</a:t>
            </a: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формирование готовности личности к саморазвитию и непрерывному образованию;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проектирование и конструирование социальной среды развития обучающихся в системе образования;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активную учебно-познавательную деятельность обучающихся;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с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учётом индивидуальных возрастных,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психологических и физиологических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особенностей обучающихся. 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28688" y="1143000"/>
            <a:ext cx="2643187" cy="3714750"/>
          </a:xfrm>
          <a:prstGeom prst="rect">
            <a:avLst/>
          </a:prstGeom>
          <a:solidFill>
            <a:schemeClr val="bg1">
              <a:lumMod val="95000"/>
            </a:schemeClr>
          </a:solidFill>
          <a:ln w="11429" algn="ctr">
            <a:solidFill>
              <a:srgbClr val="5C503A"/>
            </a:solidFill>
            <a:prstDash val="sysDash"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 принципы построения урока в режиме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786313" y="357188"/>
            <a:ext cx="3643312" cy="5000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5C503A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деятельности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786313" y="1071563"/>
            <a:ext cx="3633787" cy="5619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5C503A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непрерывности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786313" y="1928813"/>
            <a:ext cx="3643312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5C503A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целостности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786313" y="2714625"/>
            <a:ext cx="3643312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5C503A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минимакса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786313" y="3500438"/>
            <a:ext cx="3643312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B7A98D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психологической комфортности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786313" y="4357688"/>
            <a:ext cx="3643312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B7A98D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вариативности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786313" y="5143500"/>
            <a:ext cx="3643312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rgbClr val="B7A98D"/>
            </a:solidFill>
            <a:miter lim="800000"/>
            <a:headEnd/>
            <a:tailEnd/>
          </a:ln>
          <a:effectLst>
            <a:outerShdw dist="254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творчества</a:t>
            </a:r>
          </a:p>
        </p:txBody>
      </p:sp>
      <p:cxnSp>
        <p:nvCxnSpPr>
          <p:cNvPr id="22" name="Прямая со стрелкой 21"/>
          <p:cNvCxnSpPr>
            <a:endCxn id="16" idx="1"/>
          </p:cNvCxnSpPr>
          <p:nvPr/>
        </p:nvCxnSpPr>
        <p:spPr>
          <a:xfrm flipV="1">
            <a:off x="3571875" y="3000375"/>
            <a:ext cx="12144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7" idx="1"/>
          </p:cNvCxnSpPr>
          <p:nvPr/>
        </p:nvCxnSpPr>
        <p:spPr>
          <a:xfrm>
            <a:off x="3571875" y="3000375"/>
            <a:ext cx="1214438" cy="785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8" idx="1"/>
          </p:cNvCxnSpPr>
          <p:nvPr/>
        </p:nvCxnSpPr>
        <p:spPr>
          <a:xfrm rot="16200000" flipH="1">
            <a:off x="3357562" y="3214688"/>
            <a:ext cx="1643063" cy="1214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5" idx="1"/>
          </p:cNvCxnSpPr>
          <p:nvPr/>
        </p:nvCxnSpPr>
        <p:spPr>
          <a:xfrm flipV="1">
            <a:off x="3571875" y="2214563"/>
            <a:ext cx="1214438" cy="785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8" idx="3"/>
            <a:endCxn id="19" idx="1"/>
          </p:cNvCxnSpPr>
          <p:nvPr/>
        </p:nvCxnSpPr>
        <p:spPr>
          <a:xfrm>
            <a:off x="3571875" y="3000375"/>
            <a:ext cx="1214438" cy="2428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" idx="3"/>
            <a:endCxn id="14" idx="1"/>
          </p:cNvCxnSpPr>
          <p:nvPr/>
        </p:nvCxnSpPr>
        <p:spPr>
          <a:xfrm flipV="1">
            <a:off x="3571875" y="1352550"/>
            <a:ext cx="1214438" cy="1647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8" idx="3"/>
            <a:endCxn id="13" idx="1"/>
          </p:cNvCxnSpPr>
          <p:nvPr/>
        </p:nvCxnSpPr>
        <p:spPr>
          <a:xfrm flipV="1">
            <a:off x="3571875" y="606425"/>
            <a:ext cx="1214438" cy="2393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78" name="Group 58"/>
          <p:cNvGraphicFramePr>
            <a:graphicFrameLocks noGrp="1"/>
          </p:cNvGraphicFramePr>
          <p:nvPr/>
        </p:nvGraphicFramePr>
        <p:xfrm>
          <a:off x="357188" y="1071563"/>
          <a:ext cx="8429625" cy="4877753"/>
        </p:xfrm>
        <a:graphic>
          <a:graphicData uri="http://schemas.openxmlformats.org/drawingml/2006/table">
            <a:tbl>
              <a:tblPr/>
              <a:tblGrid>
                <a:gridCol w="1857375"/>
                <a:gridCol w="3000375"/>
                <a:gridCol w="3571875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в режиме деятельностного подхода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Формулирование  темы урока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сообщает учащимся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Формулируют сами учащиеся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целей и задач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фронтальная форма организации деятельности)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(применяются групповая и  индивидуальная форма организации деятельности)</a:t>
                      </a:r>
                    </a:p>
                  </a:txBody>
                  <a:tcPr marL="56081" marR="560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376" name="TextBox 3"/>
          <p:cNvSpPr txBox="1">
            <a:spLocks noChangeArrowheads="1"/>
          </p:cNvSpPr>
          <p:nvPr/>
        </p:nvSpPr>
        <p:spPr bwMode="auto">
          <a:xfrm>
            <a:off x="428625" y="428625"/>
            <a:ext cx="857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Особенности урока в рамках деятельностного подхода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288</TotalTime>
  <Words>2255</Words>
  <Application>Microsoft Office PowerPoint</Application>
  <PresentationFormat>Экран (4:3)</PresentationFormat>
  <Paragraphs>376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Солнцестояние</vt:lpstr>
      <vt:lpstr>ФЕДЕРАЛЬНЫЙ ГОСУДАРСТВЕННЫЙ ОБРАЗОВАТЕЛЬНЫЙ СТАНДАРТ ОСНОВНОГО ОБЩЕГО ОБРАЗОВАНИЯ</vt:lpstr>
      <vt:lpstr>Ключевые особенности  ФГОС.</vt:lpstr>
      <vt:lpstr> Стандарты - конвенциональная норма, общественный договор между семьей, обществом и государством </vt:lpstr>
      <vt:lpstr>Инновационность стандартов</vt:lpstr>
      <vt:lpstr>Структура ФГОС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Отличительные особенности ФГОС</vt:lpstr>
      <vt:lpstr>Отличительные особенности ФГОС</vt:lpstr>
      <vt:lpstr>Отличительные  особенности ФГОС</vt:lpstr>
      <vt:lpstr>Отличительные особенности ФГОС</vt:lpstr>
      <vt:lpstr>Отличительные особенности ФГОС</vt:lpstr>
      <vt:lpstr>Слайд 19</vt:lpstr>
      <vt:lpstr>    В основе Стандарта лежит системно-деятельностный подход, который обеспечивает: </vt:lpstr>
      <vt:lpstr>          Стандарт ориентирован на становление личностных характеристик выпускника  («портрет выпускника основной школы»):  </vt:lpstr>
      <vt:lpstr>     Требования к структуре основной образовательной программы основного общего образования </vt:lpstr>
      <vt:lpstr>Слайд 23</vt:lpstr>
      <vt:lpstr>Требования к разделам основной образовательной программы основного общего образования</vt:lpstr>
      <vt:lpstr>Кроме этого включает такие разделы как:</vt:lpstr>
      <vt:lpstr>ФГОС  основного общего образования по предмету «Обществознание»</vt:lpstr>
      <vt:lpstr>Структура  примерной программы по обществознанию </vt:lpstr>
      <vt:lpstr>Место учебного предмета «Обществознание» в Базисном учебном (образовательном) плане</vt:lpstr>
      <vt:lpstr>Цели обществоведческого образования в основной школе состоят в том, чтобы средствами учебного предмета активно содействовать:</vt:lpstr>
      <vt:lpstr>Требования к результатам обучения и освоения содержания курса по обществознанию </vt:lpstr>
      <vt:lpstr>Личностными результатами выпускников основной школы, формируемыми при изучении содержания курса по обществознанию, являются:</vt:lpstr>
      <vt:lpstr>Метапредметные результаты изучения обществознания выпускниками основной школы проявляются в:</vt:lpstr>
      <vt:lpstr>Предметными результатами освоения выпускниками основной школы содержания программы по обществознанию являются в сфере:</vt:lpstr>
      <vt:lpstr>Характеристика содержания основного общего образования по обществознанию</vt:lpstr>
      <vt:lpstr>5 класс 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ОСНОВНОГО ОБЩЕГО ОБРАЗОВАНИЯ</dc:title>
  <dc:creator>романова</dc:creator>
  <cp:lastModifiedBy>Администратор</cp:lastModifiedBy>
  <cp:revision>23</cp:revision>
  <dcterms:created xsi:type="dcterms:W3CDTF">2011-12-02T20:03:08Z</dcterms:created>
  <dcterms:modified xsi:type="dcterms:W3CDTF">2013-01-08T05:34:34Z</dcterms:modified>
</cp:coreProperties>
</file>