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7" r:id="rId2"/>
    <p:sldId id="303" r:id="rId3"/>
    <p:sldId id="258" r:id="rId4"/>
    <p:sldId id="259" r:id="rId5"/>
    <p:sldId id="260" r:id="rId6"/>
    <p:sldId id="271" r:id="rId7"/>
    <p:sldId id="279" r:id="rId8"/>
    <p:sldId id="261" r:id="rId9"/>
    <p:sldId id="311" r:id="rId10"/>
    <p:sldId id="273" r:id="rId11"/>
    <p:sldId id="306" r:id="rId12"/>
    <p:sldId id="307" r:id="rId13"/>
    <p:sldId id="305" r:id="rId14"/>
    <p:sldId id="313" r:id="rId15"/>
    <p:sldId id="312" r:id="rId16"/>
    <p:sldId id="308" r:id="rId17"/>
    <p:sldId id="276" r:id="rId18"/>
    <p:sldId id="309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68" autoAdjust="0"/>
    <p:restoredTop sz="94660"/>
  </p:normalViewPr>
  <p:slideViewPr>
    <p:cSldViewPr>
      <p:cViewPr>
        <p:scale>
          <a:sx n="50" d="100"/>
          <a:sy n="50" d="100"/>
        </p:scale>
        <p:origin x="-54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женские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170</c:v>
                </c:pt>
                <c:pt idx="1">
                  <c:v>1400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мужские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80</c:v>
                </c:pt>
                <c:pt idx="1">
                  <c:v>500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скрипка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196</c:v>
                </c:pt>
                <c:pt idx="1">
                  <c:v>2100</c:v>
                </c:pt>
              </c:numCache>
            </c:numRef>
          </c:val>
        </c:ser>
        <c:marker val="1"/>
        <c:axId val="66059264"/>
        <c:axId val="77673216"/>
      </c:lineChart>
      <c:catAx>
        <c:axId val="66059264"/>
        <c:scaling>
          <c:orientation val="minMax"/>
        </c:scaling>
        <c:axPos val="b"/>
        <c:numFmt formatCode="General" sourceLinked="1"/>
        <c:tickLblPos val="nextTo"/>
        <c:crossAx val="77673216"/>
        <c:crosses val="autoZero"/>
        <c:auto val="1"/>
        <c:lblAlgn val="ctr"/>
        <c:lblOffset val="100"/>
      </c:catAx>
      <c:valAx>
        <c:axId val="77673216"/>
        <c:scaling>
          <c:orientation val="minMax"/>
        </c:scaling>
        <c:axPos val="l"/>
        <c:majorGridlines/>
        <c:numFmt formatCode="General" sourceLinked="1"/>
        <c:tickLblPos val="nextTo"/>
        <c:crossAx val="66059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47282077692258"/>
          <c:y val="0.40257146076672568"/>
          <c:w val="0.23552717922307687"/>
          <c:h val="0.2967386697073814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plotArea>
      <c:layout>
        <c:manualLayout>
          <c:layoutTarget val="inner"/>
          <c:xMode val="edge"/>
          <c:yMode val="edge"/>
          <c:x val="8.7810056503063075E-2"/>
          <c:y val="6.4312499999999995E-2"/>
          <c:w val="0.74020647165064268"/>
          <c:h val="0.826406496062992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женский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третья</c:v>
                </c:pt>
                <c:pt idx="1">
                  <c:v>вторая</c:v>
                </c:pt>
                <c:pt idx="2">
                  <c:v>первая</c:v>
                </c:pt>
                <c:pt idx="3">
                  <c:v>малая</c:v>
                </c:pt>
                <c:pt idx="4">
                  <c:v>большая</c:v>
                </c:pt>
              </c:strCache>
            </c:strRef>
          </c:cat>
          <c:val>
            <c:numRef>
              <c:f>Лист1!$B$2:$B$6</c:f>
              <c:numCache>
                <c:formatCode>dd/mmm</c:formatCode>
                <c:ptCount val="5"/>
                <c:pt idx="0" formatCode="General">
                  <c:v>5</c:v>
                </c:pt>
                <c:pt idx="1">
                  <c:v>3</c:v>
                </c:pt>
                <c:pt idx="2" formatCode="General">
                  <c:v>4</c:v>
                </c:pt>
                <c:pt idx="3" formatCode="General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мужской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третья</c:v>
                </c:pt>
                <c:pt idx="1">
                  <c:v>вторая</c:v>
                </c:pt>
                <c:pt idx="2">
                  <c:v>первая</c:v>
                </c:pt>
                <c:pt idx="3">
                  <c:v>малая</c:v>
                </c:pt>
                <c:pt idx="4">
                  <c:v>большая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1</c:v>
                </c:pt>
                <c:pt idx="2">
                  <c:v>1.8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третья</c:v>
                </c:pt>
                <c:pt idx="1">
                  <c:v>вторая</c:v>
                </c:pt>
                <c:pt idx="2">
                  <c:v>первая</c:v>
                </c:pt>
                <c:pt idx="3">
                  <c:v>малая</c:v>
                </c:pt>
                <c:pt idx="4">
                  <c:v>большая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2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скрипка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третья</c:v>
                </c:pt>
                <c:pt idx="1">
                  <c:v>вторая</c:v>
                </c:pt>
                <c:pt idx="2">
                  <c:v>первая</c:v>
                </c:pt>
                <c:pt idx="3">
                  <c:v>малая</c:v>
                </c:pt>
                <c:pt idx="4">
                  <c:v>большая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marker val="1"/>
        <c:axId val="78003200"/>
        <c:axId val="78009088"/>
      </c:lineChart>
      <c:catAx>
        <c:axId val="78003200"/>
        <c:scaling>
          <c:orientation val="minMax"/>
        </c:scaling>
        <c:axPos val="b"/>
        <c:tickLblPos val="nextTo"/>
        <c:crossAx val="78009088"/>
        <c:crosses val="autoZero"/>
        <c:auto val="1"/>
        <c:lblAlgn val="ctr"/>
        <c:lblOffset val="100"/>
      </c:catAx>
      <c:valAx>
        <c:axId val="78009088"/>
        <c:scaling>
          <c:orientation val="minMax"/>
        </c:scaling>
        <c:axPos val="l"/>
        <c:majorGridlines/>
        <c:numFmt formatCode="General" sourceLinked="1"/>
        <c:tickLblPos val="nextTo"/>
        <c:crossAx val="780032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верно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Скрипка это</c:v>
                </c:pt>
                <c:pt idx="1">
                  <c:v>Возраст </c:v>
                </c:pt>
                <c:pt idx="2">
                  <c:v>Струны</c:v>
                </c:pt>
                <c:pt idx="3">
                  <c:v>Материал</c:v>
                </c:pt>
                <c:pt idx="4">
                  <c:v>Звучание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</c:v>
                </c:pt>
                <c:pt idx="1">
                  <c:v>20</c:v>
                </c:pt>
                <c:pt idx="2">
                  <c:v>30</c:v>
                </c:pt>
                <c:pt idx="3">
                  <c:v>29</c:v>
                </c:pt>
                <c:pt idx="4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верно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Скрипка это</c:v>
                </c:pt>
                <c:pt idx="1">
                  <c:v>Возраст </c:v>
                </c:pt>
                <c:pt idx="2">
                  <c:v>Струны</c:v>
                </c:pt>
                <c:pt idx="3">
                  <c:v>Материал</c:v>
                </c:pt>
                <c:pt idx="4">
                  <c:v>Звучание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axId val="56775040"/>
        <c:axId val="56776576"/>
      </c:barChart>
      <c:catAx>
        <c:axId val="56775040"/>
        <c:scaling>
          <c:orientation val="minMax"/>
        </c:scaling>
        <c:axPos val="b"/>
        <c:tickLblPos val="nextTo"/>
        <c:crossAx val="56776576"/>
        <c:crosses val="autoZero"/>
        <c:auto val="1"/>
        <c:lblAlgn val="ctr"/>
        <c:lblOffset val="100"/>
      </c:catAx>
      <c:valAx>
        <c:axId val="56776576"/>
        <c:scaling>
          <c:orientation val="minMax"/>
        </c:scaling>
        <c:axPos val="l"/>
        <c:majorGridlines/>
        <c:numFmt formatCode="General" sourceLinked="1"/>
        <c:tickLblPos val="nextTo"/>
        <c:crossAx val="567750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2230A-1B26-46E8-9701-6067D4296BD6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1E8A5-DDEC-4C13-8E4D-3540692B2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1E8A5-DDEC-4C13-8E4D-3540692B229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1E8A5-DDEC-4C13-8E4D-3540692B229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0C5364-6A27-427F-A5C3-B4C07505A31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AB9F54F-59D2-44D6-B150-77A74BD53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5364-6A27-427F-A5C3-B4C07505A31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F54F-59D2-44D6-B150-77A74BD53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5364-6A27-427F-A5C3-B4C07505A31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F54F-59D2-44D6-B150-77A74BD53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29228E3-AFCF-4EC3-8C34-8F73D44C7D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0C5364-6A27-427F-A5C3-B4C07505A31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B9F54F-59D2-44D6-B150-77A74BD53D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0C5364-6A27-427F-A5C3-B4C07505A31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AB9F54F-59D2-44D6-B150-77A74BD53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5364-6A27-427F-A5C3-B4C07505A31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F54F-59D2-44D6-B150-77A74BD53D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5364-6A27-427F-A5C3-B4C07505A31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F54F-59D2-44D6-B150-77A74BD53D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0C5364-6A27-427F-A5C3-B4C07505A31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B9F54F-59D2-44D6-B150-77A74BD53D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5364-6A27-427F-A5C3-B4C07505A31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F54F-59D2-44D6-B150-77A74BD53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0C5364-6A27-427F-A5C3-B4C07505A31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B9F54F-59D2-44D6-B150-77A74BD53D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0C5364-6A27-427F-A5C3-B4C07505A31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B9F54F-59D2-44D6-B150-77A74BD53D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0C5364-6A27-427F-A5C3-B4C07505A31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B9F54F-59D2-44D6-B150-77A74BD53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52;&#1054;&#1045;\skripka-Piraty-karibskogo-morya(muzofon.com)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8896328" cy="92697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МОУ «Гимназия №29»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Исследовательская работа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9952" y="3318570"/>
            <a:ext cx="53578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Выполнила:</a:t>
            </a:r>
          </a:p>
          <a:p>
            <a:r>
              <a:rPr lang="ru-RU" sz="3200" b="1" i="1" dirty="0" smtClean="0"/>
              <a:t>ученица 7б класса</a:t>
            </a:r>
          </a:p>
          <a:p>
            <a:r>
              <a:rPr lang="ru-RU" sz="3200" b="1" i="1" dirty="0" err="1" smtClean="0"/>
              <a:t>Коротина</a:t>
            </a:r>
            <a:r>
              <a:rPr lang="ru-RU" sz="3200" b="1" i="1" dirty="0" smtClean="0"/>
              <a:t> Вера</a:t>
            </a:r>
          </a:p>
          <a:p>
            <a:r>
              <a:rPr lang="ru-RU" sz="3200" b="1" i="1" dirty="0" smtClean="0"/>
              <a:t>Руководитель:</a:t>
            </a:r>
          </a:p>
          <a:p>
            <a:r>
              <a:rPr lang="ru-RU" sz="3200" b="1" i="1" dirty="0" smtClean="0"/>
              <a:t>учитель музыки</a:t>
            </a:r>
          </a:p>
          <a:p>
            <a:r>
              <a:rPr lang="ru-RU" sz="3200" b="1" i="1" dirty="0" err="1" smtClean="0"/>
              <a:t>Чарина</a:t>
            </a:r>
            <a:r>
              <a:rPr lang="ru-RU" sz="3200" b="1" i="1" dirty="0" smtClean="0"/>
              <a:t> О.В.</a:t>
            </a:r>
          </a:p>
          <a:p>
            <a:endParaRPr lang="ru-RU" sz="3200" b="1" i="1" dirty="0"/>
          </a:p>
        </p:txBody>
      </p:sp>
      <p:pic>
        <p:nvPicPr>
          <p:cNvPr id="10" name="Рисунок 9" descr="137944_skrzypce_nuty_roz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12976"/>
            <a:ext cx="3995936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323528" y="1484784"/>
            <a:ext cx="86020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Голос Скрипки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-142900"/>
            <a:ext cx="7467600" cy="9286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Голосовой аппарат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0418" name="Picture 2" descr="K:\МОЕ\golosovoy_apparat_400.jpg"/>
          <p:cNvPicPr>
            <a:picLocks noChangeAspect="1" noChangeArrowheads="1"/>
          </p:cNvPicPr>
          <p:nvPr/>
        </p:nvPicPr>
        <p:blipFill>
          <a:blip r:embed="rId2" cstate="print"/>
          <a:srcRect t="5714" r="-11328"/>
          <a:stretch>
            <a:fillRect/>
          </a:stretch>
        </p:blipFill>
        <p:spPr bwMode="auto">
          <a:xfrm>
            <a:off x="755576" y="764704"/>
            <a:ext cx="7423370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83569" y="620688"/>
          <a:ext cx="7992888" cy="5685228"/>
        </p:xfrm>
        <a:graphic>
          <a:graphicData uri="http://schemas.openxmlformats.org/drawingml/2006/table">
            <a:tbl>
              <a:tblPr/>
              <a:tblGrid>
                <a:gridCol w="2664296"/>
                <a:gridCol w="288031"/>
                <a:gridCol w="2376265"/>
                <a:gridCol w="2664296"/>
              </a:tblGrid>
              <a:tr h="86409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cap="al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cap="al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Вид голоса</a:t>
                      </a:r>
                      <a:endParaRPr lang="ru-RU" sz="16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cap="all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Частотный    </a:t>
                      </a:r>
                      <a:br>
                        <a:rPr lang="ru-RU" sz="1600" b="1" i="1" cap="all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1" cap="all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диапазон </a:t>
                      </a:r>
                      <a:br>
                        <a:rPr lang="ru-RU" sz="1600" b="1" i="1" cap="all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1" cap="all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голоса</a:t>
                      </a:r>
                      <a:r>
                        <a:rPr lang="ru-RU" sz="1600" b="1" i="1" cap="al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Гц</a:t>
                      </a:r>
                      <a:endParaRPr lang="ru-RU" sz="16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cap="all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Частотный    </a:t>
                      </a:r>
                      <a:br>
                        <a:rPr lang="ru-RU" sz="1600" b="1" i="1" cap="all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1" cap="all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диапазон </a:t>
                      </a:r>
                      <a:br>
                        <a:rPr lang="ru-RU" sz="1600" b="1" i="1" cap="all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1" cap="all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скрипки, Гц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cap="al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Женские </a:t>
                      </a:r>
                      <a:r>
                        <a:rPr lang="ru-RU" sz="2000" b="1" i="1" cap="all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голоса</a:t>
                      </a:r>
                      <a:endParaRPr lang="ru-RU" sz="20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20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Контральто</a:t>
                      </a:r>
                      <a:endParaRPr lang="ru-RU" sz="24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  170-780</a:t>
                      </a:r>
                      <a:endParaRPr lang="ru-RU" sz="24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latin typeface="+mn-lt"/>
                        </a:rPr>
                        <a:t>     </a:t>
                      </a:r>
                      <a:r>
                        <a:rPr lang="ru-RU" sz="24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от 196 Гц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    до 2100 Гц</a:t>
                      </a:r>
                      <a:endParaRPr lang="ru-RU" sz="24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30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Меццо-сопрано</a:t>
                      </a:r>
                      <a:endParaRPr lang="ru-RU" sz="24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  200-900</a:t>
                      </a:r>
                      <a:endParaRPr lang="ru-RU" sz="24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Сопрано</a:t>
                      </a:r>
                      <a:endParaRPr lang="ru-RU" sz="24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  250-1000</a:t>
                      </a:r>
                      <a:endParaRPr lang="ru-RU" sz="24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Колоратурное сопрано</a:t>
                      </a:r>
                      <a:endParaRPr lang="ru-RU" sz="24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  260-1400</a:t>
                      </a:r>
                      <a:endParaRPr lang="ru-RU" sz="24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cap="al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Мужские голоса</a:t>
                      </a:r>
                      <a:endParaRPr lang="ru-RU" sz="20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Бас</a:t>
                      </a:r>
                      <a:endParaRPr lang="ru-RU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    80-350</a:t>
                      </a:r>
                      <a:endParaRPr lang="ru-RU" sz="24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Баритон</a:t>
                      </a:r>
                      <a:endParaRPr lang="ru-RU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   100-400</a:t>
                      </a:r>
                      <a:endParaRPr lang="ru-RU" sz="24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Тенор</a:t>
                      </a:r>
                      <a:endParaRPr lang="ru-RU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   130-500</a:t>
                      </a:r>
                      <a:endParaRPr lang="ru-RU" sz="24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10" marR="11430" marT="11430" marB="1143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883943" y="-37256"/>
            <a:ext cx="70839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Виды певческих голосов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27584" y="908720"/>
          <a:ext cx="7704000" cy="5648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188640"/>
            <a:ext cx="71769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Частотный диапазон голоса, Гц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2487-hudebni-tipy-celebs-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TextBox 9"/>
          <p:cNvSpPr txBox="1"/>
          <p:nvPr/>
        </p:nvSpPr>
        <p:spPr>
          <a:xfrm>
            <a:off x="0" y="1916832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 smtClean="0">
                <a:solidFill>
                  <a:schemeClr val="bg1"/>
                </a:solidFill>
              </a:rPr>
              <a:t>Голос -</a:t>
            </a:r>
          </a:p>
          <a:p>
            <a:r>
              <a:rPr lang="ru-RU" sz="10000" dirty="0" smtClean="0">
                <a:solidFill>
                  <a:schemeClr val="bg1"/>
                </a:solidFill>
              </a:rPr>
              <a:t>Стиль</a:t>
            </a:r>
          </a:p>
          <a:p>
            <a:r>
              <a:rPr lang="ru-RU" sz="10000" dirty="0" smtClean="0">
                <a:solidFill>
                  <a:schemeClr val="bg1"/>
                </a:solidFill>
              </a:rPr>
              <a:t>(эксперимент) </a:t>
            </a:r>
            <a:endParaRPr lang="ru-RU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0"/>
          <a:ext cx="8568952" cy="6393935"/>
        </p:xfrm>
        <a:graphic>
          <a:graphicData uri="http://schemas.openxmlformats.org/drawingml/2006/table">
            <a:tbl>
              <a:tblPr/>
              <a:tblGrid>
                <a:gridCol w="3384376"/>
                <a:gridCol w="5184576"/>
              </a:tblGrid>
              <a:tr h="3315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dirty="0">
                          <a:latin typeface="+mn-lt"/>
                        </a:rPr>
                        <a:t>Голос</a:t>
                      </a:r>
                    </a:p>
                  </a:txBody>
                  <a:tcPr marL="17325" marR="17325" marT="17325" marB="17325" anchor="ctr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>
                          <a:latin typeface="+mn-lt"/>
                        </a:rPr>
                        <a:t>Диапазон</a:t>
                      </a:r>
                    </a:p>
                  </a:txBody>
                  <a:tcPr marL="17325" marR="17325" marT="17325" marB="17325" anchor="ctr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508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 smtClean="0">
                          <a:latin typeface="+mn-lt"/>
                        </a:rPr>
                        <a:t>Колоратурное </a:t>
                      </a:r>
                      <a:r>
                        <a:rPr lang="ru-RU" sz="2000" b="1" dirty="0">
                          <a:latin typeface="+mn-lt"/>
                        </a:rPr>
                        <a:t>сопрано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>
                          <a:latin typeface="+mn-lt"/>
                        </a:rPr>
                        <a:t>до1 — до3, изредка встречаются более высокие (соль3)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491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>
                          <a:latin typeface="+mn-lt"/>
                        </a:rPr>
                        <a:t/>
                      </a:r>
                      <a:br>
                        <a:rPr lang="ru-RU" sz="2000" b="1">
                          <a:latin typeface="+mn-lt"/>
                        </a:rPr>
                      </a:br>
                      <a:r>
                        <a:rPr lang="ru-RU" sz="2000" b="1">
                          <a:latin typeface="+mn-lt"/>
                        </a:rPr>
                        <a:t>Лирическое сопрано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>
                          <a:latin typeface="+mn-lt"/>
                        </a:rPr>
                        <a:t>до1 — до3, изредка встречаются более высокие (соль3) и низкие (ля малой октавы) звуки; наиболее употр. ре1 — соль2 (ля2)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291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>
                          <a:latin typeface="+mn-lt"/>
                        </a:rPr>
                        <a:t>Драматическое сопрано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latin typeface="+mn-lt"/>
                        </a:rPr>
                        <a:t>до1 — до3, изредка </a:t>
                      </a:r>
                      <a:r>
                        <a:rPr lang="ru-RU" sz="2000" b="1" dirty="0" smtClean="0">
                          <a:latin typeface="+mn-lt"/>
                        </a:rPr>
                        <a:t>(</a:t>
                      </a:r>
                      <a:r>
                        <a:rPr lang="ru-RU" sz="2000" b="1" dirty="0">
                          <a:latin typeface="+mn-lt"/>
                        </a:rPr>
                        <a:t>соль3) и низкие (ля малой октавы) звуки; наиболее употр. ре1 — соль2 (ля2)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37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>
                          <a:latin typeface="+mn-lt"/>
                        </a:rPr>
                        <a:t>Меццо-сопрано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>
                          <a:latin typeface="+mn-lt"/>
                        </a:rPr>
                        <a:t>ля мал. окт. — ля2 (выше редко)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508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>
                          <a:latin typeface="+mn-lt"/>
                        </a:rPr>
                        <a:t>Контральто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>
                          <a:latin typeface="+mn-lt"/>
                        </a:rPr>
                        <a:t>от фа мал. окт. (ниже — редко и преимущ. в нар. хорах) до фа2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37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>
                          <a:latin typeface="+mn-lt"/>
                        </a:rPr>
                        <a:t>Лирический тенор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>
                          <a:latin typeface="+mn-lt"/>
                        </a:rPr>
                        <a:t>до мал. окт. — до2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367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>
                          <a:latin typeface="+mn-lt"/>
                        </a:rPr>
                        <a:t>Драматический тенор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>
                          <a:latin typeface="+mn-lt"/>
                        </a:rPr>
                        <a:t>до мал. окт. — до2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508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>
                          <a:latin typeface="+mn-lt"/>
                        </a:rPr>
                        <a:t>Тенор-альтино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>
                          <a:latin typeface="+mn-lt"/>
                        </a:rPr>
                        <a:t>тенор с развитым верхним регистром — выше до2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508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>
                          <a:latin typeface="+mn-lt"/>
                        </a:rPr>
                        <a:t>Баритон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>
                          <a:latin typeface="+mn-lt"/>
                        </a:rPr>
                        <a:t>ля-бемоль (соль) больш. окт. — ля-бемоль 1-й окт.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37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>
                          <a:latin typeface="+mn-lt"/>
                        </a:rPr>
                        <a:t>Бас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latin typeface="+mn-lt"/>
                        </a:rPr>
                        <a:t>фа </a:t>
                      </a:r>
                      <a:r>
                        <a:rPr lang="ru-RU" sz="2000" b="1" dirty="0" err="1">
                          <a:latin typeface="+mn-lt"/>
                        </a:rPr>
                        <a:t>больш</a:t>
                      </a:r>
                      <a:r>
                        <a:rPr lang="ru-RU" sz="2000" b="1" dirty="0">
                          <a:latin typeface="+mn-lt"/>
                        </a:rPr>
                        <a:t>. окт. — фа 1-й окт.</a:t>
                      </a:r>
                    </a:p>
                  </a:txBody>
                  <a:tcPr marL="4950" marR="4950" marT="4950" marB="4950">
                    <a:lnL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C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/>
        </p:nvGraphicFramePr>
        <p:xfrm>
          <a:off x="395536" y="1412776"/>
          <a:ext cx="813690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620688"/>
            <a:ext cx="76274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Диапазоны певческих голосов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11560" y="0"/>
            <a:ext cx="7467600" cy="6926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Анкетирование</a:t>
            </a:r>
            <a:endParaRPr kumimoji="0" lang="ru-RU" sz="3200" b="1" i="0" u="none" strike="noStrike" kern="1200" cap="sm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7761" name="Rectangle 1"/>
          <p:cNvSpPr>
            <a:spLocks noChangeArrowheads="1"/>
          </p:cNvSpPr>
          <p:nvPr/>
        </p:nvSpPr>
        <p:spPr bwMode="auto">
          <a:xfrm>
            <a:off x="179512" y="620688"/>
            <a:ext cx="936002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Скрипка – это...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духовой музыкальный инструмент;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 народный музыкальный  инструмент;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 клавишный музыкальный  инструмент;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Г) струнный музыкальный  инструмент.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Как ты думаешь, сколько лет скрипке?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100 лет;                           Б) 150 лет;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 200 лет;                           Г) 300 лет.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Сколько струн у скрипки?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семь;                              Б) четыре;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 шесть;                            Г) три.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Из какого материала изготавливают скрипку?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из глины;                                   Б) из дерева;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 из металла;                               Г) из пластмассы.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Нравится ли тебе звучание скрипки?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Да;       Б) нет;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анкетирование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908720"/>
            <a:ext cx="8858312" cy="540240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1397000"/>
          <a:ext cx="8496944" cy="498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вывод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147248" cy="604867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Скрипка создавалась как физическая модель человеческого голоса .</a:t>
            </a:r>
            <a:endParaRPr lang="ru-RU" i="1" dirty="0" smtClean="0"/>
          </a:p>
          <a:p>
            <a:r>
              <a:rPr lang="ru-RU" b="1" i="1" dirty="0" smtClean="0"/>
              <a:t>Присмотревшись к строению скрипки и заглянув внутрь, я обнаружила, что два раздела инструмента, как бы перетянутые узкой талией выполняют роли двух резонаторов человеческого голоса-головы и груди. Искусно прорезанные «эфы» играют роль лёгких. Подставка между эфами незаметная дужка под ней роль  гортани.</a:t>
            </a:r>
            <a:endParaRPr lang="ru-RU" i="1" dirty="0" smtClean="0"/>
          </a:p>
          <a:p>
            <a:r>
              <a:rPr lang="ru-RU" b="1" i="1" dirty="0" smtClean="0"/>
              <a:t>Роль голосовых связок играют струны, роль воздуха- смычек. Он заставляет звучать связки (в нашем случае это струны). </a:t>
            </a:r>
          </a:p>
          <a:p>
            <a:r>
              <a:rPr lang="ru-RU" b="1" i="1" dirty="0" smtClean="0"/>
              <a:t>Все пропорции сохранены.</a:t>
            </a:r>
            <a:endParaRPr lang="ru-RU" i="1" dirty="0" smtClean="0"/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4290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7200" b="1" i="1" dirty="0" smtClean="0">
                <a:solidFill>
                  <a:schemeClr val="accent1">
                    <a:lumMod val="75000"/>
                  </a:schemeClr>
                </a:solidFill>
              </a:rPr>
              <a:t>спасибо </a:t>
            </a:r>
            <a:br>
              <a:rPr lang="ru-RU" sz="72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7200" b="1" i="1" dirty="0" smtClean="0">
                <a:solidFill>
                  <a:schemeClr val="accent1">
                    <a:lumMod val="75000"/>
                  </a:schemeClr>
                </a:solidFill>
              </a:rPr>
              <a:t>за </a:t>
            </a:r>
            <a:br>
              <a:rPr lang="ru-RU" sz="72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7200" b="1" i="1" dirty="0" smtClean="0">
                <a:solidFill>
                  <a:schemeClr val="accent1">
                    <a:lumMod val="75000"/>
                  </a:schemeClr>
                </a:solidFill>
              </a:rPr>
              <a:t>внимание</a:t>
            </a:r>
            <a:endParaRPr lang="ru-RU" sz="7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Fakti-par-skanu-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70045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</a:rPr>
              <a:t>Пусть голос скрипки плачет и смеется, </a:t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>Когда молчит язык, и не хватает слов </a:t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>Начнется то, что музыкой зовется, </a:t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>Вне всех запретов, тюрем и оков! </a:t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/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>Не удержать души ее стремленье, </a:t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>Никто не может знать и отгадать секрет, </a:t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>Откуда к ней нисходит вдохновенье, </a:t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>Из мрака темноты летит на свет. </a:t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/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>Играй! Забудь о смерти и печали! </a:t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>Забудь про наготу, всё суета сует! </a:t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>Есть только Бог и музыка, душа в начале, </a:t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>Любовь на все вопросы даст ответ.</a:t>
            </a:r>
            <a:endParaRPr lang="ru-RU" sz="2800" b="1" dirty="0"/>
          </a:p>
        </p:txBody>
      </p:sp>
      <p:pic>
        <p:nvPicPr>
          <p:cNvPr id="5" name="skripka-Piraty-karibskogo-mory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12360" y="2924944"/>
            <a:ext cx="792088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948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24340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Актуальность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8352928" cy="57864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«голос» скрипки, 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 голос человека имеет тембровую окраску не поддающуюся искусственному синтезированию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rgbClr val="FF0000"/>
                </a:solidFill>
              </a:rPr>
              <a:t>Секрет успеха человека – 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rgbClr val="FF0000"/>
                </a:solidFill>
              </a:rPr>
              <a:t>в его голосе</a:t>
            </a:r>
            <a:endParaRPr lang="ru-RU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86808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Цель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71546"/>
            <a:ext cx="8572560" cy="57864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показать, </a:t>
            </a:r>
          </a:p>
          <a:p>
            <a:pPr algn="ctr">
              <a:buNone/>
            </a:pPr>
            <a:r>
              <a:rPr lang="ru-RU" sz="4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что 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скрипка </a:t>
            </a:r>
            <a:r>
              <a:rPr lang="ru-RU" sz="44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– это музыкальный инструмент, обладающий «голосом» схожим с  голосом человека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Задачи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9144000" cy="63579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 lvl="0"/>
            <a:r>
              <a:rPr lang="ru-RU" sz="3200" b="1" i="1" dirty="0" smtClean="0"/>
              <a:t> </a:t>
            </a:r>
            <a:r>
              <a:rPr lang="ru-RU" sz="4000" b="1" i="1" dirty="0" smtClean="0"/>
              <a:t>Познакомиться с историей происхождения скрипки</a:t>
            </a:r>
            <a:endParaRPr lang="ru-RU" sz="4000" dirty="0" smtClean="0"/>
          </a:p>
          <a:p>
            <a:pPr lvl="0"/>
            <a:r>
              <a:rPr lang="ru-RU" sz="4000" b="1" i="1" dirty="0" smtClean="0"/>
              <a:t> Изучить строение                                                                              </a:t>
            </a:r>
          </a:p>
          <a:p>
            <a:pPr lvl="0">
              <a:buNone/>
            </a:pPr>
            <a:r>
              <a:rPr lang="ru-RU" sz="4000" b="1" i="1" dirty="0" smtClean="0"/>
              <a:t>                        инструмента</a:t>
            </a:r>
            <a:endParaRPr lang="ru-RU" sz="4000" dirty="0" smtClean="0"/>
          </a:p>
          <a:p>
            <a:pPr lvl="0"/>
            <a:r>
              <a:rPr lang="ru-RU" sz="4000" b="1" i="1" dirty="0" smtClean="0"/>
              <a:t> Рассмотреть понятие «голос»</a:t>
            </a:r>
            <a:endParaRPr lang="ru-RU" sz="4000" dirty="0" smtClean="0"/>
          </a:p>
          <a:p>
            <a:pPr lvl="0"/>
            <a:r>
              <a:rPr lang="ru-RU" sz="4000" b="1" i="1" dirty="0" smtClean="0"/>
              <a:t> Исследовать диапазон своего голоса</a:t>
            </a:r>
            <a:endParaRPr lang="ru-RU" sz="4000" dirty="0" smtClean="0"/>
          </a:p>
          <a:p>
            <a:pPr lvl="0"/>
            <a:r>
              <a:rPr lang="ru-RU" sz="4000" b="1" i="1" dirty="0" smtClean="0"/>
              <a:t> Сравнить голос скрипки, с голосом человека</a:t>
            </a:r>
            <a:endParaRPr lang="ru-RU" sz="4000" dirty="0" smtClean="0"/>
          </a:p>
          <a:p>
            <a:pPr>
              <a:buNone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214338"/>
            <a:ext cx="8929718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Гипотеза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1071546"/>
            <a:ext cx="7929618" cy="57864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есть предположение, что 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голос» скрипки 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завораживает человека уже много столетий, благодаря своей тембровой окраске – схожей с тембром голоса человека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42854" y="1571612"/>
            <a:ext cx="8901146" cy="487375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поисковый;</a:t>
            </a:r>
          </a:p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изучение литературы;</a:t>
            </a:r>
          </a:p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эксперимент ; </a:t>
            </a:r>
          </a:p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анкетирование;</a:t>
            </a:r>
          </a:p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работа с компьютером.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Методы исследования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715404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Скрипка, откуда ты ?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929718" cy="5473844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i="1" dirty="0" smtClean="0"/>
              <a:t>народное происхождение;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i="1" dirty="0" smtClean="0"/>
              <a:t>современный вид приобрела </a:t>
            </a:r>
          </a:p>
          <a:p>
            <a:pPr>
              <a:buNone/>
            </a:pPr>
            <a:r>
              <a:rPr lang="ru-RU" sz="4000" b="1" i="1" dirty="0" smtClean="0"/>
              <a:t>   в </a:t>
            </a:r>
            <a:r>
              <a:rPr lang="en-US" sz="4000" b="1" i="1" dirty="0" smtClean="0"/>
              <a:t>XVI</a:t>
            </a:r>
            <a:r>
              <a:rPr lang="ru-RU" sz="4000" b="1" i="1" dirty="0" smtClean="0"/>
              <a:t> веке;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i="1" dirty="0" smtClean="0"/>
              <a:t>XVII</a:t>
            </a:r>
            <a:r>
              <a:rPr lang="ru-RU" sz="4000" b="1" i="1" dirty="0" smtClean="0"/>
              <a:t> век - «золотой век скрипки»;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i="1" dirty="0" smtClean="0"/>
              <a:t>появились в Москве, по-видимому, лишь в начале </a:t>
            </a:r>
            <a:r>
              <a:rPr lang="en-US" sz="4000" b="1" i="1" dirty="0" smtClean="0"/>
              <a:t>XVIII</a:t>
            </a:r>
            <a:r>
              <a:rPr lang="ru-RU" sz="4000" b="1" i="1" dirty="0" smtClean="0"/>
              <a:t> века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012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r="15" b="14865"/>
          <a:stretch>
            <a:fillRect/>
          </a:stretch>
        </p:blipFill>
        <p:spPr>
          <a:xfrm>
            <a:off x="251520" y="764704"/>
            <a:ext cx="4815759" cy="5328890"/>
          </a:xfrm>
          <a:noFill/>
          <a:ln/>
        </p:spPr>
      </p:pic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19986" y="0"/>
            <a:ext cx="4224014" cy="576103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/>
              <a:t>1</a:t>
            </a:r>
            <a:r>
              <a:rPr lang="ru-RU" sz="2000" b="1" i="1" dirty="0" smtClean="0"/>
              <a:t>. нижний </a:t>
            </a:r>
            <a:r>
              <a:rPr lang="ru-RU" sz="2000" b="1" i="1" dirty="0"/>
              <a:t>порожек.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/>
              <a:t>2</a:t>
            </a:r>
            <a:r>
              <a:rPr lang="ru-RU" sz="2000" b="1" i="1" dirty="0" smtClean="0"/>
              <a:t>. пуговица</a:t>
            </a:r>
            <a:r>
              <a:rPr lang="ru-RU" sz="2000" b="1" i="1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/>
              <a:t>3</a:t>
            </a:r>
            <a:r>
              <a:rPr lang="ru-RU" sz="2000" b="1" i="1" dirty="0" smtClean="0"/>
              <a:t>. подбородник.</a:t>
            </a:r>
            <a:endParaRPr lang="ru-RU" sz="2000" b="1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/>
              <a:t>4</a:t>
            </a:r>
            <a:r>
              <a:rPr lang="ru-RU" sz="2000" b="1" i="1" dirty="0" smtClean="0"/>
              <a:t>. струнодержатель</a:t>
            </a:r>
            <a:r>
              <a:rPr lang="ru-RU" sz="2000" b="1" i="1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/>
              <a:t>5</a:t>
            </a:r>
            <a:r>
              <a:rPr lang="ru-RU" sz="2000" b="1" i="1" dirty="0" smtClean="0"/>
              <a:t>. резонаторное отверстие (эф).</a:t>
            </a:r>
            <a:endParaRPr lang="ru-RU" sz="2000" b="1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/>
              <a:t>6</a:t>
            </a:r>
            <a:r>
              <a:rPr lang="ru-RU" sz="2000" b="1" i="1" dirty="0" smtClean="0"/>
              <a:t>. подставка</a:t>
            </a:r>
            <a:r>
              <a:rPr lang="ru-RU" sz="2000" b="1" i="1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/>
              <a:t>7</a:t>
            </a:r>
            <a:r>
              <a:rPr lang="ru-RU" sz="2000" b="1" i="1" dirty="0" smtClean="0"/>
              <a:t>. боковой вырез (</a:t>
            </a:r>
            <a:r>
              <a:rPr lang="ru-RU" sz="2000" b="1" i="1" dirty="0" err="1" smtClean="0"/>
              <a:t>эс</a:t>
            </a:r>
            <a:r>
              <a:rPr lang="ru-RU" sz="2000" b="1" i="1" dirty="0" smtClean="0"/>
              <a:t>).  </a:t>
            </a:r>
            <a:endParaRPr lang="ru-RU" sz="2000" b="1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/>
              <a:t>8</a:t>
            </a:r>
            <a:r>
              <a:rPr lang="ru-RU" sz="2000" b="1" i="1" dirty="0" smtClean="0"/>
              <a:t>. верхняя </a:t>
            </a:r>
            <a:r>
              <a:rPr lang="ru-RU" sz="2000" b="1" i="1" dirty="0"/>
              <a:t>дека.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/>
              <a:t>9. ус.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/>
              <a:t>10</a:t>
            </a:r>
            <a:r>
              <a:rPr lang="ru-RU" sz="2000" b="1" i="1" dirty="0" smtClean="0"/>
              <a:t>. струны</a:t>
            </a:r>
            <a:r>
              <a:rPr lang="ru-RU" sz="2000" b="1" i="1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/>
              <a:t>11</a:t>
            </a:r>
            <a:r>
              <a:rPr lang="ru-RU" sz="2000" b="1" i="1" dirty="0" smtClean="0"/>
              <a:t>. верхний </a:t>
            </a:r>
            <a:r>
              <a:rPr lang="ru-RU" sz="2000" b="1" i="1" dirty="0"/>
              <a:t>порожек.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/>
              <a:t>12</a:t>
            </a:r>
            <a:r>
              <a:rPr lang="ru-RU" sz="2000" b="1" i="1" dirty="0" smtClean="0"/>
              <a:t>. колки</a:t>
            </a:r>
            <a:r>
              <a:rPr lang="ru-RU" sz="2000" b="1" i="1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/>
              <a:t> 13</a:t>
            </a:r>
            <a:r>
              <a:rPr lang="ru-RU" sz="2000" b="1" i="1" dirty="0" smtClean="0"/>
              <a:t>. завиток</a:t>
            </a:r>
            <a:r>
              <a:rPr lang="ru-RU" sz="2000" b="1" i="1" dirty="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/>
              <a:t>14</a:t>
            </a:r>
            <a:r>
              <a:rPr lang="ru-RU" sz="2000" b="1" i="1" dirty="0" smtClean="0"/>
              <a:t>. </a:t>
            </a:r>
            <a:r>
              <a:rPr lang="ru-RU" sz="2000" b="1" i="1" dirty="0" err="1" smtClean="0"/>
              <a:t>колковая</a:t>
            </a:r>
            <a:r>
              <a:rPr lang="ru-RU" sz="2000" b="1" i="1" dirty="0" smtClean="0"/>
              <a:t> </a:t>
            </a:r>
            <a:r>
              <a:rPr lang="ru-RU" sz="2000" b="1" i="1" dirty="0"/>
              <a:t>коробка.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/>
              <a:t>15. гриф.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/>
              <a:t>16</a:t>
            </a:r>
            <a:r>
              <a:rPr lang="ru-RU" sz="2000" b="1" i="1" dirty="0" smtClean="0"/>
              <a:t>. шейка</a:t>
            </a:r>
            <a:r>
              <a:rPr lang="ru-RU" sz="2000" b="1" i="1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/>
              <a:t>17. нижняя дека.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 dirty="0"/>
              <a:t>18</a:t>
            </a:r>
            <a:r>
              <a:rPr lang="ru-RU" sz="2000" b="1" i="1" dirty="0" smtClean="0"/>
              <a:t>. обечайка. </a:t>
            </a:r>
            <a:endParaRPr lang="ru-RU" sz="2000" b="1" i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324544" y="0"/>
            <a:ext cx="4896544" cy="5715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r"/>
            <a:r>
              <a:rPr lang="ru-RU" sz="32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Строение скрипки</a:t>
            </a:r>
            <a:endParaRPr lang="ru-RU" sz="3200" u="sng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1810</TotalTime>
  <Words>696</Words>
  <Application>Microsoft Office PowerPoint</Application>
  <PresentationFormat>Экран (4:3)</PresentationFormat>
  <Paragraphs>136</Paragraphs>
  <Slides>19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 МОУ «Гимназия №29»  Исследовательская работа</vt:lpstr>
      <vt:lpstr>Слайд 2</vt:lpstr>
      <vt:lpstr>Актуальность</vt:lpstr>
      <vt:lpstr>Цель</vt:lpstr>
      <vt:lpstr>Задачи</vt:lpstr>
      <vt:lpstr>Гипотеза</vt:lpstr>
      <vt:lpstr>Методы исследования</vt:lpstr>
      <vt:lpstr>Скрипка, откуда ты ?</vt:lpstr>
      <vt:lpstr>Слайд 9</vt:lpstr>
      <vt:lpstr>Голосовой аппарат</vt:lpstr>
      <vt:lpstr>Слайд 11</vt:lpstr>
      <vt:lpstr>Слайд 12</vt:lpstr>
      <vt:lpstr>Слайд 13</vt:lpstr>
      <vt:lpstr>Слайд 14</vt:lpstr>
      <vt:lpstr>Слайд 15</vt:lpstr>
      <vt:lpstr>Слайд 16</vt:lpstr>
      <vt:lpstr>анкетирование</vt:lpstr>
      <vt:lpstr>вывод</vt:lpstr>
      <vt:lpstr>спасибо  за 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</dc:title>
  <dc:creator>Учитель</dc:creator>
  <cp:lastModifiedBy>User</cp:lastModifiedBy>
  <cp:revision>125</cp:revision>
  <dcterms:created xsi:type="dcterms:W3CDTF">2012-04-23T04:45:21Z</dcterms:created>
  <dcterms:modified xsi:type="dcterms:W3CDTF">2013-10-29T09:11:00Z</dcterms:modified>
</cp:coreProperties>
</file>