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48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7DD606-7C86-432A-A9BD-C269C02764B0}" type="datetimeFigureOut">
              <a:rPr lang="ru-RU" smtClean="0"/>
              <a:pPr/>
              <a:t>03.04.2010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E916C9D-DF38-4539-9CA3-9C062B6AA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nfa.ws/jivopis/57/55.ph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azbyka.ru/biblia/?do=chapter&amp;id=395&amp;p=7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obraz.org/jpg-data/icons/source27/218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ueverija.narod.ru/" TargetMode="External"/><Relationship Id="rId3" Type="http://schemas.openxmlformats.org/officeDocument/2006/relationships/hyperlink" Target="http://chernov-trezin.narod.ru/" TargetMode="External"/><Relationship Id="rId7" Type="http://schemas.openxmlformats.org/officeDocument/2006/relationships/hyperlink" Target="http://azbyka.ru/" TargetMode="External"/><Relationship Id="rId2" Type="http://schemas.openxmlformats.org/officeDocument/2006/relationships/hyperlink" Target="http://chernov-trezin.narod.ru/tetramorf.htm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zbyka.ru/dictionary/17/simvoly_evangelistov-all.shtml" TargetMode="External"/><Relationship Id="rId5" Type="http://schemas.openxmlformats.org/officeDocument/2006/relationships/hyperlink" Target="http://sigils.ru/" TargetMode="External"/><Relationship Id="rId4" Type="http://schemas.openxmlformats.org/officeDocument/2006/relationships/hyperlink" Target="http://sigils.ru/symbols/tetram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785794"/>
            <a:ext cx="7215238" cy="214314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8000" b="1" dirty="0" smtClean="0">
                <a:solidFill>
                  <a:schemeClr val="accent6">
                    <a:lumMod val="50000"/>
                  </a:schemeClr>
                </a:solidFill>
              </a:rPr>
              <a:t>Символы евангелистов</a:t>
            </a:r>
            <a:r>
              <a:rPr lang="ru-RU" sz="88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8800" b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8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4294967295"/>
          </p:nvPr>
        </p:nvSpPr>
        <p:spPr>
          <a:xfrm>
            <a:off x="4286248" y="5000636"/>
            <a:ext cx="4643438" cy="785818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       </a:t>
            </a:r>
            <a:r>
              <a:rPr lang="ru-RU" sz="1400" dirty="0" smtClean="0"/>
              <a:t>Учитель  ТМОУ «Караульская средняя общеобразовательная школа-интернат»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  </a:t>
            </a:r>
            <a:r>
              <a:rPr lang="ru-RU" sz="1400" dirty="0" smtClean="0"/>
              <a:t> Байкалова </a:t>
            </a:r>
            <a:r>
              <a:rPr lang="ru-RU" sz="1400" dirty="0" smtClean="0"/>
              <a:t>Л.С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3429000"/>
            <a:ext cx="57864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/>
              <a:t>Тетраморфы</a:t>
            </a:r>
            <a:endParaRPr lang="ru-RU" sz="7200" b="1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00438"/>
            <a:ext cx="1500198" cy="2681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Следующая...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506908" y="214290"/>
            <a:ext cx="145594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496" y="857232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/>
              <a:t>Тетраморфы</a:t>
            </a:r>
            <a:r>
              <a:rPr lang="ru-RU" sz="2800" dirty="0" smtClean="0"/>
              <a:t> — мифологические существа (как правило, животные), олицетворяющие четверичные космические структуры: </a:t>
            </a:r>
            <a:r>
              <a:rPr lang="ru-RU" sz="2800" b="1" dirty="0" smtClean="0"/>
              <a:t>страны света, времена года, стихии </a:t>
            </a:r>
            <a:r>
              <a:rPr lang="ru-RU" sz="2800" dirty="0" smtClean="0"/>
              <a:t>(иногда этот ряд может быть дополнен другими элементами)</a:t>
            </a:r>
            <a:endParaRPr lang="ru-RU" sz="2800" dirty="0"/>
          </a:p>
        </p:txBody>
      </p:sp>
      <p:pic>
        <p:nvPicPr>
          <p:cNvPr id="7" name="Рисунок 6"/>
          <p:cNvPicPr/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428596" y="1643050"/>
            <a:ext cx="307183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14942" y="928670"/>
            <a:ext cx="32146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 smtClean="0">
                <a:solidFill>
                  <a:prstClr val="black"/>
                </a:solidFill>
              </a:rPr>
              <a:t>В </a:t>
            </a:r>
            <a:r>
              <a:rPr lang="ru-RU" sz="2400" b="1" dirty="0">
                <a:solidFill>
                  <a:prstClr val="black"/>
                </a:solidFill>
              </a:rPr>
              <a:t>христианской традиции за этими животными закрепляются следующие значения, связывающие их с образом Христа (согласно Иерониму): лев соответствует воскресению, орел — вознесению, человек — воплощению, бык — жертве.</a:t>
            </a:r>
            <a:endParaRPr lang="ru-RU" b="1" dirty="0">
              <a:solidFill>
                <a:prstClr val="black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571472" y="1142984"/>
            <a:ext cx="407196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2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9124" y="1071547"/>
            <a:ext cx="42862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Символы евангелистов</a:t>
            </a:r>
            <a:r>
              <a:rPr lang="ru-RU" sz="2800" dirty="0" smtClean="0"/>
              <a:t> - изображения четырех живых существ, заимствованные из видения Иоанна Богослова </a:t>
            </a:r>
            <a:r>
              <a:rPr lang="ru-RU" sz="2800" dirty="0" smtClean="0">
                <a:hlinkClick r:id="rId2"/>
              </a:rPr>
              <a:t>(Откр.4:7)</a:t>
            </a:r>
            <a:r>
              <a:rPr lang="ru-RU" sz="2800" dirty="0" smtClean="0"/>
              <a:t>. Символы раскрывают различные стороны искупительного подвига и учения Спасителя в изложении евангелистов.</a:t>
            </a:r>
            <a:endParaRPr lang="ru-RU" sz="2800" dirty="0"/>
          </a:p>
        </p:txBody>
      </p:sp>
      <p:pic>
        <p:nvPicPr>
          <p:cNvPr id="3" name="Рисунок 2"/>
          <p:cNvPicPr/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571472" y="1214422"/>
            <a:ext cx="328614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7752" y="428604"/>
            <a:ext cx="392905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Уже ранняя христианская Церковь представляет евангелистов в виде четырех существ с крыльями: </a:t>
            </a:r>
          </a:p>
          <a:p>
            <a:r>
              <a:rPr lang="ru-RU" sz="3200" b="1" dirty="0" smtClean="0"/>
              <a:t>человека — Матфей; </a:t>
            </a:r>
          </a:p>
          <a:p>
            <a:r>
              <a:rPr lang="ru-RU" sz="3200" b="1" dirty="0" smtClean="0"/>
              <a:t>льва — Марк; </a:t>
            </a:r>
          </a:p>
          <a:p>
            <a:r>
              <a:rPr lang="ru-RU" sz="3200" b="1" dirty="0" smtClean="0"/>
              <a:t>вола — Лука; </a:t>
            </a:r>
          </a:p>
          <a:p>
            <a:r>
              <a:rPr lang="ru-RU" sz="3200" b="1" dirty="0" smtClean="0"/>
              <a:t>орла — Иоанн. </a:t>
            </a:r>
            <a:endParaRPr lang="ru-RU" sz="2000" b="1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192882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1785926"/>
            <a:ext cx="186690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500438"/>
            <a:ext cx="171451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>
            <a:lum contrast="10000"/>
          </a:blip>
          <a:srcRect/>
          <a:stretch>
            <a:fillRect/>
          </a:stretch>
        </p:blipFill>
        <p:spPr bwMode="auto">
          <a:xfrm>
            <a:off x="2428860" y="4714884"/>
            <a:ext cx="210503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"/>
            <a:ext cx="8786842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charset="0"/>
              </a:rPr>
              <a:t>Источником для такого изображения послужили цитаты из Книги пророка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charset="0"/>
              </a:rPr>
              <a:t>Иезекииля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charset="0"/>
              </a:rPr>
              <a:t> и Откровения Иоанна Богослова: 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И я видел, и вот, бурный ветер шел от севера, великое облако и клубящийся огонь, и сияние вокруг него, а из средины его как бы свет пламени из средины огня; и из средины его видно было подобие четырех животных… и у каждого четыре лица, и у каждого из них четыре крыла… и сверкали, как блестящая медь… Подобие лиц их — лице человека и лице льва с правой стороны у всех их четырех; а с левой стороны — лице тельца у всех четырех и лице орла у всех четырех. </a:t>
            </a:r>
          </a:p>
          <a:p>
            <a:pPr marL="1828800" marR="0" lvl="4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Иез 1:4-10 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И первое животное было подобно льву, и второе животное подобно тельцу, и третье животное имело лице, как человек, и четвертое животное подобно орлу летящему. </a:t>
            </a:r>
          </a:p>
          <a:p>
            <a:pPr marL="1828800" marR="0" lvl="4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Откр 4:7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68" y="500042"/>
            <a:ext cx="52864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Ириней Лионский (ок. 180) сравнивал евангелистов, исходя из их идеальных свойств, с четвероликим существом, не характеризуя каждого в отдельности, но обращая внимание на специфику воздействия благовествования: </a:t>
            </a:r>
          </a:p>
          <a:p>
            <a:r>
              <a:rPr lang="ru-RU" sz="2800" dirty="0" smtClean="0"/>
              <a:t>лев — выражает царственную мощь, </a:t>
            </a:r>
          </a:p>
          <a:p>
            <a:r>
              <a:rPr lang="ru-RU" sz="2800" dirty="0" smtClean="0"/>
              <a:t>телец — жертвенное служение, </a:t>
            </a:r>
          </a:p>
          <a:p>
            <a:r>
              <a:rPr lang="ru-RU" sz="2800" dirty="0" smtClean="0"/>
              <a:t>человек — вочеловечение, </a:t>
            </a:r>
          </a:p>
          <a:p>
            <a:r>
              <a:rPr lang="ru-RU" sz="2800" dirty="0" smtClean="0"/>
              <a:t>орел — боговдохновенность, пронизывающую Церковь. </a:t>
            </a:r>
            <a:endParaRPr lang="ru-RU" sz="2800" dirty="0"/>
          </a:p>
        </p:txBody>
      </p:sp>
      <p:pic>
        <p:nvPicPr>
          <p:cNvPr id="3" name="Рисунок 2"/>
          <p:cNvPicPr/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357158" y="1785926"/>
            <a:ext cx="2786082" cy="3714776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2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79295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Иероним (ок. 348—420) мотивирует это таким образом: </a:t>
            </a:r>
          </a:p>
          <a:p>
            <a:r>
              <a:rPr lang="ru-RU" sz="2400" b="1" dirty="0" smtClean="0"/>
              <a:t>Матфея</a:t>
            </a:r>
            <a:r>
              <a:rPr lang="ru-RU" sz="2400" dirty="0" smtClean="0"/>
              <a:t> символизирует </a:t>
            </a:r>
            <a:r>
              <a:rPr lang="ru-RU" sz="2400" b="1" dirty="0" smtClean="0"/>
              <a:t>человек</a:t>
            </a:r>
            <a:r>
              <a:rPr lang="ru-RU" sz="2400" dirty="0" smtClean="0"/>
              <a:t>, поскольку его благовествование начинается с генеалогии Христа; </a:t>
            </a:r>
          </a:p>
          <a:p>
            <a:r>
              <a:rPr lang="ru-RU" sz="2400" b="1" dirty="0" smtClean="0"/>
              <a:t>Марка — лев</a:t>
            </a:r>
            <a:r>
              <a:rPr lang="ru-RU" sz="2400" dirty="0" smtClean="0"/>
              <a:t>, поскольку его Евангелие открывает «глас вопиющего в пустыне» — Иоанна Крестителя; </a:t>
            </a:r>
          </a:p>
          <a:p>
            <a:r>
              <a:rPr lang="ru-RU" sz="2400" b="1" dirty="0" smtClean="0"/>
              <a:t>Луку</a:t>
            </a:r>
            <a:r>
              <a:rPr lang="ru-RU" sz="2400" dirty="0" smtClean="0"/>
              <a:t> — жертвенный </a:t>
            </a:r>
            <a:r>
              <a:rPr lang="ru-RU" sz="2400" b="1" dirty="0" smtClean="0"/>
              <a:t>телец</a:t>
            </a:r>
            <a:r>
              <a:rPr lang="ru-RU" sz="2400" dirty="0" smtClean="0"/>
              <a:t>, поскольку его рассказа начинается с жертвы Захарии; </a:t>
            </a:r>
          </a:p>
          <a:p>
            <a:r>
              <a:rPr lang="ru-RU" sz="2400" b="1" dirty="0" smtClean="0"/>
              <a:t>Иоанна</a:t>
            </a:r>
            <a:r>
              <a:rPr lang="ru-RU" sz="2400" dirty="0" smtClean="0"/>
              <a:t> — </a:t>
            </a:r>
            <a:r>
              <a:rPr lang="ru-RU" sz="2400" b="1" dirty="0" smtClean="0"/>
              <a:t>орёл</a:t>
            </a:r>
            <a:r>
              <a:rPr lang="ru-RU" sz="2400" dirty="0" smtClean="0"/>
              <a:t>, ибо у него более всего бросается в глаза духовное воспарение в сферы небес. </a:t>
            </a:r>
            <a:endParaRPr lang="ru-RU" sz="2400" dirty="0"/>
          </a:p>
        </p:txBody>
      </p:sp>
      <p:pic>
        <p:nvPicPr>
          <p:cNvPr id="3" name="Picture 4" descr="Картинка 9 из 237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4000504"/>
            <a:ext cx="507682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000240"/>
            <a:ext cx="8443914" cy="1928818"/>
          </a:xfrm>
        </p:spPr>
        <p:txBody>
          <a:bodyPr/>
          <a:lstStyle/>
          <a:p>
            <a:pPr algn="l"/>
            <a:r>
              <a:rPr lang="ru-RU" dirty="0" smtClean="0"/>
              <a:t>Источники: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1.</a:t>
            </a:r>
            <a:r>
              <a:rPr lang="ru-RU" sz="2000" b="1" dirty="0" smtClean="0">
                <a:hlinkClick r:id="rId2"/>
              </a:rPr>
              <a:t>Символика тетраморфа</a:t>
            </a:r>
            <a:r>
              <a:rPr lang="ru-RU" sz="2000" b="1" dirty="0" smtClean="0"/>
              <a:t>  </a:t>
            </a:r>
            <a:r>
              <a:rPr lang="en-US" sz="2000" dirty="0" smtClean="0">
                <a:hlinkClick r:id="rId3"/>
              </a:rPr>
              <a:t>chernov-trezin.narod.ru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2.</a:t>
            </a:r>
            <a:r>
              <a:rPr lang="ru-RU" sz="2000" b="1" dirty="0" smtClean="0">
                <a:hlinkClick r:id="rId4"/>
              </a:rPr>
              <a:t> Тетраморфы. Энциклопедия знаков и символов</a:t>
            </a:r>
            <a:r>
              <a:rPr lang="ru-RU" sz="2000" b="1" dirty="0" smtClean="0"/>
              <a:t>  </a:t>
            </a:r>
            <a:r>
              <a:rPr lang="en-US" sz="2000" dirty="0" smtClean="0">
                <a:hlinkClick r:id="rId5"/>
              </a:rPr>
              <a:t>sigils.ru</a:t>
            </a:r>
            <a:r>
              <a:rPr lang="en-US" sz="2000" dirty="0" smtClean="0"/>
              <a:t>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3.</a:t>
            </a:r>
            <a:r>
              <a:rPr lang="ru-RU" sz="2000" b="1" dirty="0" smtClean="0">
                <a:hlinkClick r:id="rId6"/>
              </a:rPr>
              <a:t> Символы евангелистов</a:t>
            </a:r>
            <a:r>
              <a:rPr lang="ru-RU" sz="2000" b="1" dirty="0" smtClean="0"/>
              <a:t>  </a:t>
            </a:r>
            <a:r>
              <a:rPr lang="en-US" sz="2000" dirty="0" smtClean="0">
                <a:hlinkClick r:id="rId7"/>
              </a:rPr>
              <a:t>azbyka.ru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4. </a:t>
            </a:r>
            <a:r>
              <a:rPr lang="ru-RU" sz="2000" b="1" dirty="0" smtClean="0">
                <a:hlinkClick r:id="rId6"/>
              </a:rPr>
              <a:t>Символы евангелистов</a:t>
            </a:r>
            <a:r>
              <a:rPr lang="ru-RU" sz="2000" b="1" dirty="0" smtClean="0"/>
              <a:t> </a:t>
            </a:r>
            <a:r>
              <a:rPr lang="en-US" sz="2000" dirty="0" smtClean="0">
                <a:hlinkClick r:id="rId8"/>
              </a:rPr>
              <a:t> sueverija.narod.ru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еле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зеленая</Template>
  <TotalTime>338</TotalTime>
  <Words>270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зеленая</vt:lpstr>
      <vt:lpstr> Символы евангелистов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Источники:  1.Символика тетраморфа  chernov-trezin.narod.ru 2. Тетраморфы. Энциклопедия знаков и символов  sigils.ru› 3. Символы евангелистов  azbyka.ru 4. Символы евангелистов  sueverija.narod.ru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Символы евангелистов </dc:title>
  <dc:creator>Admin</dc:creator>
  <cp:lastModifiedBy>Гармония</cp:lastModifiedBy>
  <cp:revision>37</cp:revision>
  <dcterms:created xsi:type="dcterms:W3CDTF">2011-02-05T18:14:17Z</dcterms:created>
  <dcterms:modified xsi:type="dcterms:W3CDTF">2010-04-03T11:48:10Z</dcterms:modified>
</cp:coreProperties>
</file>