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84" r:id="rId11"/>
    <p:sldId id="264" r:id="rId12"/>
    <p:sldId id="265" r:id="rId13"/>
    <p:sldId id="285" r:id="rId14"/>
    <p:sldId id="266" r:id="rId15"/>
    <p:sldId id="287" r:id="rId16"/>
    <p:sldId id="288" r:id="rId17"/>
    <p:sldId id="289" r:id="rId18"/>
    <p:sldId id="269" r:id="rId19"/>
    <p:sldId id="267" r:id="rId20"/>
    <p:sldId id="268" r:id="rId21"/>
    <p:sldId id="270" r:id="rId22"/>
    <p:sldId id="271" r:id="rId23"/>
    <p:sldId id="274" r:id="rId24"/>
    <p:sldId id="275" r:id="rId25"/>
    <p:sldId id="276" r:id="rId26"/>
    <p:sldId id="278" r:id="rId27"/>
    <p:sldId id="280" r:id="rId28"/>
    <p:sldId id="272" r:id="rId29"/>
    <p:sldId id="27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5.3864168618266976E-2"/>
          <c:y val="0.32881355932203415"/>
          <c:w val="0.59367681498829084"/>
          <c:h val="0.3406779661016952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с/р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Sheet1!$B$1:$D$1</c:f>
              <c:strCache>
                <c:ptCount val="3"/>
                <c:pt idx="0">
                  <c:v>количество уч-ся, создающих презентации</c:v>
                </c:pt>
                <c:pt idx="1">
                  <c:v>количество уч-ся, выполняющих проекты</c:v>
                </c:pt>
                <c:pt idx="2">
                  <c:v>количество уч-ся, изготавливающих плакаты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с/р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количество уч-ся, создающих презентации</c:v>
                </c:pt>
                <c:pt idx="1">
                  <c:v>количество уч-ся, выполняющих проекты</c:v>
                </c:pt>
                <c:pt idx="2">
                  <c:v>количество уч-ся, изготавливающих плакаты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с/р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количество уч-ся, создающих презентации</c:v>
                </c:pt>
                <c:pt idx="1">
                  <c:v>количество уч-ся, выполняющих проекты</c:v>
                </c:pt>
                <c:pt idx="2">
                  <c:v>количество уч-ся, изготавливающих плакаты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257611241217832"/>
          <c:y val="0.26779661016949152"/>
          <c:w val="0.29274004683840749"/>
          <c:h val="0.46440677966101712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5987282787654901"/>
          <c:w val="0.6754669728783903"/>
          <c:h val="0.3872670658264224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с/р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Sheet1!$B$1:$D$1</c:f>
              <c:strCache>
                <c:ptCount val="3"/>
                <c:pt idx="0">
                  <c:v>количество уч-ся, создающих презентации</c:v>
                </c:pt>
                <c:pt idx="1">
                  <c:v>количество уч-ся, выполняющих проекты</c:v>
                </c:pt>
                <c:pt idx="2">
                  <c:v>количество уч-ся, изготавливающих плакаты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с/р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количество уч-ся, создающих презентации</c:v>
                </c:pt>
                <c:pt idx="1">
                  <c:v>количество уч-ся, выполняющих проекты</c:v>
                </c:pt>
                <c:pt idx="2">
                  <c:v>количество уч-ся, изготавливающих плакаты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с/р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количество уч-ся, создающих презентации</c:v>
                </c:pt>
                <c:pt idx="1">
                  <c:v>количество уч-ся, выполняющих проекты</c:v>
                </c:pt>
                <c:pt idx="2">
                  <c:v>количество уч-ся, изготавливающих плакаты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257611241217843"/>
          <c:y val="0.26779661016949152"/>
          <c:w val="0.29274004683840749"/>
          <c:h val="0.46440677966101718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D3A3-7FD1-4EB8-900F-047AB02BF6D7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1AC9-F08E-45A5-A708-FD293651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Общение – это обмен между людьми усвоенной информацией, мыслями, суждениями, оценками, чувствами. Общение с другими людьми является жизненно важной необходимостью для человека любого возраста.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C5118-AA93-4DFF-AA88-53072E4FD0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507BC-80FE-48BC-92AE-BEE17762B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9B0A-C982-4352-BF9D-AD155CC93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4551B-4EE3-48F0-92E4-F24FC2B565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FD2C0F-B899-47E9-91D1-4E8E63C335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0D3D6-72BA-4BDE-93C2-6C5E46D380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80A1C-6747-4C48-A57A-A34873DBF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F4FF3-BFD9-4C0A-8B29-7FF6A55A8E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78F9B-87AA-4D93-B7AA-F93E209773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A741A-B665-4590-A33A-C3DEB219A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B3E-8B77-43B6-998F-BE0D1CF5F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BFE7-7C35-4AB3-AD09-278C67A23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D80AA-D30C-4B26-A789-3DC19ADAA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F43881-9751-4CD1-B4A7-5397A5A0A1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8;&#1077;&#1085;&#1080;&#1081;%20&#1045;&#1075;&#1080;&#1087;&#1077;&#1090;.pp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5286388"/>
            <a:ext cx="8715404" cy="1571612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Обобщения опыта  учителя обществознания</a:t>
            </a:r>
            <a:r>
              <a:rPr lang="ru-RU" smtClean="0">
                <a:solidFill>
                  <a:schemeClr val="accent2"/>
                </a:solidFill>
              </a:rPr>
              <a:t/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МКОУ </a:t>
            </a:r>
            <a:r>
              <a:rPr lang="ru-RU" dirty="0" smtClean="0">
                <a:solidFill>
                  <a:schemeClr val="accent2"/>
                </a:solidFill>
              </a:rPr>
              <a:t>«СОШ №4»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Волковой Е.В.</a:t>
            </a:r>
          </a:p>
          <a:p>
            <a:endParaRPr lang="ru-RU" dirty="0">
              <a:solidFill>
                <a:srgbClr val="B0AC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ИКТ в образовательном процессе как способ оптимизации деятельности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428868"/>
            <a:ext cx="3571900" cy="242889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solidFill>
                  <a:srgbClr val="FF0000"/>
                </a:solidFill>
              </a:rPr>
              <a:t>«Древнейшие люди»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714776" cy="5185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Выгнутая вправо стрелка 6">
            <a:hlinkClick r:id="rId4" action="ppaction://hlinksldjump"/>
          </p:cNvPr>
          <p:cNvSpPr/>
          <p:nvPr/>
        </p:nvSpPr>
        <p:spPr>
          <a:xfrm>
            <a:off x="285720" y="6072206"/>
            <a:ext cx="428628" cy="5732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hlinkClick r:id="rId2" action="ppaction://hlinkpres?slideindex=1&amp;slidetitle="/>
              </a:rPr>
              <a:t>Наиболее активно данную разновидность презентаций я использую: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02"/>
            <a:ext cx="8229600" cy="4500594"/>
          </a:xfrm>
        </p:spPr>
        <p:txBody>
          <a:bodyPr/>
          <a:lstStyle/>
          <a:p>
            <a:r>
              <a:rPr lang="ru-RU" sz="2400" dirty="0" smtClean="0"/>
              <a:t>при составлении виртуальных экскурсий по историческим местам, предлагая детям при помощи презентации совершить заочную экскурсию в то или иное место, связанное с жизнью и деятельностью исторических личностей.</a:t>
            </a:r>
            <a:endParaRPr lang="ru-RU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«Тройное действие»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>
                <a:hlinkClick r:id="rId2" action="ppaction://hlinksldjump"/>
              </a:rPr>
              <a:t>На слайдах помимо визуальных материалов приведена текстовая информация, которая может либо пояснять содержимое слайда, либо «расширять» его. </a:t>
            </a:r>
            <a:endParaRPr lang="ru-RU" sz="2400" dirty="0" smtClean="0"/>
          </a:p>
          <a:p>
            <a:r>
              <a:rPr lang="ru-RU" sz="2400" dirty="0" smtClean="0"/>
              <a:t>В результате – при правильном распределении внимания учащихся, мы задействуем три механизма восприятия: зрительно-образно, связанное с фотографиями, слуховое, связанное с пониманием того, о чём говорит учитель; дополнительное зрительное, связанное с одновременным чтением предлагаемого материала.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0" y="-108113"/>
          <a:ext cx="9144000" cy="6857207"/>
        </p:xfrm>
        <a:graphic>
          <a:graphicData uri="http://schemas.openxmlformats.org/presentationml/2006/ole">
            <p:oleObj spid="_x0000_s1026" name="Презентация" r:id="rId4" imgW="4570378" imgH="3427533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Интерактивные презентации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hlinkClick r:id="rId2" action="ppaction://hlinksldjump"/>
              </a:rPr>
              <a:t>Данные презентации наиболее эффективны при организации самостоятельной деятельности обучающихся на уроке во время семинарских занятий и практикумов.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 Если презентация предназначена для самостоятельной работы детей, её навигация (способ управления по слайдам) должен быть хорошо продуман, поскольку управлять презентацией должны теперь учащиеся, а не её автор, знающий все нюансы.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Задание 5.</a:t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Выберите правильный ответ.</a:t>
            </a:r>
            <a:endParaRPr lang="ru-RU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Franklin Gothic Heavy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itchFamily="34" charset="0"/>
              </a:rPr>
              <a:t>Иерархию потребностей человека создал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  <a:hlinkClick r:id="rId2" action="ppaction://hlinksldjump"/>
              </a:rPr>
              <a:t>А) А.Петровский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Franklin Gothic Heavy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Franklin Gothic Heavy" pitchFamily="34" charset="0"/>
                <a:hlinkClick r:id="rId2" action="ppaction://hlinksldjump"/>
              </a:rPr>
              <a:t>Б) П.Сорокин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Franklin Gothic Heavy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Franklin Gothic Heavy" pitchFamily="34" charset="0"/>
                <a:hlinkClick r:id="rId3" action="ppaction://hlinksldjump"/>
              </a:rPr>
              <a:t>В)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Franklin Gothic Heavy" pitchFamily="34" charset="0"/>
                <a:hlinkClick r:id="rId3" action="ppaction://hlinksldjump"/>
              </a:rPr>
              <a:t>А.Маслоу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Franklin Gothic Heavy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Franklin Gothic Heavy" pitchFamily="34" charset="0"/>
                <a:hlinkClick r:id="rId2" action="ppaction://hlinksldjump"/>
              </a:rPr>
              <a:t>Г) А.Тойнби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32772" name="Рисунок 3" descr="ка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81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Увы вы ошиблись!!!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Users\Елна\Desktop\i.jpeg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7692" y="1571612"/>
            <a:ext cx="5283641" cy="3945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ответ!!!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Users\Елна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285860"/>
            <a:ext cx="606155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Выгнутая вправо стрелка 4">
            <a:hlinkClick r:id="" action="ppaction://noaction"/>
          </p:cNvPr>
          <p:cNvSpPr/>
          <p:nvPr/>
        </p:nvSpPr>
        <p:spPr>
          <a:xfrm>
            <a:off x="642910" y="6072206"/>
            <a:ext cx="714380" cy="571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r>
              <a:rPr lang="ru-RU" sz="3200" dirty="0" smtClean="0"/>
              <a:t>Какой бы вариант презентации не использовался на уроке, приступая к её созданию, необходимо обдумать следующее: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786214"/>
          </a:xfrm>
        </p:spPr>
        <p:txBody>
          <a:bodyPr/>
          <a:lstStyle/>
          <a:p>
            <a:r>
              <a:rPr lang="ru-RU" sz="2400" dirty="0" smtClean="0"/>
              <a:t>каковы цели и задачи, которых хочу достичь в результате показа данной презентации; </a:t>
            </a:r>
          </a:p>
          <a:p>
            <a:r>
              <a:rPr lang="ru-RU" sz="2400" dirty="0" smtClean="0"/>
              <a:t>какова аудитория, перед которой мне предстоит выступать; </a:t>
            </a:r>
          </a:p>
          <a:p>
            <a:r>
              <a:rPr lang="ru-RU" sz="2400" dirty="0" smtClean="0"/>
              <a:t>какова мотивация этой аудитории к тому, чтобы меня слушать; </a:t>
            </a:r>
          </a:p>
          <a:p>
            <a:r>
              <a:rPr lang="ru-RU" sz="2400" dirty="0" smtClean="0"/>
              <a:t>в каких технических условиях презентация будет демонстрироваться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Три технических условиях презентация: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проецирование слайдов на большой экран, учащиеся следят за показом со своих мест; </a:t>
            </a:r>
          </a:p>
          <a:p>
            <a:r>
              <a:rPr lang="ru-RU" sz="2400" dirty="0" smtClean="0"/>
              <a:t>учащиеся видят содержание презентации на персональных компьютерах, слушая комментарии учителя к ней; </a:t>
            </a:r>
          </a:p>
          <a:p>
            <a:r>
              <a:rPr lang="ru-RU" sz="2400" dirty="0" smtClean="0"/>
              <a:t>ребята самостоятельно знакомятся с презентацией (без комментариев учителя или без его присутствия). </a:t>
            </a:r>
          </a:p>
          <a:p>
            <a:r>
              <a:rPr lang="ru-RU" sz="2400" dirty="0" smtClean="0"/>
              <a:t>  На эти же моменты обращаю внимание детей, когда предлагаю им подготовить презентацию  по той или иной учебной теме.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Информатизация образовательного процесса на уроке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- это подготовка и передача информации обучающимся, основным средством осуществления которых является компьютер, который в силу своей универсальности помогает эффективно решать задачу развития личности ученика. </a:t>
            </a:r>
            <a:endParaRPr lang="ru-RU" sz="28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В этом учебном году я впервые стала использовать в работе с детьми </a:t>
            </a:r>
            <a:r>
              <a:rPr lang="ru-RU" sz="3200" dirty="0" err="1" smtClean="0"/>
              <a:t>ЭОРы</a:t>
            </a:r>
            <a:r>
              <a:rPr lang="ru-RU" sz="3200" dirty="0" smtClean="0"/>
              <a:t> (электронные образовательные ресурсы).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500594"/>
          </a:xfrm>
        </p:spPr>
        <p:txBody>
          <a:bodyPr/>
          <a:lstStyle/>
          <a:p>
            <a:r>
              <a:rPr lang="ru-RU" sz="2400" dirty="0" smtClean="0"/>
              <a:t>На сегодняшний день рынок электронных образовательных ресурсов предлагает преподавателю десятки обучающих, контролирующих программ учебного назначения. Это электронные учебники: прототипы традиционных учебников, оригинальные электронные ресурсы, предметно обучающие системы, разработанные по модульному принципу. </a:t>
            </a:r>
          </a:p>
          <a:p>
            <a:r>
              <a:rPr lang="ru-RU" sz="2400" dirty="0" smtClean="0"/>
              <a:t>   Ещё одна разновидность электронных  средств обучения - электронные учебные пособия: репетиторы, тренажеры, интерактивные коллекции, словари, справочники; электронные издания для контроля знаний учащихся.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Актуальность использования компьютерных программ подобного типа для учителя и ученика состоит в том, что: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/>
          <a:lstStyle/>
          <a:p>
            <a:r>
              <a:rPr lang="ru-RU" sz="1800" dirty="0" smtClean="0"/>
              <a:t>1) программы можно использовать как на уроке с помощью учителя, так и самостоятельно в компьютерном классе или дома; </a:t>
            </a:r>
          </a:p>
          <a:p>
            <a:r>
              <a:rPr lang="ru-RU" sz="1800" dirty="0" smtClean="0"/>
              <a:t> 2) задания, предлагаемые в программе, могут являться как тренажерными, так и контрольными; </a:t>
            </a:r>
          </a:p>
          <a:p>
            <a:r>
              <a:rPr lang="ru-RU" sz="1800" dirty="0" smtClean="0"/>
              <a:t>3) есть возможность для повторения материала и ликвидации пробелов по конкретному разделу, исходя из индивидуальных  затруднений обучающегося; </a:t>
            </a:r>
          </a:p>
          <a:p>
            <a:r>
              <a:rPr lang="ru-RU" sz="1800" dirty="0" smtClean="0"/>
              <a:t> 4) в любое время учащийся может вспомнить теоретический материал, узнать незнакомый термин, воспользовавшись системой "Справочник", </a:t>
            </a:r>
          </a:p>
          <a:p>
            <a:r>
              <a:rPr lang="ru-RU" sz="1800" dirty="0" smtClean="0"/>
              <a:t>  5) программы дают возможность ознакомиться с примерами, иллюстрирующими историческое  явление,</a:t>
            </a:r>
          </a:p>
          <a:p>
            <a:r>
              <a:rPr lang="ru-RU" sz="1800" dirty="0" smtClean="0"/>
              <a:t>   6) дают возможность обучающемуся выбрать индивидуальный темп обучения, благодаря наличию обратной связи, при компьютерной форме обучения существенно меняется характер самоконтроля в процессе обучения.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Достоинств у </a:t>
            </a:r>
            <a:r>
              <a:rPr lang="ru-RU" sz="3200" dirty="0" err="1" smtClean="0"/>
              <a:t>ЦЭОРов</a:t>
            </a:r>
            <a:r>
              <a:rPr lang="ru-RU" sz="3200" dirty="0" smtClean="0"/>
              <a:t>  масса.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Главное разумно использовать их с пользой для каждого ученика.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А для этого нужно научиться «отделять зёрна от плевел», т.е. критично подходить к отбору </a:t>
            </a:r>
            <a:r>
              <a:rPr lang="ru-RU" sz="2400" dirty="0" err="1" smtClean="0"/>
              <a:t>ЦЭОРов</a:t>
            </a:r>
            <a:r>
              <a:rPr lang="ru-RU" sz="2400" dirty="0" smtClean="0"/>
              <a:t>, которые в большом количестве предлагаются учителю и на прилавках магазинов, и в ИНТЕРНЕТЕ.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Мною был проведен  констатирующий эксперимент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757758"/>
          </a:xfrm>
        </p:spPr>
        <p:txBody>
          <a:bodyPr/>
          <a:lstStyle/>
          <a:p>
            <a:r>
              <a:rPr lang="ru-RU" dirty="0" smtClean="0"/>
              <a:t>Был выбран контрольный и экспериментальный класс.</a:t>
            </a:r>
          </a:p>
          <a:p>
            <a:r>
              <a:rPr lang="ru-RU" dirty="0" smtClean="0"/>
              <a:t>В обоих классах на уроке применила презентации.</a:t>
            </a:r>
          </a:p>
          <a:p>
            <a:r>
              <a:rPr lang="ru-RU" dirty="0" smtClean="0"/>
              <a:t>Анализ урока показал, что дети заинтересовались данным видом </a:t>
            </a:r>
            <a:r>
              <a:rPr lang="ru-RU" dirty="0" err="1" smtClean="0"/>
              <a:t>пед.технологии</a:t>
            </a:r>
            <a:r>
              <a:rPr lang="ru-RU" dirty="0" smtClean="0"/>
              <a:t>. И у них появился творческий подход к выполнению домашних заданий.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Поисковый эксперимент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которого разработана система применения ИКТ на уроках.</a:t>
            </a:r>
          </a:p>
          <a:p>
            <a:r>
              <a:rPr lang="ru-RU" dirty="0" smtClean="0"/>
              <a:t>Разработанная система была реализована в экспериментальном классе.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Формирующий эксперимент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контрольном и экспериментальном классах были проведены уроки с применением ИКТ. </a:t>
            </a:r>
          </a:p>
          <a:p>
            <a:r>
              <a:rPr lang="ru-RU" dirty="0" smtClean="0"/>
              <a:t>Анализ уроков показал, что % усвоения учебного материала в экспериментальном классе стал намного выше.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/>
          </p:nvPr>
        </p:nvGraphicFramePr>
        <p:xfrm>
          <a:off x="457200" y="293688"/>
          <a:ext cx="8229600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/>
            <a:r>
              <a:rPr lang="ru-RU" sz="4000" dirty="0">
                <a:latin typeface="Arial" charset="0"/>
              </a:rPr>
              <a:t>Творческий </a:t>
            </a:r>
            <a:r>
              <a:rPr lang="ru-RU" sz="4000" dirty="0" smtClean="0">
                <a:latin typeface="Arial" charset="0"/>
              </a:rPr>
              <a:t>уровень</a:t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в экспериментальном классе</a:t>
            </a:r>
            <a:endParaRPr lang="ru-RU" sz="4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/>
          </p:nvPr>
        </p:nvGraphicFramePr>
        <p:xfrm>
          <a:off x="500034" y="357166"/>
          <a:ext cx="8229600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/>
            <a:r>
              <a:rPr lang="ru-RU" sz="4000" dirty="0">
                <a:latin typeface="Arial" charset="0"/>
              </a:rPr>
              <a:t>Творческий </a:t>
            </a:r>
            <a:r>
              <a:rPr lang="ru-RU" sz="4000" dirty="0" smtClean="0">
                <a:latin typeface="Arial" charset="0"/>
              </a:rPr>
              <a:t>уровень</a:t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в контрольном классе</a:t>
            </a:r>
            <a:endParaRPr lang="ru-RU" sz="4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sz="3200" dirty="0" smtClean="0"/>
              <a:t>В заключение хочу отметить, что формы работы с информационными технологиями могут стать обыденными и привычными для каждого из нас на различных этапах урока: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1966"/>
          </a:xfrm>
        </p:spPr>
        <p:txBody>
          <a:bodyPr/>
          <a:lstStyle/>
          <a:p>
            <a:r>
              <a:rPr lang="ru-RU" sz="2000" dirty="0" smtClean="0"/>
              <a:t>на этапе изучения нового материала,</a:t>
            </a:r>
          </a:p>
          <a:p>
            <a:r>
              <a:rPr lang="ru-RU" sz="2000" dirty="0" smtClean="0"/>
              <a:t>на этапе закрепления изученного,</a:t>
            </a:r>
          </a:p>
          <a:p>
            <a:r>
              <a:rPr lang="ru-RU" sz="2000" dirty="0" smtClean="0"/>
              <a:t>на этапе контроля, т.е. проверки уровня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ключевых и предметных компетенций обучающихся,</a:t>
            </a:r>
          </a:p>
          <a:p>
            <a:r>
              <a:rPr lang="ru-RU" sz="2000" dirty="0" smtClean="0"/>
              <a:t>при выполнении домашнего задания,</a:t>
            </a:r>
          </a:p>
          <a:p>
            <a:r>
              <a:rPr lang="ru-RU" sz="2000" dirty="0" smtClean="0"/>
              <a:t> на этапе подготовки к уроку.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/>
          <a:lstStyle/>
          <a:p>
            <a:r>
              <a:rPr lang="ru-RU" sz="2000" dirty="0" smtClean="0"/>
              <a:t>Сложность, на мой взгляд, заключается лишь в том, как организовать и распределить рабочее время учителя, потому что провести урок с использованием информационных технологий – самое простое и приятное дело. </a:t>
            </a:r>
          </a:p>
          <a:p>
            <a:r>
              <a:rPr lang="ru-RU" sz="2000" dirty="0" smtClean="0"/>
              <a:t>А найти часы на осуществление подготовительного этапа – самого важного в этом процессе – вот основная проблема!</a:t>
            </a:r>
          </a:p>
          <a:p>
            <a:r>
              <a:rPr lang="ru-RU" sz="2000" dirty="0" smtClean="0"/>
              <a:t> Но если вспомнить известную народную мудрость, то, наверное, можно найти и силы, и время и на дистанционное повышение квалификации в том числе. </a:t>
            </a:r>
          </a:p>
          <a:p>
            <a:r>
              <a:rPr lang="ru-RU" sz="2000" dirty="0" smtClean="0"/>
              <a:t>Став постоянным слушателем Международного Института Развития «</a:t>
            </a:r>
            <a:r>
              <a:rPr lang="ru-RU" sz="2000" dirty="0" err="1" smtClean="0"/>
              <a:t>ЭкоПро</a:t>
            </a:r>
            <a:r>
              <a:rPr lang="ru-RU" sz="2000" dirty="0" smtClean="0"/>
              <a:t>» и на Образовательным портале «Мой университет», повышая квалификацию в области «Активных методов обучения» и изучая новую образовательную технологию </a:t>
            </a:r>
            <a:r>
              <a:rPr lang="ru-RU" sz="2000" dirty="0" err="1" smtClean="0"/>
              <a:t>модерации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Всё это даёт возможность учителю двигаться вперёд, чтобы не потерять себя в стремительно изменяющемся мире и оставаться интересным своим ученикам.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571636"/>
          </a:xfrm>
        </p:spPr>
        <p:txBody>
          <a:bodyPr/>
          <a:lstStyle/>
          <a:p>
            <a:r>
              <a:rPr lang="ru-RU" sz="3200" dirty="0" smtClean="0"/>
              <a:t>Положительный эффект от использования в образовательном процессе ИК средств обучения сегодня очевиден многим, потому что они позволяют: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40"/>
            <a:ext cx="9144000" cy="4857760"/>
          </a:xfrm>
        </p:spPr>
        <p:txBody>
          <a:bodyPr/>
          <a:lstStyle/>
          <a:p>
            <a:r>
              <a:rPr lang="ru-RU" sz="2400" dirty="0" smtClean="0"/>
              <a:t>1) используя разнообразные формы работы, активизировать познавательную деятельность обучающихся и не только на уроке,</a:t>
            </a:r>
          </a:p>
          <a:p>
            <a:r>
              <a:rPr lang="ru-RU" sz="2400" dirty="0" smtClean="0"/>
              <a:t> 2) выстраивая индивидуальный образовательный маршрут для каждого ребёнка, реализовать на практике принципы личностно-ориентированного, дифференцированного и индивидуализированного обучения,</a:t>
            </a:r>
          </a:p>
          <a:p>
            <a:r>
              <a:rPr lang="ru-RU" sz="2400" dirty="0" smtClean="0"/>
              <a:t> 3) наполняя уроки новым содержанием, расширять образовательное пространство вокруг ребёнка, </a:t>
            </a:r>
          </a:p>
          <a:p>
            <a:r>
              <a:rPr lang="ru-RU" sz="2400" dirty="0" smtClean="0"/>
              <a:t>4) формируя элементы информационной культуры у детей, совершенствовать их информационную компетентность,</a:t>
            </a:r>
          </a:p>
          <a:p>
            <a:r>
              <a:rPr lang="ru-RU" sz="2400" dirty="0" smtClean="0"/>
              <a:t> 5) идти в ногу со временем. </a:t>
            </a:r>
          </a:p>
          <a:p>
            <a:endParaRPr lang="ru-RU" sz="20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/>
          <a:lstStyle/>
          <a:p>
            <a:r>
              <a:rPr lang="ru-RU" sz="3200" dirty="0" smtClean="0"/>
              <a:t>Для учителя обществознания главное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– гуманитарное образование личности ребенка, которое является основой человеческой нравственности и культуры.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 Информационные технологии становятся хорошим помощником учителю, делая процесс преподавания предмета не только интересным, но и более понятным. </a:t>
            </a:r>
          </a:p>
          <a:p>
            <a:endParaRPr 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/>
          <a:lstStyle/>
          <a:p>
            <a:r>
              <a:rPr lang="ru-RU" sz="3200" dirty="0" smtClean="0"/>
              <a:t>За годы работы сложились следующие формы применения ИКТ на уроках обществознания: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r>
              <a:rPr lang="ru-RU" sz="2000" dirty="0" smtClean="0"/>
              <a:t>– работа в </a:t>
            </a:r>
            <a:r>
              <a:rPr lang="ru-RU" sz="2000" dirty="0" err="1" smtClean="0"/>
              <a:t>Word</a:t>
            </a:r>
            <a:r>
              <a:rPr lang="ru-RU" sz="2000" dirty="0" smtClean="0"/>
              <a:t>: тексты документально-методических комплексов, тесты, контрольные работы, дидактический раздаточный материал и т.д.; </a:t>
            </a:r>
          </a:p>
          <a:p>
            <a:r>
              <a:rPr lang="ru-RU" sz="2000" dirty="0" smtClean="0"/>
              <a:t>– работа в </a:t>
            </a:r>
            <a:r>
              <a:rPr lang="ru-RU" sz="2000" dirty="0" err="1" smtClean="0"/>
              <a:t>Power</a:t>
            </a:r>
            <a:r>
              <a:rPr lang="ru-RU" sz="2000" dirty="0" smtClean="0"/>
              <a:t> </a:t>
            </a:r>
            <a:r>
              <a:rPr lang="ru-RU" sz="2000" dirty="0" err="1" smtClean="0"/>
              <a:t>Point</a:t>
            </a:r>
            <a:r>
              <a:rPr lang="ru-RU" sz="2000" dirty="0" smtClean="0"/>
              <a:t>: </a:t>
            </a:r>
            <a:r>
              <a:rPr lang="ru-RU" sz="2000" dirty="0" err="1" smtClean="0"/>
              <a:t>мультимедийные</a:t>
            </a:r>
            <a:r>
              <a:rPr lang="ru-RU" sz="2000" dirty="0" smtClean="0"/>
              <a:t> презентации учителей и учеников – сопровождение лекций, организация самостоятельной работы; </a:t>
            </a:r>
          </a:p>
          <a:p>
            <a:r>
              <a:rPr lang="ru-RU" sz="2000" dirty="0" smtClean="0"/>
              <a:t>– работа в </a:t>
            </a:r>
            <a:r>
              <a:rPr lang="ru-RU" sz="2000" dirty="0" err="1" smtClean="0"/>
              <a:t>Excel</a:t>
            </a:r>
            <a:r>
              <a:rPr lang="ru-RU" sz="2000" dirty="0" smtClean="0"/>
              <a:t>: интерактивные тесты, диаграммы, таблицы; </a:t>
            </a:r>
          </a:p>
          <a:p>
            <a:r>
              <a:rPr lang="ru-RU" sz="2000" dirty="0" smtClean="0"/>
              <a:t>– использование </a:t>
            </a:r>
            <a:r>
              <a:rPr lang="ru-RU" sz="2000" dirty="0" err="1" smtClean="0"/>
              <a:t>Internet</a:t>
            </a:r>
            <a:r>
              <a:rPr lang="ru-RU" sz="2000" dirty="0" smtClean="0"/>
              <a:t> и </a:t>
            </a:r>
            <a:r>
              <a:rPr lang="ru-RU" sz="2000" dirty="0" err="1" smtClean="0"/>
              <a:t>медиа-ресурсов</a:t>
            </a:r>
            <a:r>
              <a:rPr lang="ru-RU" sz="2000" dirty="0" smtClean="0"/>
              <a:t>: дополнительный материал (тексты, карты, иллюстрации, музыка и т.д.);</a:t>
            </a:r>
          </a:p>
          <a:p>
            <a:r>
              <a:rPr lang="ru-RU" sz="2000" dirty="0" smtClean="0"/>
              <a:t> – работа в </a:t>
            </a:r>
            <a:r>
              <a:rPr lang="ru-RU" sz="2000" dirty="0" err="1" smtClean="0"/>
              <a:t>FrontPage</a:t>
            </a:r>
            <a:r>
              <a:rPr lang="ru-RU" sz="2000" dirty="0" smtClean="0"/>
              <a:t>: построение web-сайтов как учителем, так и учащимися;</a:t>
            </a:r>
          </a:p>
          <a:p>
            <a:r>
              <a:rPr lang="ru-RU" sz="2000" dirty="0" smtClean="0"/>
              <a:t> – работа в </a:t>
            </a:r>
            <a:r>
              <a:rPr lang="ru-RU" sz="2000" dirty="0" err="1" smtClean="0"/>
              <a:t>Publisher</a:t>
            </a:r>
            <a:r>
              <a:rPr lang="ru-RU" sz="2000" dirty="0" smtClean="0"/>
              <a:t>: подготовка справочных и обобщающих материалов, и т.д. </a:t>
            </a:r>
          </a:p>
          <a:p>
            <a:endParaRPr 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3200" dirty="0" smtClean="0"/>
              <a:t>Первым этапом овладения мною ИКТ стало использование на уроке презентаций, выполненных при помощи программы </a:t>
            </a:r>
            <a:r>
              <a:rPr lang="ru-RU" sz="3200" dirty="0" err="1" smtClean="0"/>
              <a:t>Power</a:t>
            </a:r>
            <a:r>
              <a:rPr lang="ru-RU" sz="3200" dirty="0" smtClean="0"/>
              <a:t> </a:t>
            </a:r>
            <a:r>
              <a:rPr lang="ru-RU" sz="3200" dirty="0" err="1" smtClean="0"/>
              <a:t>Point</a:t>
            </a:r>
            <a:r>
              <a:rPr lang="ru-RU" sz="3200" dirty="0" smtClean="0"/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8802"/>
            <a:ext cx="9144000" cy="4572032"/>
          </a:xfrm>
        </p:spPr>
        <p:txBody>
          <a:bodyPr/>
          <a:lstStyle/>
          <a:p>
            <a:r>
              <a:rPr lang="ru-RU" sz="2400" dirty="0" smtClean="0"/>
              <a:t>Презентация – это последовательность слайдов, на которых могут быть текстовые и визуальные материалы (рисунки, фотографии, диаграммы, видеоролики). Кроме того, показ слайдов может сопровождаться звуковыми эффектами (музыкой, речью диктора, шумовым оформлением).</a:t>
            </a:r>
          </a:p>
          <a:p>
            <a:pPr>
              <a:buNone/>
            </a:pPr>
            <a:r>
              <a:rPr lang="ru-RU" sz="2400" dirty="0" smtClean="0"/>
              <a:t> В своей практике я использую несколько вариантов презентаций: </a:t>
            </a:r>
          </a:p>
          <a:p>
            <a:r>
              <a:rPr lang="ru-RU" sz="2400" dirty="0" smtClean="0"/>
              <a:t>лекционная презентация, </a:t>
            </a:r>
          </a:p>
          <a:p>
            <a:r>
              <a:rPr lang="ru-RU" sz="2400" dirty="0" smtClean="0"/>
              <a:t>«плакаты», </a:t>
            </a:r>
          </a:p>
          <a:p>
            <a:r>
              <a:rPr lang="ru-RU" sz="2400" dirty="0" smtClean="0"/>
              <a:t>«тройное действие», </a:t>
            </a:r>
          </a:p>
          <a:p>
            <a:r>
              <a:rPr lang="ru-RU" sz="2400" dirty="0" smtClean="0"/>
              <a:t>интерактивные презентации. 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/>
              <a:t>Лекционная презентация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197493"/>
          </a:xfrm>
        </p:spPr>
        <p:txBody>
          <a:bodyPr/>
          <a:lstStyle/>
          <a:p>
            <a:r>
              <a:rPr lang="ru-RU" sz="2400" dirty="0" smtClean="0">
                <a:hlinkClick r:id="rId2" action="ppaction://hlinksldjump"/>
              </a:rPr>
              <a:t>– это визуальные материалы, иллюстрирующие содержание лекций, докладов, выступлений учителя или обучающихся. </a:t>
            </a:r>
            <a:endParaRPr lang="ru-RU" sz="2400" dirty="0" smtClean="0"/>
          </a:p>
          <a:p>
            <a:r>
              <a:rPr lang="ru-RU" sz="2400" dirty="0" smtClean="0"/>
              <a:t>Здесь необходим строгий дизайн, выдержанность, единый стиль (шаблон) оформления для всех слайдов. </a:t>
            </a:r>
          </a:p>
          <a:p>
            <a:r>
              <a:rPr lang="ru-RU" sz="2400" dirty="0" smtClean="0"/>
              <a:t>Возможные анимационные эффекты должны быть строго дозированы. </a:t>
            </a:r>
          </a:p>
          <a:p>
            <a:r>
              <a:rPr lang="ru-RU" sz="2400" dirty="0" smtClean="0"/>
              <a:t>Анимация полезна как способ постепенного появления тезисов на экране. </a:t>
            </a:r>
          </a:p>
          <a:p>
            <a:r>
              <a:rPr lang="ru-RU" sz="2400" dirty="0" smtClean="0"/>
              <a:t>Развлекательный элемент сведен к минимуму.</a:t>
            </a:r>
          </a:p>
          <a:p>
            <a:r>
              <a:rPr lang="ru-RU" sz="2400" dirty="0" smtClean="0"/>
              <a:t> Лектор должен четко структурировать представляемый материал. </a:t>
            </a:r>
          </a:p>
          <a:p>
            <a:r>
              <a:rPr lang="ru-RU" sz="2400" dirty="0" smtClean="0"/>
              <a:t>На слайды нужно помещать только опорные тезисы выступления, которые в ходе лекции необходимо раскрывать и развивать.</a:t>
            </a:r>
            <a:endParaRPr lang="ru-RU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00250" y="0"/>
            <a:ext cx="5175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i="1" dirty="0">
                <a:solidFill>
                  <a:srgbClr val="FFC000"/>
                </a:solidFill>
                <a:latin typeface="Times New Roman" pitchFamily="18" charset="0"/>
              </a:rPr>
              <a:t>Общение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10" y="2214554"/>
            <a:ext cx="85010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получение знаний об окружающем мире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передача опыта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усвоение культурных и нравственных</a:t>
            </a:r>
          </a:p>
          <a:p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    ценностей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оценка поступков и отношений людей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усвоение правил поведения и применение</a:t>
            </a:r>
          </a:p>
          <a:p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    их на практике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</a:rPr>
              <a:t>развитие интересов человека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71938" y="1428751"/>
            <a:ext cx="14557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i="1" dirty="0">
                <a:solidFill>
                  <a:srgbClr val="FFC000"/>
                </a:solidFill>
                <a:latin typeface="Times New Roman" pitchFamily="18" charset="0"/>
              </a:rPr>
              <a:t>это</a:t>
            </a:r>
          </a:p>
        </p:txBody>
      </p:sp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285720" y="6072206"/>
            <a:ext cx="428628" cy="5732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«Плакаты»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400" dirty="0" smtClean="0">
                <a:hlinkClick r:id="rId2" action="ppaction://hlinksldjump"/>
              </a:rPr>
              <a:t>- это демонстрация иллюстраций, фотографий с минимумом подписей.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Демонстрируемый визуальный материал должен быть хорошего качества и крупного размера.</a:t>
            </a:r>
          </a:p>
          <a:p>
            <a:endParaRPr lang="ru-RU" sz="2400" dirty="0" smtClean="0"/>
          </a:p>
          <a:p>
            <a:r>
              <a:rPr lang="ru-RU" sz="2400" dirty="0" smtClean="0"/>
              <a:t> Вся работа по разъяснению представляемого материала полностью лежит на учителе, который комментирует представленные слайды, отвечает на вопросы обучающихся. </a:t>
            </a:r>
            <a:endParaRPr lang="ru-RU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такт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щ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бщение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Контакт</Template>
  <TotalTime>355</TotalTime>
  <Words>1442</Words>
  <Application>Microsoft Office PowerPoint</Application>
  <PresentationFormat>Экран (4:3)</PresentationFormat>
  <Paragraphs>125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Контакт</vt:lpstr>
      <vt:lpstr>Презентация</vt:lpstr>
      <vt:lpstr>Использование ИКТ в образовательном процессе как способ оптимизации деятельности учащихся</vt:lpstr>
      <vt:lpstr>Информатизация образовательного процесса на уроке </vt:lpstr>
      <vt:lpstr>Положительный эффект от использования в образовательном процессе ИК средств обучения сегодня очевиден многим, потому что они позволяют: </vt:lpstr>
      <vt:lpstr>Для учителя обществознания главное</vt:lpstr>
      <vt:lpstr>За годы работы сложились следующие формы применения ИКТ на уроках обществознания: </vt:lpstr>
      <vt:lpstr>Первым этапом овладения мною ИКТ стало использование на уроке презентаций, выполненных при помощи программы Power Point. </vt:lpstr>
      <vt:lpstr>Лекционная презентация </vt:lpstr>
      <vt:lpstr>Слайд 8</vt:lpstr>
      <vt:lpstr>«Плакаты» </vt:lpstr>
      <vt:lpstr>«Древнейшие люди»</vt:lpstr>
      <vt:lpstr>Наиболее активно данную разновидность презентаций я использую:</vt:lpstr>
      <vt:lpstr>«Тройное действие» </vt:lpstr>
      <vt:lpstr>Слайд 13</vt:lpstr>
      <vt:lpstr>Интерактивные презентации</vt:lpstr>
      <vt:lpstr>Задание 5. Выберите правильный ответ.</vt:lpstr>
      <vt:lpstr>Увы вы ошиблись!!!</vt:lpstr>
      <vt:lpstr>Правильный ответ!!!</vt:lpstr>
      <vt:lpstr>Какой бы вариант презентации не использовался на уроке, приступая к её созданию, необходимо обдумать следующее: </vt:lpstr>
      <vt:lpstr>Три технических условиях презентация:</vt:lpstr>
      <vt:lpstr> В этом учебном году я впервые стала использовать в работе с детьми ЭОРы (электронные образовательные ресурсы). </vt:lpstr>
      <vt:lpstr>Актуальность использования компьютерных программ подобного типа для учителя и ученика состоит в том, что:</vt:lpstr>
      <vt:lpstr>Достоинств у ЦЭОРов  масса. </vt:lpstr>
      <vt:lpstr>Мною был проведен  констатирующий эксперимент</vt:lpstr>
      <vt:lpstr>Поисковый эксперимент</vt:lpstr>
      <vt:lpstr>Формирующий эксперимент</vt:lpstr>
      <vt:lpstr>Творческий уровень в экспериментальном классе</vt:lpstr>
      <vt:lpstr>Творческий уровень в контрольном классе</vt:lpstr>
      <vt:lpstr>В заключение хочу отметить, что формы работы с информационными технологиями могут стать обыденными и привычными для каждого из нас на различных этапах урока: 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Елна</dc:creator>
  <cp:lastModifiedBy>UserXP</cp:lastModifiedBy>
  <cp:revision>44</cp:revision>
  <dcterms:created xsi:type="dcterms:W3CDTF">2010-10-09T11:14:30Z</dcterms:created>
  <dcterms:modified xsi:type="dcterms:W3CDTF">2013-01-01T21:10:43Z</dcterms:modified>
</cp:coreProperties>
</file>